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3" r:id="rId2"/>
    <p:sldId id="260" r:id="rId3"/>
    <p:sldId id="284" r:id="rId4"/>
    <p:sldId id="287" r:id="rId5"/>
    <p:sldId id="286" r:id="rId6"/>
    <p:sldId id="288" r:id="rId7"/>
    <p:sldId id="289" r:id="rId8"/>
    <p:sldId id="290" r:id="rId9"/>
    <p:sldId id="291" r:id="rId10"/>
    <p:sldId id="292" r:id="rId11"/>
  </p:sldIdLst>
  <p:sldSz cx="9144000" cy="6858000" type="letter"/>
  <p:notesSz cx="7315200" cy="9601200"/>
  <p:embeddedFontLs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EB Garamond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Bold" pitchFamily="2" charset="0"/>
      <p:regular r:id="rId26"/>
      <p:bold r:id="rId27"/>
    </p:embeddedFont>
    <p:embeddedFont>
      <p:font typeface="Open Sans Medium" pitchFamily="2" charset="0"/>
      <p:regular r:id="rId28"/>
      <p:bold r:id="rId29"/>
      <p:italic r:id="rId30"/>
      <p:boldItalic r:id="rId31"/>
    </p:embeddedFont>
    <p:embeddedFont>
      <p:font typeface="Open Sans SemiBold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608E0-37A7-4CD4-BD30-F91190190A81}" v="1832" dt="2023-01-20T03:01:18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5238" autoAdjust="0"/>
  </p:normalViewPr>
  <p:slideViewPr>
    <p:cSldViewPr snapToGrid="0">
      <p:cViewPr varScale="1">
        <p:scale>
          <a:sx n="122" d="100"/>
          <a:sy n="122" d="100"/>
        </p:scale>
        <p:origin x="15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042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A3C962-C80E-12B7-4D48-FC84162F3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55F6B-632F-A0E5-EC38-107389F1D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1A8923-8444-45AD-BD91-FAD08CE890B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EEE8E-CECC-0D4C-8818-3B8DA7EF66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9E88A-D4A9-A5C3-375F-B8B5428278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0BF2F48-DB6D-425D-9B3A-FC003A9C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914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0485EC-5B1E-A43F-5237-EEB3A5CB239E}"/>
              </a:ext>
            </a:extLst>
          </p:cNvPr>
          <p:cNvSpPr/>
          <p:nvPr/>
        </p:nvSpPr>
        <p:spPr>
          <a:xfrm>
            <a:off x="-9272" y="4554"/>
            <a:ext cx="9162545" cy="6848893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2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1EE730-A77D-EBD3-9E1A-B9792788FBCE}"/>
              </a:ext>
            </a:extLst>
          </p:cNvPr>
          <p:cNvSpPr/>
          <p:nvPr/>
        </p:nvSpPr>
        <p:spPr>
          <a:xfrm>
            <a:off x="-9272" y="4554"/>
            <a:ext cx="9162545" cy="6848893"/>
          </a:xfrm>
          <a:prstGeom prst="rect">
            <a:avLst/>
          </a:prstGeom>
          <a:solidFill>
            <a:srgbClr val="EEEE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2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101" y="2877712"/>
            <a:ext cx="5139313" cy="2393350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64829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B66505C5-4861-4EC4-B61B-0F19C1509CF4}" type="datetimeFigureOut">
              <a:rPr lang="en-US" smtClean="0"/>
              <a:pPr/>
              <a:t>1/26/24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8545" y="6482950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2068ECE9-44B7-043A-8C11-D5B04127C2C8}"/>
              </a:ext>
            </a:extLst>
          </p:cNvPr>
          <p:cNvSpPr/>
          <p:nvPr/>
        </p:nvSpPr>
        <p:spPr>
          <a:xfrm>
            <a:off x="-18545" y="-5644"/>
            <a:ext cx="9162545" cy="763875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63636" tIns="63636" rIns="63636" bIns="636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72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9B4159-2A9C-C287-A8E2-48CBA4E16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01" y="23216"/>
            <a:ext cx="5537675" cy="749124"/>
          </a:xfrm>
        </p:spPr>
        <p:txBody>
          <a:bodyPr anchor="ctr">
            <a:normAutofit/>
          </a:bodyPr>
          <a:lstStyle>
            <a:lvl1pPr algn="r">
              <a:defRPr sz="300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</a:defRPr>
            </a:lvl1pPr>
          </a:lstStyle>
          <a:p>
            <a:r>
              <a:rPr lang="en-US" dirty="0"/>
              <a:t>Course Name</a:t>
            </a:r>
          </a:p>
        </p:txBody>
      </p:sp>
      <p:cxnSp>
        <p:nvCxnSpPr>
          <p:cNvPr id="11" name="Google Shape;18;p2">
            <a:extLst>
              <a:ext uri="{FF2B5EF4-FFF2-40B4-BE49-F238E27FC236}">
                <a16:creationId xmlns:a16="http://schemas.microsoft.com/office/drawing/2014/main" id="{408095C7-19F4-3725-B9EB-0716AFA87C78}"/>
              </a:ext>
            </a:extLst>
          </p:cNvPr>
          <p:cNvCxnSpPr/>
          <p:nvPr/>
        </p:nvCxnSpPr>
        <p:spPr>
          <a:xfrm>
            <a:off x="6119541" y="207920"/>
            <a:ext cx="0" cy="348188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8D2F3C-3EC1-A0C8-590E-E5F6CA01AB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24102" y="1908762"/>
            <a:ext cx="5139313" cy="914400"/>
          </a:xfrm>
        </p:spPr>
        <p:txBody>
          <a:bodyPr anchor="b">
            <a:normAutofit/>
          </a:bodyPr>
          <a:lstStyle>
            <a:lvl1pPr marL="0" indent="0">
              <a:buNone/>
              <a:defRPr sz="255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E1EFB1F-1C74-73E6-6138-9F1010AEBF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5050" y="0"/>
            <a:ext cx="3028950" cy="74912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500" b="0" dirty="0" smtClean="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Presenter Name</a:t>
            </a:r>
          </a:p>
        </p:txBody>
      </p:sp>
      <p:cxnSp>
        <p:nvCxnSpPr>
          <p:cNvPr id="21" name="Google Shape;14;p2">
            <a:extLst>
              <a:ext uri="{FF2B5EF4-FFF2-40B4-BE49-F238E27FC236}">
                <a16:creationId xmlns:a16="http://schemas.microsoft.com/office/drawing/2014/main" id="{B86426CC-AEC1-3E38-8602-179CFD95FA64}"/>
              </a:ext>
            </a:extLst>
          </p:cNvPr>
          <p:cNvCxnSpPr>
            <a:cxnSpLocks/>
          </p:cNvCxnSpPr>
          <p:nvPr/>
        </p:nvCxnSpPr>
        <p:spPr>
          <a:xfrm>
            <a:off x="3724102" y="2835045"/>
            <a:ext cx="5139313" cy="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39A88EB8-B9EB-6F33-1DD9-1FA5C92706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363" y="2175029"/>
            <a:ext cx="3459437" cy="4154750"/>
          </a:xfrm>
        </p:spPr>
        <p:txBody>
          <a:bodyPr>
            <a:normAutofit/>
          </a:bodyPr>
          <a:lstStyle>
            <a:lvl1pPr marL="76200" indent="0" algn="r">
              <a:buNone/>
              <a:defRPr lang="en-US" sz="1700" b="0" i="0" u="none" strike="noStrike" cap="none" dirty="0" smtClean="0">
                <a:solidFill>
                  <a:schemeClr val="dk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Medium"/>
              </a:defRPr>
            </a:lvl1pPr>
            <a:lvl2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>
              <a:defRPr lang="en-US" sz="1700" b="1" i="0" u="none" strike="noStrike" cap="none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749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9187643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5826409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0B0D6A5-BC3B-B40E-0E7F-ACB12656EB7B}"/>
              </a:ext>
            </a:extLst>
          </p:cNvPr>
          <p:cNvSpPr txBox="1">
            <a:spLocks/>
          </p:cNvSpPr>
          <p:nvPr userDrawn="1"/>
        </p:nvSpPr>
        <p:spPr>
          <a:xfrm>
            <a:off x="92364" y="2175029"/>
            <a:ext cx="3459437" cy="42790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0568" tIns="100568" rIns="100568" bIns="100568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23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800" b="1" dirty="0"/>
              <a:t>Shinwoo Kim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Teaching Assistant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455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shinwookim@pitt.edu</a:t>
            </a:r>
          </a:p>
          <a:p>
            <a:pPr algn="r">
              <a:spcBef>
                <a:spcPts val="0"/>
              </a:spcBef>
            </a:pPr>
            <a:r>
              <a:rPr lang="en-US" sz="1455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https://sites.pitt.edu/~shk148/</a:t>
            </a:r>
          </a:p>
          <a:p>
            <a:pPr algn="r"/>
            <a:endParaRPr lang="en-US" sz="1636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1455" dirty="0"/>
              <a:t>Spring 2023, Term 2234</a:t>
            </a:r>
          </a:p>
          <a:p>
            <a:pPr algn="r"/>
            <a:r>
              <a:rPr lang="en-US" sz="1455" dirty="0"/>
              <a:t>Friday 12 PM Recitation</a:t>
            </a:r>
          </a:p>
          <a:p>
            <a:pPr algn="r"/>
            <a:r>
              <a:rPr lang="en-US" sz="1455" dirty="0"/>
              <a:t>Jan 20</a:t>
            </a:r>
            <a:r>
              <a:rPr lang="en-US" sz="1455" baseline="30000" dirty="0"/>
              <a:t>th</a:t>
            </a:r>
            <a:r>
              <a:rPr lang="en-US" sz="1455" dirty="0"/>
              <a:t>, 2023</a:t>
            </a:r>
            <a:endParaRPr lang="en-US" sz="1636" dirty="0"/>
          </a:p>
          <a:p>
            <a:pPr algn="r"/>
            <a:endParaRPr lang="en-US" sz="1400" dirty="0"/>
          </a:p>
          <a:p>
            <a:pPr algn="r"/>
            <a:r>
              <a:rPr lang="en-US" sz="1400" dirty="0"/>
              <a:t>Slides adapted from </a:t>
            </a:r>
          </a:p>
          <a:p>
            <a:pPr algn="r"/>
            <a:r>
              <a:rPr lang="en-US" sz="1400" dirty="0"/>
              <a:t>Martha Dixon and Vinicius Petrucci</a:t>
            </a:r>
          </a:p>
          <a:p>
            <a:pPr algn="r"/>
            <a:endParaRPr lang="en-US" sz="1400" dirty="0"/>
          </a:p>
          <a:p>
            <a:pPr algn="r"/>
            <a:r>
              <a:rPr lang="en-US" sz="1400" dirty="0"/>
              <a:t>Department of Computer Science</a:t>
            </a:r>
          </a:p>
          <a:p>
            <a:pPr algn="r"/>
            <a:r>
              <a:rPr lang="en-US" sz="1400" dirty="0"/>
              <a:t>School of Computing &amp; Information</a:t>
            </a:r>
          </a:p>
          <a:p>
            <a:pPr algn="r"/>
            <a:r>
              <a:rPr lang="en-US" sz="1400" dirty="0"/>
              <a:t>University of Pittsb</a:t>
            </a:r>
            <a:r>
              <a:rPr lang="en-US" sz="1455" dirty="0"/>
              <a:t>urgh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105B1-F4F1-F011-2EAB-9475C6D4E092}"/>
              </a:ext>
            </a:extLst>
          </p:cNvPr>
          <p:cNvSpPr/>
          <p:nvPr userDrawn="1"/>
        </p:nvSpPr>
        <p:spPr>
          <a:xfrm>
            <a:off x="-9272" y="4554"/>
            <a:ext cx="9162545" cy="6848893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2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57CD7A-E8C8-ACBF-583E-B0B3B67BB6DB}"/>
              </a:ext>
            </a:extLst>
          </p:cNvPr>
          <p:cNvSpPr/>
          <p:nvPr userDrawn="1"/>
        </p:nvSpPr>
        <p:spPr>
          <a:xfrm>
            <a:off x="-18545" y="4554"/>
            <a:ext cx="9162545" cy="6848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2"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4102" y="2062148"/>
            <a:ext cx="5139313" cy="763875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None/>
              <a:defRPr sz="2545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5727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24102" y="2879697"/>
            <a:ext cx="5139313" cy="2393438"/>
          </a:xfrm>
          <a:prstGeom prst="rect">
            <a:avLst/>
          </a:prstGeom>
        </p:spPr>
        <p:txBody>
          <a:bodyPr spcFirstLastPara="1" wrap="square" lIns="110625" tIns="110625" rIns="110625" bIns="1106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2091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91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4" name="Google Shape;14;p2"/>
          <p:cNvCxnSpPr>
            <a:cxnSpLocks/>
          </p:cNvCxnSpPr>
          <p:nvPr/>
        </p:nvCxnSpPr>
        <p:spPr>
          <a:xfrm>
            <a:off x="3724102" y="2835045"/>
            <a:ext cx="5139313" cy="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/>
          <p:nvPr/>
        </p:nvSpPr>
        <p:spPr>
          <a:xfrm>
            <a:off x="-18545" y="-5644"/>
            <a:ext cx="9162545" cy="763875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63636" tIns="63636" rIns="63636" bIns="636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72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057017" y="15263"/>
            <a:ext cx="4917818" cy="676096"/>
          </a:xfrm>
          <a:prstGeom prst="rect">
            <a:avLst/>
          </a:prstGeom>
        </p:spPr>
        <p:txBody>
          <a:bodyPr spcFirstLastPara="1" wrap="square" lIns="110625" tIns="110625" rIns="110625" bIns="1106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EB Garamond"/>
              <a:buNone/>
              <a:defRPr sz="2818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2"/>
          <p:cNvCxnSpPr/>
          <p:nvPr/>
        </p:nvCxnSpPr>
        <p:spPr>
          <a:xfrm>
            <a:off x="6076817" y="216797"/>
            <a:ext cx="0" cy="348188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4116B-E4FA-8F83-8DD2-A83A794048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8800" y="23027"/>
            <a:ext cx="2787424" cy="660567"/>
          </a:xfrm>
        </p:spPr>
        <p:txBody>
          <a:bodyPr/>
          <a:lstStyle>
            <a:lvl1pPr>
              <a:defRPr lang="en-US" sz="2182" b="0" i="0" u="none" strike="noStrike" cap="none" dirty="0" smtClean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Arial"/>
              </a:defRPr>
            </a:lvl1pPr>
            <a:lvl2pPr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03CFB4-9021-51CA-7606-96EAE5984A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63" y="2175029"/>
            <a:ext cx="3459437" cy="4279036"/>
          </a:xfrm>
        </p:spPr>
        <p:txBody>
          <a:bodyPr>
            <a:normAutofit/>
          </a:bodyPr>
          <a:lstStyle>
            <a:lvl1pPr marL="76200" indent="0" algn="r">
              <a:buNone/>
              <a:defRPr lang="en-US" sz="1700" b="0" i="0" u="none" strike="noStrike" cap="none" dirty="0" smtClean="0">
                <a:solidFill>
                  <a:schemeClr val="dk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Medium"/>
              </a:defRPr>
            </a:lvl1pPr>
            <a:lvl2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>
              <a:defRPr lang="en-US" sz="1700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>
              <a:defRPr lang="en-US" sz="1700" b="1" i="0" u="none" strike="noStrike" cap="none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3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570429" y="27616"/>
            <a:ext cx="8003182" cy="662906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579430" y="819271"/>
            <a:ext cx="7994182" cy="5504906"/>
          </a:xfrm>
          <a:prstGeom prst="rect">
            <a:avLst/>
          </a:prstGeom>
        </p:spPr>
        <p:txBody>
          <a:bodyPr spcFirstLastPara="1" wrap="square" lIns="110625" tIns="110625" rIns="110625" bIns="110625" anchor="t" anchorCtr="0">
            <a:normAutofit/>
          </a:bodyPr>
          <a:lstStyle>
            <a:lvl1pPr marL="415641" lvl="0" indent="-346367">
              <a:spcBef>
                <a:spcPts val="727"/>
              </a:spcBef>
              <a:spcAft>
                <a:spcPts val="0"/>
              </a:spcAft>
              <a:buSzPts val="2400"/>
              <a:buChar char="●"/>
              <a:defRPr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defRPr>
            </a:lvl1pPr>
            <a:lvl2pPr marL="831281" lvl="1" indent="-317503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246922" lvl="2" indent="-317503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662562" lvl="3" indent="-317503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078203" lvl="4" indent="-317503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493843" lvl="5" indent="-317503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2909484" lvl="6" indent="-317503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325124" lvl="7" indent="-317503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3740765" lvl="8" indent="-317503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192354" y="6466723"/>
            <a:ext cx="951646" cy="391277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582985-3A86-C030-EDA3-E9A50C2FBE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Griffin Hurt – CMPINF0010 Lab 2</a:t>
            </a:r>
          </a:p>
        </p:txBody>
      </p:sp>
    </p:spTree>
    <p:extLst>
      <p:ext uri="{BB962C8B-B14F-4D97-AF65-F5344CB8AC3E}">
        <p14:creationId xmlns:p14="http://schemas.microsoft.com/office/powerpoint/2010/main" val="2335641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1802648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6713625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0010894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335829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8650416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352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6052917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05C5-4861-4EC4-B61B-0F19C1509CF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4949262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02" y="22860"/>
            <a:ext cx="8007796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02" y="799000"/>
            <a:ext cx="8015496" cy="53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29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6505C5-4861-4EC4-B61B-0F19C1509CF4}" type="datetimeFigureOut">
              <a:rPr lang="en-US" smtClean="0"/>
              <a:pPr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Shinwoo Kim - CS0449 Lab00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11" name="Google Shape;9;p1">
            <a:extLst>
              <a:ext uri="{FF2B5EF4-FFF2-40B4-BE49-F238E27FC236}">
                <a16:creationId xmlns:a16="http://schemas.microsoft.com/office/drawing/2014/main" id="{2EDBD13C-7CF1-AD08-7ED4-8AFA2C3E9F34}"/>
              </a:ext>
            </a:extLst>
          </p:cNvPr>
          <p:cNvCxnSpPr/>
          <p:nvPr/>
        </p:nvCxnSpPr>
        <p:spPr>
          <a:xfrm>
            <a:off x="589416" y="710398"/>
            <a:ext cx="799418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083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accent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iffinhurt.com/teach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.pitt.edu/services/virtual-lab" TargetMode="External"/><Relationship Id="rId2" Type="http://schemas.openxmlformats.org/officeDocument/2006/relationships/hyperlink" Target="https://www.technology.pitt.edu/help-desk/how-to-documents/pittnet-vpn-pulse-secure-connect-pulse-secure-client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abc12@pitt.edu" TargetMode="External"/><Relationship Id="rId4" Type="http://schemas.openxmlformats.org/officeDocument/2006/relationships/hyperlink" Target="https://jupyterhub.sci.pitt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D590-6864-A18C-4055-5171ABBDE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 2: Python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2170-70A5-F8DF-7E7F-A31CCC716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4102" y="2879697"/>
            <a:ext cx="5139313" cy="3258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Using </a:t>
            </a:r>
            <a:r>
              <a:rPr lang="en-US" sz="1636" dirty="0" err="1"/>
              <a:t>JupyterHub</a:t>
            </a:r>
            <a:endParaRPr lang="en-US" sz="1636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Values and Types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Variables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Operators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User Input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Changing Data Types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Exception Handling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36" dirty="0"/>
              <a:t>Control Flow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36" dirty="0"/>
          </a:p>
          <a:p>
            <a:pPr>
              <a:buFont typeface="Wingdings" panose="05000000000000000000" pitchFamily="2" charset="2"/>
              <a:buChar char="Ø"/>
            </a:pPr>
            <a:endParaRPr lang="en-US" sz="1636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B735E3-67EB-F208-DD1C-11495A0088D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990" y="-5370"/>
            <a:ext cx="5974835" cy="763875"/>
          </a:xfrm>
        </p:spPr>
        <p:txBody>
          <a:bodyPr anchor="ctr"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en-US" sz="2700" dirty="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  <a:cs typeface="Open Sans Bold" panose="020B0806030504020204" pitchFamily="34" charset="0"/>
              </a:rPr>
              <a:t>Big Ideas in Computing and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9C879-6444-35C5-2726-CB2493ED7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/>
          </a:bodyPr>
          <a:lstStyle/>
          <a:p>
            <a:pPr marL="76200" indent="0">
              <a:buNone/>
            </a:pPr>
            <a:r>
              <a:rPr lang="en-US" sz="3400" dirty="0"/>
              <a:t>Griffin Hurt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4F3798-62BA-095A-C88E-900CE33E9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Griffin Hurt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Undergraduate Teaching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</a:t>
            </a:r>
            <a:endParaRPr 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400" b="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griffhurt@pitt.edu</a:t>
            </a:r>
            <a:endParaRPr lang="en-US" sz="1400" b="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>
              <a:spcBef>
                <a:spcPts val="0"/>
              </a:spcBef>
            </a:pPr>
            <a:r>
              <a:rPr lang="en-US" sz="1400" b="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US" sz="1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griffinhurt.com</a:t>
            </a:r>
            <a:endParaRPr lang="en-US" sz="1400" b="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2024, Term 2244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 11 AM Lab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 26</a:t>
            </a:r>
            <a:r>
              <a:rPr lang="en-US" sz="15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2024</a:t>
            </a:r>
          </a:p>
          <a:p>
            <a:pPr algn="r">
              <a:spcBef>
                <a:spcPts val="0"/>
              </a:spcBef>
            </a:pP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adapted from </a:t>
            </a:r>
          </a:p>
          <a:p>
            <a:pPr algn="r">
              <a:spcBef>
                <a:spcPts val="0"/>
              </a:spcBef>
            </a:pPr>
            <a:r>
              <a:rPr lang="en-US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Shinwoo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Kim, Martha Dixon, and Vinicius Petrucci</a:t>
            </a:r>
          </a:p>
          <a:p>
            <a:pPr algn="r">
              <a:spcBef>
                <a:spcPts val="0"/>
              </a:spcBef>
            </a:pP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Computer Science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 &amp; Information</a:t>
            </a:r>
          </a:p>
          <a:p>
            <a:pPr algn="r">
              <a:spcBef>
                <a:spcPts val="0"/>
              </a:spcBef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6417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E81B-C08C-785C-92C0-B640682D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to J </a:t>
            </a:r>
            <a:r>
              <a:rPr lang="en-US" dirty="0" err="1"/>
              <a:t>upyterHub</a:t>
            </a:r>
            <a:r>
              <a:rPr lang="en-US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49E0C-2D41-090F-352E-CC70B11D1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continue the lesson in the lab notebook!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28D11-F513-D9BC-7721-5D84C3FC16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AD6AC-7E26-A5ED-7D4B-7B678B0472C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Griffin Hurt – CMPINF0010 Lab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1C33-A267-2A74-0732-99505B1B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Updated TA Office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F3BB3-EEB6-3E0A-5C3A-380EB3D8F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63F9B-190D-4DCF-E309-9A86BA3A76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Griffin Hurt – CMPINF0010 Lab 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0A37766-B961-9467-24B1-61CA4395B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38501"/>
              </p:ext>
            </p:extLst>
          </p:nvPr>
        </p:nvGraphicFramePr>
        <p:xfrm>
          <a:off x="532898" y="1069109"/>
          <a:ext cx="8078206" cy="247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916">
                  <a:extLst>
                    <a:ext uri="{9D8B030D-6E8A-4147-A177-3AD203B41FA5}">
                      <a16:colId xmlns:a16="http://schemas.microsoft.com/office/drawing/2014/main" val="62321383"/>
                    </a:ext>
                  </a:extLst>
                </a:gridCol>
                <a:gridCol w="6114290">
                  <a:extLst>
                    <a:ext uri="{9D8B030D-6E8A-4147-A177-3AD203B41FA5}">
                      <a16:colId xmlns:a16="http://schemas.microsoft.com/office/drawing/2014/main" val="2779564304"/>
                    </a:ext>
                  </a:extLst>
                </a:gridCol>
              </a:tblGrid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Day</a:t>
                      </a:r>
                    </a:p>
                  </a:txBody>
                  <a:tcPr marL="83127" marR="83127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Time/Location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121728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Monday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1:00PM – 2:30PM @ 130 N </a:t>
                      </a:r>
                      <a:r>
                        <a:rPr lang="pt-BR" sz="16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Bellefield</a:t>
                      </a:r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, 5th </a:t>
                      </a:r>
                      <a:r>
                        <a:rPr lang="pt-BR" sz="16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Floor</a:t>
                      </a:r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</a:t>
                      </a:r>
                      <a:r>
                        <a:rPr lang="pt-BR" sz="16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or</a:t>
                      </a:r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Zoom</a:t>
                      </a:r>
                    </a:p>
                  </a:txBody>
                  <a:tcPr marL="112568" marR="112568" marT="51955" marB="519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513424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Tuesday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11:00 AM - 2:00 PM @ 130 N </a:t>
                      </a:r>
                      <a:r>
                        <a:rPr lang="pt-BR" sz="16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Bellefield</a:t>
                      </a:r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, 5th </a:t>
                      </a:r>
                      <a:r>
                        <a:rPr lang="pt-BR" sz="16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Floor</a:t>
                      </a:r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</a:t>
                      </a:r>
                      <a:r>
                        <a:rPr lang="pt-BR" sz="16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or</a:t>
                      </a:r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Zoom</a:t>
                      </a:r>
                    </a:p>
                  </a:txBody>
                  <a:tcPr marL="112568" marR="112568" marT="51955" marB="519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778922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Thursday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4:00 PM – 5:30 PM @ Zoom only</a:t>
                      </a:r>
                    </a:p>
                  </a:txBody>
                  <a:tcPr marL="112568" marR="112568" marT="51955" marB="519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789793"/>
                  </a:ext>
                </a:extLst>
              </a:tr>
              <a:tr h="49426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By appointment</a:t>
                      </a:r>
                    </a:p>
                  </a:txBody>
                  <a:tcPr marL="112568" marR="112568" marT="51955" marB="519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Message me to schedule a meeting (in-person/virtual)</a:t>
                      </a:r>
                    </a:p>
                  </a:txBody>
                  <a:tcPr marL="112568" marR="112568" marT="51955" marB="519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270263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41240D-7CC3-5401-F09B-55FE9C90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0" y="3642963"/>
            <a:ext cx="7994182" cy="2681214"/>
          </a:xfrm>
        </p:spPr>
        <p:txBody>
          <a:bodyPr>
            <a:normAutofit/>
          </a:bodyPr>
          <a:lstStyle/>
          <a:p>
            <a:r>
              <a:rPr lang="en-US" dirty="0"/>
              <a:t>Teaching materials (slides/helpful links) are on my website: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griffinhurt.com</a:t>
            </a:r>
            <a:r>
              <a:rPr lang="en-US" dirty="0">
                <a:hlinkClick r:id="rId3"/>
              </a:rPr>
              <a:t>/teaching/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0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00F7-EA59-CBDB-853E-6CEE9960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J </a:t>
            </a:r>
            <a:r>
              <a:rPr lang="en-US" dirty="0" err="1"/>
              <a:t>upterHub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E9209-2AAF-96EF-77E7-B04021591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log into </a:t>
            </a:r>
            <a:r>
              <a:rPr lang="en-US" b="1" dirty="0" err="1"/>
              <a:t>JupyterHub</a:t>
            </a:r>
            <a:r>
              <a:rPr lang="en-US" b="1" dirty="0"/>
              <a:t> (it’s working this week!)</a:t>
            </a:r>
            <a:endParaRPr lang="en-US" sz="1600" b="1" dirty="0"/>
          </a:p>
          <a:p>
            <a:pPr lvl="1"/>
            <a:r>
              <a:rPr lang="en-US" strike="sngStrike" dirty="0"/>
              <a:t>If you are not on Pitt </a:t>
            </a:r>
            <a:r>
              <a:rPr lang="en-US" strike="sngStrike" dirty="0" err="1"/>
              <a:t>wifi</a:t>
            </a:r>
            <a:r>
              <a:rPr lang="en-US" strike="sngStrike" dirty="0"/>
              <a:t>, connect to the VPN. If you need help, instructions are </a:t>
            </a:r>
            <a:r>
              <a:rPr lang="en-US" strike="sngStrike" dirty="0">
                <a:hlinkClick r:id="rId2"/>
              </a:rPr>
              <a:t>here</a:t>
            </a:r>
            <a:r>
              <a:rPr lang="en-US" strike="sngStrike" dirty="0"/>
              <a:t> </a:t>
            </a:r>
          </a:p>
          <a:p>
            <a:pPr lvl="2"/>
            <a:r>
              <a:rPr lang="en-US" strike="sngStrike" dirty="0"/>
              <a:t>Alternatively, you can connect virtually to one of Pitt's machines using these </a:t>
            </a:r>
            <a:r>
              <a:rPr lang="en-US" strike="sngStrike" dirty="0">
                <a:hlinkClick r:id="rId3"/>
              </a:rPr>
              <a:t>instructions</a:t>
            </a:r>
            <a:endParaRPr lang="en-US" strike="sngStrike" dirty="0"/>
          </a:p>
          <a:p>
            <a:pPr lvl="1"/>
            <a:r>
              <a:rPr lang="en-US" dirty="0"/>
              <a:t>Go to </a:t>
            </a:r>
            <a:r>
              <a:rPr lang="en-US" dirty="0">
                <a:hlinkClick r:id="rId4"/>
              </a:rPr>
              <a:t>https://jupyterhub.sci.pitt.edu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Log in with your Pitt credentials </a:t>
            </a:r>
          </a:p>
          <a:p>
            <a:pPr lvl="2"/>
            <a:r>
              <a:rPr lang="en-US" dirty="0"/>
              <a:t>Note: don't </a:t>
            </a:r>
            <a:r>
              <a:rPr lang="en-US" dirty="0" err="1"/>
              <a:t>inlcude</a:t>
            </a:r>
            <a:r>
              <a:rPr lang="en-US" dirty="0"/>
              <a:t> @</a:t>
            </a:r>
            <a:r>
              <a:rPr lang="en-US" dirty="0" err="1"/>
              <a:t>pitt.edu</a:t>
            </a:r>
            <a:r>
              <a:rPr lang="en-US" dirty="0"/>
              <a:t>, and your username needs to be </a:t>
            </a:r>
            <a:r>
              <a:rPr lang="en-US" b="1" dirty="0"/>
              <a:t>all lowercase</a:t>
            </a:r>
            <a:r>
              <a:rPr lang="en-US" dirty="0"/>
              <a:t> (e.g. abc12 is good, but ABC12 and </a:t>
            </a:r>
            <a:r>
              <a:rPr lang="en-US" dirty="0">
                <a:hlinkClick r:id="rId5"/>
              </a:rPr>
              <a:t>abc12@pitt.edu</a:t>
            </a:r>
            <a:r>
              <a:rPr lang="en-US" dirty="0"/>
              <a:t> are </a:t>
            </a:r>
            <a:r>
              <a:rPr lang="en-US" b="1" dirty="0"/>
              <a:t>not</a:t>
            </a:r>
            <a:r>
              <a:rPr lang="en-US" dirty="0"/>
              <a:t>)</a:t>
            </a:r>
          </a:p>
          <a:p>
            <a:pPr lvl="1"/>
            <a:r>
              <a:rPr lang="en-US" strike="sngStrike" dirty="0"/>
              <a:t>Verify yourself with Two Factor Authentication</a:t>
            </a:r>
          </a:p>
          <a:p>
            <a:pPr lvl="1"/>
            <a:r>
              <a:rPr lang="en-US" dirty="0"/>
              <a:t>Click “Start my Server”</a:t>
            </a:r>
          </a:p>
          <a:p>
            <a:pPr lvl="1"/>
            <a:r>
              <a:rPr lang="en-US" dirty="0"/>
              <a:t>Select Host Process from the dropdown (should be default), then hit Spawn</a:t>
            </a:r>
          </a:p>
          <a:p>
            <a:pPr lvl="1"/>
            <a:r>
              <a:rPr lang="en-US" dirty="0"/>
              <a:t>That’s it, you’re 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42770-21B6-BC01-AC85-08081C65C7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3DE3-932B-8369-419F-EEB7360496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Griffin Hurt – CMPINF0010 Lab 2</a:t>
            </a:r>
          </a:p>
        </p:txBody>
      </p:sp>
    </p:spTree>
    <p:extLst>
      <p:ext uri="{BB962C8B-B14F-4D97-AF65-F5344CB8AC3E}">
        <p14:creationId xmlns:p14="http://schemas.microsoft.com/office/powerpoint/2010/main" val="95670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5004-A373-38CB-6CF4-DA95A674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J </a:t>
            </a:r>
            <a:r>
              <a:rPr lang="en-US" dirty="0" err="1"/>
              <a:t>upyterHub</a:t>
            </a:r>
            <a:r>
              <a:rPr lang="en-US" dirty="0"/>
              <a:t>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FFF09-B130-1DCC-834F-A2EE15A9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8D211-D045-EC9C-AA65-D6481D012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2A800-8837-6E6D-7F39-712CF87580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Griffin Hurt – CMPINF0010 Lab 2</a:t>
            </a:r>
          </a:p>
        </p:txBody>
      </p:sp>
      <p:pic>
        <p:nvPicPr>
          <p:cNvPr id="1028" name="Picture 4" descr="logging into jupyterhub">
            <a:extLst>
              <a:ext uri="{FF2B5EF4-FFF2-40B4-BE49-F238E27FC236}">
                <a16:creationId xmlns:a16="http://schemas.microsoft.com/office/drawing/2014/main" id="{D3626BEE-3752-50D9-F59B-A56B048B3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271"/>
            <a:ext cx="4320527" cy="32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ging into jupyterhub">
            <a:extLst>
              <a:ext uri="{FF2B5EF4-FFF2-40B4-BE49-F238E27FC236}">
                <a16:creationId xmlns:a16="http://schemas.microsoft.com/office/drawing/2014/main" id="{C714B655-F8F9-3649-2BF1-424BF8CD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27" y="2931689"/>
            <a:ext cx="4572001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5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8A07-F305-E51F-4EA0-CE86E287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49CAA-632A-60D2-D9AE-7E4ABBC49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Navigate to the Lab Repository (posted on Canvas)</a:t>
            </a:r>
          </a:p>
          <a:p>
            <a:endParaRPr lang="en-US" dirty="0"/>
          </a:p>
          <a:p>
            <a:pPr marL="69274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9274" indent="0">
              <a:buNone/>
            </a:pPr>
            <a:endParaRPr lang="en-US" dirty="0"/>
          </a:p>
          <a:p>
            <a:r>
              <a:rPr lang="en-US" dirty="0"/>
              <a:t>Click the “Python Part 1” link, then “Python Part 1”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AF2CE-C049-A944-0D3E-6BCE7A1E15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6B101-0688-051A-5C19-B57FB70D43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Griffin Hurt – CMPINF0010 Lab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C6CD5-D8B1-D14E-6061-9CD2B027A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62655"/>
            <a:ext cx="7772400" cy="21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1FA9-0237-9AB4-A893-2C8EF594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Lab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7A1F6-E3D9-FA6F-1832-853620992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28AAE-061D-1E33-A86A-DFDD18A35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15A0F-0E61-D752-0037-E2F3A50C57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Griffin Hurt – CMPINF0010 Lab 2</a:t>
            </a:r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F3D4015-746D-9CE4-DA15-52DF2352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5" y="819271"/>
            <a:ext cx="6145924" cy="28540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6E3AC8-A296-5C3E-7706-2588E8DF7255}"/>
              </a:ext>
            </a:extLst>
          </p:cNvPr>
          <p:cNvSpPr/>
          <p:nvPr/>
        </p:nvSpPr>
        <p:spPr>
          <a:xfrm>
            <a:off x="3804745" y="1408386"/>
            <a:ext cx="578069" cy="2522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8ABD42C-412A-FBD7-E97F-AB6DF0B6D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457" y="3485848"/>
            <a:ext cx="3686722" cy="302583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E71DBB8-9972-996A-839A-16F8718D3070}"/>
              </a:ext>
            </a:extLst>
          </p:cNvPr>
          <p:cNvSpPr/>
          <p:nvPr/>
        </p:nvSpPr>
        <p:spPr>
          <a:xfrm>
            <a:off x="7751380" y="4924540"/>
            <a:ext cx="578069" cy="2522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1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C90B-5007-340E-8821-092EC27D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Lab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EF6DF-CD7E-81AA-70DF-5E33B210B3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D1CEF-9673-654A-96A9-0CD9C17DB8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Griffin Hurt – CMPINF0010 Lab 2</a:t>
            </a:r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2677CCC-89BB-32F6-8EEF-C96289440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37579"/>
            <a:ext cx="7772400" cy="51082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55F03FD-EE26-076F-179F-81F9B2D2F80D}"/>
              </a:ext>
            </a:extLst>
          </p:cNvPr>
          <p:cNvSpPr/>
          <p:nvPr/>
        </p:nvSpPr>
        <p:spPr>
          <a:xfrm>
            <a:off x="1119352" y="1161837"/>
            <a:ext cx="578069" cy="2522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B435FC-AD35-792A-A1F9-1F2A62A1F10A}"/>
              </a:ext>
            </a:extLst>
          </p:cNvPr>
          <p:cNvSpPr/>
          <p:nvPr/>
        </p:nvSpPr>
        <p:spPr>
          <a:xfrm>
            <a:off x="1424152" y="1538343"/>
            <a:ext cx="740979" cy="3489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BCD98C-1149-7478-9E75-A2BB6239D312}"/>
              </a:ext>
            </a:extLst>
          </p:cNvPr>
          <p:cNvSpPr/>
          <p:nvPr/>
        </p:nvSpPr>
        <p:spPr>
          <a:xfrm>
            <a:off x="5489685" y="2165132"/>
            <a:ext cx="1447143" cy="3888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9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82B1-7DAC-5662-4A7C-BF35E95A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Lab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1BD6E-D97D-6BA3-CE19-A0952B911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0" y="2963917"/>
            <a:ext cx="7994182" cy="336026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clone &lt;paste link here&gt;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 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61914-BEE1-8233-C0D2-FE41328532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B02C-42AC-734F-F009-E3B0D77E14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Griffin Hurt – CMPINF0010 Lab 2</a:t>
            </a:r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34C4CCD-8521-97FB-B3AA-89A5FF52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0" y="819271"/>
            <a:ext cx="7772400" cy="18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18DC-AEBF-FEF6-F583-6932CE2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Lab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762C5-ED02-08BC-8435-B3E6591CE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55FBC-9A1B-AC34-BDC1-ACDF8A2D2E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850F-D639-803E-11BF-FB10091BE6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Griffin Hurt – CMPINF0010 Lab 2</a:t>
            </a:r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46C7CA1-9A13-78D8-8143-B4E644747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8" y="968145"/>
            <a:ext cx="4143391" cy="50705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E9D35A-F2AE-B958-5634-D3E95A80D852}"/>
              </a:ext>
            </a:extLst>
          </p:cNvPr>
          <p:cNvSpPr/>
          <p:nvPr/>
        </p:nvSpPr>
        <p:spPr>
          <a:xfrm>
            <a:off x="1135117" y="1397876"/>
            <a:ext cx="714704" cy="2207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DBA297A-73E1-6F5B-84F3-0756EF07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59893"/>
            <a:ext cx="3805084" cy="3138214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13BEBC2-1D79-D519-48D8-2C24F8662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6" t="2369" r="13820" b="89342"/>
          <a:stretch/>
        </p:blipFill>
        <p:spPr>
          <a:xfrm>
            <a:off x="4943873" y="1922954"/>
            <a:ext cx="2354317" cy="26013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2AF8335-7D6E-CFC3-133D-37A4AFDE4E86}"/>
              </a:ext>
            </a:extLst>
          </p:cNvPr>
          <p:cNvSpPr/>
          <p:nvPr/>
        </p:nvSpPr>
        <p:spPr>
          <a:xfrm>
            <a:off x="751490" y="1922954"/>
            <a:ext cx="1382110" cy="3489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B454B6-E657-1F0D-426F-55338A77A26F}"/>
              </a:ext>
            </a:extLst>
          </p:cNvPr>
          <p:cNvSpPr/>
          <p:nvPr/>
        </p:nvSpPr>
        <p:spPr>
          <a:xfrm>
            <a:off x="4572000" y="2800568"/>
            <a:ext cx="2007476" cy="3489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60039"/>
      </p:ext>
    </p:extLst>
  </p:cSld>
  <p:clrMapOvr>
    <a:masterClrMapping/>
  </p:clrMapOvr>
</p:sld>
</file>

<file path=ppt/theme/theme1.xml><?xml version="1.0" encoding="utf-8"?>
<a:theme xmlns:a="http://schemas.openxmlformats.org/drawingml/2006/main" name="449_Theme">
  <a:themeElements>
    <a:clrScheme name="Custom 1">
      <a:dk1>
        <a:srgbClr val="000000"/>
      </a:dk1>
      <a:lt1>
        <a:srgbClr val="EEEEEE"/>
      </a:lt1>
      <a:dk2>
        <a:srgbClr val="595959"/>
      </a:dk2>
      <a:lt2>
        <a:srgbClr val="EEEEEE"/>
      </a:lt2>
      <a:accent1>
        <a:srgbClr val="003594"/>
      </a:accent1>
      <a:accent2>
        <a:srgbClr val="FFB81C"/>
      </a:accent2>
      <a:accent3>
        <a:srgbClr val="75787B"/>
      </a:accent3>
      <a:accent4>
        <a:srgbClr val="008264"/>
      </a:accent4>
      <a:accent5>
        <a:srgbClr val="DC582A"/>
      </a:accent5>
      <a:accent6>
        <a:srgbClr val="0081A6"/>
      </a:accent6>
      <a:hlink>
        <a:srgbClr val="003594"/>
      </a:hlink>
      <a:folHlink>
        <a:srgbClr val="0097A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49_Theme" id="{5A577A94-758F-406D-AB7C-09506D112A66}" vid="{5E6E69E1-A1D9-4537-99F2-4FA44C5743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449_Theme</Template>
  <TotalTime>430</TotalTime>
  <Words>441</Words>
  <Application>Microsoft Macintosh PowerPoint</Application>
  <PresentationFormat>Letter Paper (8.5x11 in)</PresentationFormat>
  <Paragraphs>87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Calibri</vt:lpstr>
      <vt:lpstr>Wingdings</vt:lpstr>
      <vt:lpstr>Courier New</vt:lpstr>
      <vt:lpstr>Open Sans SemiBold</vt:lpstr>
      <vt:lpstr>Open Sans</vt:lpstr>
      <vt:lpstr>Arial</vt:lpstr>
      <vt:lpstr>EB Garamond</vt:lpstr>
      <vt:lpstr>Open Sans Bold</vt:lpstr>
      <vt:lpstr>Open Sans Medium</vt:lpstr>
      <vt:lpstr>Consolas</vt:lpstr>
      <vt:lpstr>449_Theme</vt:lpstr>
      <vt:lpstr>Lab 2: Python Part 1</vt:lpstr>
      <vt:lpstr>Updated TA Office Hours</vt:lpstr>
      <vt:lpstr>Getting J upterHub</vt:lpstr>
      <vt:lpstr>Getting J upyterHub (continued)</vt:lpstr>
      <vt:lpstr>Getting the Lab</vt:lpstr>
      <vt:lpstr>Getting the Lab (cont.)</vt:lpstr>
      <vt:lpstr>Getting the Lab (cont.)</vt:lpstr>
      <vt:lpstr>Getting the Lab (cont.)</vt:lpstr>
      <vt:lpstr>Getting the Lab (cont.)</vt:lpstr>
      <vt:lpstr>Now to J upyterHub!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Shinwoo</dc:creator>
  <cp:lastModifiedBy>Griffin Hurt</cp:lastModifiedBy>
  <cp:revision>58</cp:revision>
  <cp:lastPrinted>2023-01-20T00:53:15Z</cp:lastPrinted>
  <dcterms:created xsi:type="dcterms:W3CDTF">2023-01-19T04:13:17Z</dcterms:created>
  <dcterms:modified xsi:type="dcterms:W3CDTF">2024-01-26T15:37:43Z</dcterms:modified>
</cp:coreProperties>
</file>