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</p:sldMasterIdLst>
  <p:notesMasterIdLst>
    <p:notesMasterId r:id="rId28"/>
  </p:notesMasterIdLst>
  <p:sldIdLst>
    <p:sldId id="314" r:id="rId3"/>
    <p:sldId id="258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12" r:id="rId16"/>
    <p:sldId id="299" r:id="rId17"/>
    <p:sldId id="300" r:id="rId18"/>
    <p:sldId id="301" r:id="rId19"/>
    <p:sldId id="303" r:id="rId20"/>
    <p:sldId id="304" r:id="rId21"/>
    <p:sldId id="305" r:id="rId22"/>
    <p:sldId id="307" r:id="rId23"/>
    <p:sldId id="308" r:id="rId24"/>
    <p:sldId id="313" r:id="rId25"/>
    <p:sldId id="309" r:id="rId26"/>
    <p:sldId id="311" r:id="rId27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EB Garamond" pitchFamily="2" charset="0"/>
      <p:regular r:id="rId33"/>
      <p:bold r:id="rId34"/>
      <p:italic r:id="rId35"/>
      <p:boldItalic r:id="rId36"/>
    </p:embeddedFont>
    <p:embeddedFont>
      <p:font typeface="Helvetica Neue" panose="02000503000000020004" pitchFamily="2" charset="0"/>
      <p:regular r:id="rId37"/>
      <p:bold r:id="rId38"/>
      <p:italic r:id="rId39"/>
      <p:boldItalic r:id="rId40"/>
    </p:embeddedFont>
    <p:embeddedFont>
      <p:font typeface="Libre Franklin" pitchFamily="2" charset="77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Open Sans Bold" panose="020F0502020204030204" pitchFamily="34" charset="0"/>
      <p:regular r:id="rId49"/>
      <p:bold r:id="rId50"/>
      <p:italic r:id="rId51"/>
      <p:boldItalic r:id="rId52"/>
    </p:embeddedFont>
    <p:embeddedFont>
      <p:font typeface="Open Sans Medium" panose="020F0502020204030204" pitchFamily="34" charset="0"/>
      <p:regular r:id="rId53"/>
      <p:bold r:id="rId54"/>
      <p:italic r:id="rId55"/>
      <p:boldItalic r:id="rId56"/>
    </p:embeddedFont>
    <p:embeddedFont>
      <p:font typeface="Puritan" pitchFamily="2" charset="2"/>
      <p:regular r:id="rId57"/>
      <p:bold r:id="rId58"/>
      <p:italic r:id="rId59"/>
      <p:boldItalic r:id="rId60"/>
    </p:embeddedFont>
    <p:embeddedFont>
      <p:font typeface="Quattrocento Sans" panose="020B0502050000020003" pitchFamily="34" charset="0"/>
      <p:regular r:id="rId61"/>
      <p:bold r:id="rId62"/>
      <p:italic r:id="rId63"/>
      <p:boldItalic r:id="rId64"/>
    </p:embeddedFont>
    <p:embeddedFont>
      <p:font typeface="Roboto" panose="02000000000000000000" pitchFamily="2" charset="0"/>
      <p:regular r:id="rId65"/>
      <p:bold r:id="rId66"/>
      <p:italic r:id="rId67"/>
      <p:boldItalic r:id="rId68"/>
    </p:embeddedFont>
    <p:embeddedFont>
      <p:font typeface="Roboto Mono" pitchFamily="49" charset="0"/>
      <p:regular r:id="rId69"/>
      <p:bold r:id="rId70"/>
      <p:italic r:id="rId71"/>
      <p:boldItalic r:id="rId72"/>
    </p:embeddedFont>
    <p:embeddedFont>
      <p:font typeface="Trebuchet MS" panose="020B0703020202090204" pitchFamily="34" charset="0"/>
      <p:regular r:id="rId73"/>
      <p:bold r:id="rId74"/>
      <p: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AF230F-13D0-4E69-A771-6895C5169E3C}">
  <a:tblStyle styleId="{05AF230F-13D0-4E69-A771-6895C5169E3C}" styleName="Table_0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E6A554-7D76-481E-A2B7-FBB772DBE215}" styleName="Table_1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 b="off" i="off"/>
      <a:tcStyle>
        <a:tcBdr/>
        <a:fill>
          <a:solidFill>
            <a:srgbClr val="FCDC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CDC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5ED49F0-798A-4BD9-A089-E52454E15A6D}" styleName="Table_2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 b="off" i="off"/>
      <a:tcStyle>
        <a:tcBdr/>
        <a:fill>
          <a:solidFill>
            <a:srgbClr val="CEE2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EE2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D34ED98-9799-4769-B2FF-F8B35B065394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63" Type="http://schemas.openxmlformats.org/officeDocument/2006/relationships/font" Target="fonts/font35.fntdata"/><Relationship Id="rId68" Type="http://schemas.openxmlformats.org/officeDocument/2006/relationships/font" Target="fonts/font40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66" Type="http://schemas.openxmlformats.org/officeDocument/2006/relationships/font" Target="fonts/font38.fntdata"/><Relationship Id="rId74" Type="http://schemas.openxmlformats.org/officeDocument/2006/relationships/font" Target="fonts/font46.fntdata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3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font" Target="fonts/font36.fntdata"/><Relationship Id="rId69" Type="http://schemas.openxmlformats.org/officeDocument/2006/relationships/font" Target="fonts/font41.fntdata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72" Type="http://schemas.openxmlformats.org/officeDocument/2006/relationships/font" Target="fonts/font4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Relationship Id="rId67" Type="http://schemas.openxmlformats.org/officeDocument/2006/relationships/font" Target="fonts/font39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font" Target="fonts/font34.fntdata"/><Relationship Id="rId70" Type="http://schemas.openxmlformats.org/officeDocument/2006/relationships/font" Target="fonts/font42.fntdata"/><Relationship Id="rId75" Type="http://schemas.openxmlformats.org/officeDocument/2006/relationships/font" Target="fonts/font4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65" Type="http://schemas.openxmlformats.org/officeDocument/2006/relationships/font" Target="fonts/font37.fntdata"/><Relationship Id="rId73" Type="http://schemas.openxmlformats.org/officeDocument/2006/relationships/font" Target="fonts/font45.fntdata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1.fntdata"/><Relationship Id="rId34" Type="http://schemas.openxmlformats.org/officeDocument/2006/relationships/font" Target="fonts/font6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43.fntdata"/><Relationship Id="rId2" Type="http://schemas.openxmlformats.org/officeDocument/2006/relationships/slideMaster" Target="slideMasters/slideMaster2.xml"/><Relationship Id="rId2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77db5aec572b8749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77db5aec572b8749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7db5aec572b8749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g77db5aec572b8749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db5aec572b8749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db5aec572b8749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db5aec572b8749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77db5aec572b8749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Thoth do be weird like that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85b46f5b2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85b46f5b2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718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85b46f5b2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85b46f5b2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85b46f5b28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85b46f5b28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85b46f5b28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85b46f5b28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85b46f5b28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85b46f5b28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85b46f5b2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85b46f5b2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bca937b2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7bca937b2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85b46f5b28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85b46f5b28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85b46f5b28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85b46f5b28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85b46f5b28_1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85b46f5b28_1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85b46f5b28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85b46f5b28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85b46f5b28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85b46f5b28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77db5aec572b874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g77db5aec572b874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77db5aec572b8749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g77db5aec572b8749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77db5aec572b8749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g77db5aec572b8749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77db5aec572b8749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g77db5aec572b8749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77db5aec572b8749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g77db5aec572b8749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77db5aec572b8749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g77db5aec572b8749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77db5aec572b8749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g77db5aec572b8749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Much like a Tape Deck, or VHS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_HEADER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9pPr>
          </a:lstStyle>
          <a:p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_HEADER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_1">
    <p:bg>
      <p:bgPr>
        <a:solidFill>
          <a:srgbClr val="20272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685800" y="2859881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52400" y="445771"/>
            <a:ext cx="8991600" cy="43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  <a:defRPr sz="2200"/>
            </a:lvl1pPr>
            <a:lvl2pPr marL="914400" lvl="1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 b="0"/>
            </a:lvl3pPr>
            <a:lvl4pPr marL="1828800" lvl="3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 b="0"/>
            </a:lvl4pPr>
            <a:lvl5pPr marL="2286000" lvl="4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 b="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rgbClr val="20272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anim)">
  <p:cSld name="Title and Content (no anim)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52400" y="445771"/>
            <a:ext cx="8991600" cy="43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  <a:defRPr sz="2200"/>
            </a:lvl1pPr>
            <a:lvl2pPr marL="914400" lvl="1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 b="0"/>
            </a:lvl3pPr>
            <a:lvl4pPr marL="1828800" lvl="3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 b="0"/>
            </a:lvl4pPr>
            <a:lvl5pPr marL="2286000" lvl="4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 b="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_HEADER_2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5" name="Google Shape;95;p19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0B0D6A5-BC3B-B40E-0E7F-ACB12656EB7B}"/>
              </a:ext>
            </a:extLst>
          </p:cNvPr>
          <p:cNvSpPr txBox="1">
            <a:spLocks/>
          </p:cNvSpPr>
          <p:nvPr userDrawn="1"/>
        </p:nvSpPr>
        <p:spPr>
          <a:xfrm>
            <a:off x="92365" y="1631272"/>
            <a:ext cx="3459437" cy="3209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75426" tIns="75426" rIns="75426" bIns="75426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3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350" b="1" dirty="0"/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50" dirty="0"/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122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1091" dirty="0"/>
              <a:t>Spring 2023, Term 2234</a:t>
            </a:r>
          </a:p>
          <a:p>
            <a:pPr algn="r"/>
            <a:r>
              <a:rPr lang="en-US" sz="1091" dirty="0"/>
              <a:t>Friday 12 PM Recitation</a:t>
            </a:r>
          </a:p>
          <a:p>
            <a:pPr algn="r"/>
            <a:r>
              <a:rPr lang="en-US" sz="1091" dirty="0"/>
              <a:t>Jan 20</a:t>
            </a:r>
            <a:r>
              <a:rPr lang="en-US" sz="1091" baseline="30000" dirty="0"/>
              <a:t>th</a:t>
            </a:r>
            <a:r>
              <a:rPr lang="en-US" sz="1091" dirty="0"/>
              <a:t>, 2023</a:t>
            </a:r>
            <a:endParaRPr lang="en-US" sz="1227" dirty="0"/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Slides adapted from </a:t>
            </a:r>
          </a:p>
          <a:p>
            <a:pPr algn="r"/>
            <a:r>
              <a:rPr lang="en-US" sz="1050" dirty="0"/>
              <a:t>Martha Dixon and Vinicius Petrucci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Department of Computer Science</a:t>
            </a:r>
          </a:p>
          <a:p>
            <a:pPr algn="r"/>
            <a:r>
              <a:rPr lang="en-US" sz="1050" dirty="0"/>
              <a:t>School of Computing &amp; Information</a:t>
            </a:r>
          </a:p>
          <a:p>
            <a:pPr algn="r"/>
            <a:r>
              <a:rPr lang="en-US" sz="1050" dirty="0"/>
              <a:t>University of Pittsb</a:t>
            </a:r>
            <a:r>
              <a:rPr lang="en-US" sz="1091" dirty="0"/>
              <a:t>urgh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105B1-F4F1-F011-2EAB-9475C6D4E092}"/>
              </a:ext>
            </a:extLst>
          </p:cNvPr>
          <p:cNvSpPr/>
          <p:nvPr userDrawn="1"/>
        </p:nvSpPr>
        <p:spPr>
          <a:xfrm>
            <a:off x="-9272" y="3416"/>
            <a:ext cx="9162545" cy="5136670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7CD7A-E8C8-ACBF-583E-B0B3B67BB6DB}"/>
              </a:ext>
            </a:extLst>
          </p:cNvPr>
          <p:cNvSpPr/>
          <p:nvPr userDrawn="1"/>
        </p:nvSpPr>
        <p:spPr>
          <a:xfrm>
            <a:off x="-18545" y="3416"/>
            <a:ext cx="9162545" cy="5136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4103" y="1546612"/>
            <a:ext cx="5139313" cy="572906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None/>
              <a:defRPr sz="1909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4103" y="2159773"/>
            <a:ext cx="5139313" cy="1795079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1568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4" name="Google Shape;14;p2"/>
          <p:cNvCxnSpPr>
            <a:cxnSpLocks/>
          </p:cNvCxnSpPr>
          <p:nvPr/>
        </p:nvCxnSpPr>
        <p:spPr>
          <a:xfrm>
            <a:off x="3724103" y="2126284"/>
            <a:ext cx="5139313" cy="6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-18545" y="-4233"/>
            <a:ext cx="9162545" cy="572906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47727" tIns="47727" rIns="47727" bIns="477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9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057017" y="11447"/>
            <a:ext cx="4917818" cy="507072"/>
          </a:xfrm>
          <a:prstGeom prst="rect">
            <a:avLst/>
          </a:prstGeom>
        </p:spPr>
        <p:txBody>
          <a:bodyPr spcFirstLastPara="1" wrap="square" lIns="110625" tIns="110625" rIns="110625" bIns="1106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EB Garamond"/>
              <a:buNone/>
              <a:defRPr sz="2114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2"/>
          <p:cNvCxnSpPr/>
          <p:nvPr/>
        </p:nvCxnSpPr>
        <p:spPr>
          <a:xfrm>
            <a:off x="6076817" y="162598"/>
            <a:ext cx="0" cy="261141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4116B-E4FA-8F83-8DD2-A83A794048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800" y="17271"/>
            <a:ext cx="2787424" cy="495425"/>
          </a:xfrm>
        </p:spPr>
        <p:txBody>
          <a:bodyPr/>
          <a:lstStyle>
            <a:lvl1pPr>
              <a:defRPr lang="en-US" sz="1636" b="0" i="0" u="none" strike="noStrike" cap="none" dirty="0" smtClean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Arial"/>
              </a:defRPr>
            </a:lvl1pPr>
            <a:lvl2pPr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03CFB4-9021-51CA-7606-96EAE5984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64" y="1631272"/>
            <a:ext cx="3459437" cy="3209277"/>
          </a:xfrm>
        </p:spPr>
        <p:txBody>
          <a:bodyPr>
            <a:normAutofit/>
          </a:bodyPr>
          <a:lstStyle>
            <a:lvl1pPr marL="57150" indent="0" algn="r">
              <a:buNone/>
              <a:defRPr lang="en-US" sz="1275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275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93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-9272" y="3415"/>
            <a:ext cx="9162600" cy="5136900"/>
          </a:xfrm>
          <a:prstGeom prst="rect">
            <a:avLst/>
          </a:prstGeom>
          <a:blipFill rotWithShape="1">
            <a:blip r:embed="rId2">
              <a:alphaModFix/>
            </a:blip>
            <a:tile tx="0" ty="0" sx="99990" sy="99990" flip="none" algn="tl"/>
          </a:blip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-9272" y="3415"/>
            <a:ext cx="9162600" cy="5136900"/>
          </a:xfrm>
          <a:prstGeom prst="rect">
            <a:avLst/>
          </a:prstGeom>
          <a:solidFill>
            <a:srgbClr val="EEEEEE">
              <a:alpha val="80000"/>
            </a:srgbClr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-9919" y="-4233"/>
            <a:ext cx="9162600" cy="573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65050" tIns="65050" rIns="65050" bIns="65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1"/>
          <p:cNvCxnSpPr/>
          <p:nvPr/>
        </p:nvCxnSpPr>
        <p:spPr>
          <a:xfrm>
            <a:off x="6119541" y="155940"/>
            <a:ext cx="0" cy="26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21"/>
          <p:cNvCxnSpPr/>
          <p:nvPr/>
        </p:nvCxnSpPr>
        <p:spPr>
          <a:xfrm>
            <a:off x="3724102" y="2126284"/>
            <a:ext cx="51393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92363" y="1631272"/>
            <a:ext cx="34596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6224225" y="5550"/>
            <a:ext cx="29289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EEEEE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3724100" y="1130925"/>
            <a:ext cx="51837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rgbClr val="0035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3724091" y="673395"/>
            <a:ext cx="51081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 sz="4100" b="1">
                <a:solidFill>
                  <a:schemeClr val="accent1"/>
                </a:solidFill>
              </a:defRPr>
            </a:lvl1pPr>
            <a:lvl2pPr lvl="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4014318" y="2126333"/>
            <a:ext cx="48492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sp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0">
                <a:solidFill>
                  <a:schemeClr val="dk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157909" y="1747075"/>
            <a:ext cx="3566100" cy="2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>
            <a:lvl1pPr marL="457200" lvl="0" indent="-3873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1"/>
            </a:lvl2pPr>
            <a:lvl3pPr marL="1371600" lvl="2" indent="-3556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 idx="3"/>
          </p:nvPr>
        </p:nvSpPr>
        <p:spPr>
          <a:xfrm>
            <a:off x="-28659" y="3309"/>
            <a:ext cx="61482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4"/>
          </p:nvPr>
        </p:nvSpPr>
        <p:spPr>
          <a:xfrm>
            <a:off x="6119545" y="3309"/>
            <a:ext cx="30246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EB Garamond"/>
              <a:buNone/>
              <a:defRPr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▶"/>
              <a:defRPr sz="2100">
                <a:solidFill>
                  <a:schemeClr val="accent1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>
                <a:solidFill>
                  <a:schemeClr val="dk1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>
                <a:solidFill>
                  <a:schemeClr val="dk1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tt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500" tIns="93500" rIns="93500" bIns="93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ctr" anchorCtr="0">
            <a:normAutofit/>
          </a:bodyPr>
          <a:lstStyle>
            <a:lvl1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3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3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>
            <a:r>
              <a:t>xx%</a:t>
            </a:r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>
            <a:lvl1pPr marL="457200" lvl="0" indent="-3873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»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»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ctrTitle"/>
          </p:nvPr>
        </p:nvSpPr>
        <p:spPr>
          <a:xfrm>
            <a:off x="323528" y="303499"/>
            <a:ext cx="77724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ubTitle" idx="1"/>
          </p:nvPr>
        </p:nvSpPr>
        <p:spPr>
          <a:xfrm>
            <a:off x="2483768" y="843558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  <a:defRPr sz="1300">
                <a:solidFill>
                  <a:srgbClr val="0070C0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1300">
                <a:solidFill>
                  <a:srgbClr val="888888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1300">
                <a:solidFill>
                  <a:srgbClr val="888888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00">
                <a:solidFill>
                  <a:srgbClr val="888888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00">
                <a:solidFill>
                  <a:srgbClr val="888888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00">
                <a:solidFill>
                  <a:srgbClr val="888888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00">
                <a:solidFill>
                  <a:srgbClr val="888888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00">
                <a:solidFill>
                  <a:srgbClr val="888888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800"/>
              <a:buNone/>
              <a:defRPr sz="1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457200" y="1414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179512" y="843558"/>
            <a:ext cx="8785200" cy="3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300"/>
            </a:lvl1pPr>
            <a:lvl2pPr marL="914400" lvl="1" indent="-3365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300"/>
            </a:lvl2pPr>
            <a:lvl3pPr marL="1371600" lvl="2" indent="-3365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300"/>
            </a:lvl3pPr>
            <a:lvl4pPr marL="1828800" lvl="3" indent="-3365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300"/>
            </a:lvl4pPr>
            <a:lvl5pPr marL="2286000" lvl="4" indent="-3365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300"/>
            </a:lvl5pPr>
            <a:lvl6pPr marL="2743200" lvl="5" indent="-3365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300"/>
            </a:lvl6pPr>
            <a:lvl7pPr marL="3200400" lvl="6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300"/>
            </a:lvl7pPr>
            <a:lvl8pPr marL="3657600" lvl="7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300"/>
            </a:lvl8pPr>
            <a:lvl9pPr marL="4114800" lvl="8" indent="-3365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700"/>
              <a:buChar char="■"/>
              <a:defRPr sz="1300"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6804248" y="47821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1_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9pPr>
          </a:lstStyle>
          <a:p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96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1777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4572000" y="4830675"/>
            <a:ext cx="4572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▶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–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»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50" y="4830675"/>
            <a:ext cx="9144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ibre Franklin"/>
              <a:buNone/>
              <a:defRPr sz="30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ibre Franklin"/>
              <a:buChar char="▶"/>
              <a:defRPr sz="21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–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»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5150" y="4859535"/>
            <a:ext cx="1432576" cy="256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97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Helvetica Neue"/>
              <a:buNone/>
              <a:defRPr sz="2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>
            <a:lvl1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Helvetica Neue"/>
              <a:buChar char="●"/>
              <a:defRPr sz="25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○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○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○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■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0" name="Google Shape;100;p20"/>
          <p:cNvCxnSpPr/>
          <p:nvPr/>
        </p:nvCxnSpPr>
        <p:spPr>
          <a:xfrm>
            <a:off x="475909" y="469520"/>
            <a:ext cx="8192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20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9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en.wikipedia.org/wiki/Favicon" TargetMode="External"/><Relationship Id="rId5" Type="http://schemas.openxmlformats.org/officeDocument/2006/relationships/hyperlink" Target="https://en.wikipedia.org/wiki/Byte" TargetMode="External"/><Relationship Id="rId4" Type="http://schemas.openxmlformats.org/officeDocument/2006/relationships/hyperlink" Target="https://en.wikipedia.org/wiki/Hex_dum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D590-6864-A18C-4055-5171ABBDE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Recitation 5: File I/O and Project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2170-70A5-F8DF-7E7F-A31CCC716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077" y="2159773"/>
            <a:ext cx="3854485" cy="24437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Agenda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Course News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File I/O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Quiz!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Project 1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27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B735E3-67EB-F208-DD1C-11495A0088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36104" y="-4027"/>
            <a:ext cx="4999265" cy="572906"/>
          </a:xfrm>
        </p:spPr>
        <p:txBody>
          <a:bodyPr anchor="ctr"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025" dirty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Open Sans Bold" panose="020B0806030504020204" pitchFamily="34" charset="0"/>
              </a:rPr>
              <a:t>CS 0449: Introduction to Systems Software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9C879-6444-35C5-2726-CB2493ED7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pPr marL="57150" indent="0">
              <a:buNone/>
            </a:pPr>
            <a:r>
              <a:rPr lang="en-US" sz="2550" dirty="0"/>
              <a:t>Griffin Hurt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F3798-62BA-095A-C88E-900CE33E9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en-US" sz="16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Griffin Hurt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Undergraduate Teaching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griffhurt@pitt.edu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5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griffinhurt.com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endParaRPr lang="en-US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2024, Term 2244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2 PM Recitation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 16</a:t>
            </a:r>
            <a:r>
              <a:rPr lang="en-US" sz="1125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2024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adapted from </a:t>
            </a:r>
          </a:p>
          <a:p>
            <a:r>
              <a:rPr lang="en-US" sz="11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Shinwoo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Kim, Martha Dixon, and Vinicius Petrucci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Computer Science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Information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6417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9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715" name="Google Shape;715;p89"/>
          <p:cNvSpPr txBox="1">
            <a:spLocks noGrp="1"/>
          </p:cNvSpPr>
          <p:nvPr>
            <p:ph type="body" idx="1"/>
          </p:nvPr>
        </p:nvSpPr>
        <p:spPr>
          <a:xfrm>
            <a:off x="61075" y="596525"/>
            <a:ext cx="9083100" cy="43272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fread(ptr1, 1, 1, stream)</a:t>
            </a:r>
            <a:endParaRPr sz="2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	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This reads 1 byte and moves the file position indicator by 1 byte (8 bits).</a:t>
            </a:r>
            <a:endParaRPr sz="1900" b="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fread(ptr1, 4, 1, stream)</a:t>
            </a:r>
            <a:endParaRPr sz="2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700" b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This reads 1 block of 4 bytes, moving the file position indicator by 4 bytes (4 * 8 = 32 bits).</a:t>
            </a:r>
            <a:endParaRPr sz="1700" b="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fread(ptr1, 4, 2, stream)</a:t>
            </a:r>
            <a:endParaRPr sz="2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41" b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This reads 2 blocks of 4 bytes each from the file stream, moving the file position indicator by </a:t>
            </a:r>
            <a:r>
              <a:rPr lang="en" sz="1891" b="0">
                <a:solidFill>
                  <a:schemeClr val="lt1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4×2=8</a:t>
            </a:r>
            <a:r>
              <a:rPr lang="en" sz="1641" b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bytes (8 * 8 = 64 bits).</a:t>
            </a:r>
            <a:endParaRPr sz="2541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9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0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344"/>
              <a:buNone/>
            </a:pPr>
            <a:r>
              <a:rPr lang="en"/>
              <a:t>We can rewind or fast-forward with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fseek()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2" name="Google Shape;722;p90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fseek(FILE *stream, long offset, int whence);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marL="3810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➢"/>
            </a:pPr>
            <a:r>
              <a:rPr lang="en" sz="2100" b="0"/>
              <a:t>sets the file position indicator for the stream</a:t>
            </a:r>
            <a:endParaRPr b="0"/>
          </a:p>
          <a:p>
            <a:pPr marL="3810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" sz="2100" b="0"/>
              <a:t>new position </a:t>
            </a:r>
            <a:r>
              <a:rPr lang="en" b="0"/>
              <a:t>(</a:t>
            </a:r>
            <a:r>
              <a:rPr lang="en" sz="2100" b="0"/>
              <a:t>measured in bytes)</a:t>
            </a:r>
            <a:r>
              <a:rPr lang="en" b="0"/>
              <a:t> = </a:t>
            </a:r>
            <a:r>
              <a:rPr lang="en" sz="2100" b="0">
                <a:latin typeface="Consolas"/>
                <a:ea typeface="Consolas"/>
                <a:cs typeface="Consolas"/>
                <a:sym typeface="Consolas"/>
              </a:rPr>
              <a:t>offset</a:t>
            </a:r>
            <a:r>
              <a:rPr lang="en" sz="2100" b="0"/>
              <a:t> </a:t>
            </a:r>
            <a:r>
              <a:rPr lang="en" b="0"/>
              <a:t>+</a:t>
            </a:r>
            <a:r>
              <a:rPr lang="en" sz="2100" b="0"/>
              <a:t> </a:t>
            </a:r>
            <a:r>
              <a:rPr lang="en" sz="2100" b="0">
                <a:latin typeface="Consolas"/>
                <a:ea typeface="Consolas"/>
                <a:cs typeface="Consolas"/>
                <a:sym typeface="Consolas"/>
              </a:rPr>
              <a:t>whence</a:t>
            </a:r>
            <a:r>
              <a:rPr lang="en" sz="2100" b="0"/>
              <a:t>. </a:t>
            </a:r>
            <a:endParaRPr sz="2100"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whence</a:t>
            </a:r>
            <a:r>
              <a:rPr lang="en" sz="2200"/>
              <a:t>:</a:t>
            </a:r>
            <a:endParaRPr sz="2200" b="0"/>
          </a:p>
          <a:p>
            <a:pPr marL="7620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b="0">
                <a:latin typeface="Consolas"/>
                <a:ea typeface="Consolas"/>
                <a:cs typeface="Consolas"/>
                <a:sym typeface="Consolas"/>
              </a:rPr>
              <a:t>SEEK_SET</a:t>
            </a:r>
            <a:r>
              <a:rPr lang="en" b="0"/>
              <a:t> - from start-of-file</a:t>
            </a:r>
            <a:endParaRPr b="0"/>
          </a:p>
          <a:p>
            <a:pPr marL="7620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b="0">
                <a:latin typeface="Consolas"/>
                <a:ea typeface="Consolas"/>
                <a:cs typeface="Consolas"/>
                <a:sym typeface="Consolas"/>
              </a:rPr>
              <a:t>SEEK_CUR</a:t>
            </a:r>
            <a:r>
              <a:rPr lang="en" b="0"/>
              <a:t> - from current position</a:t>
            </a:r>
            <a:endParaRPr b="0"/>
          </a:p>
          <a:p>
            <a:pPr marL="7620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b="0">
                <a:latin typeface="Consolas"/>
                <a:ea typeface="Consolas"/>
                <a:cs typeface="Consolas"/>
                <a:sym typeface="Consolas"/>
              </a:rPr>
              <a:t>SEEK_END</a:t>
            </a:r>
            <a:r>
              <a:rPr lang="en" b="0"/>
              <a:t> - from end-of-file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100"/>
              <a:buNone/>
            </a:pPr>
            <a:endParaRPr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90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24" name="Google Shape;724;p90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1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730" name="Google Shape;730;p91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3972300"/>
          </a:xfrm>
          <a:prstGeom prst="rect">
            <a:avLst/>
          </a:prstGeom>
        </p:spPr>
        <p:txBody>
          <a:bodyPr spcFirstLastPara="1" wrap="square" lIns="93500" tIns="93500" rIns="93500" bIns="93500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fseek(file, 10, SEEK_SET)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moves the file position indicator 10 bytes from the beginning of the file.</a:t>
            </a:r>
            <a:endParaRPr sz="27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fseek(file, 10,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SEEK_CUR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moves the file position indicator 10 bytes forward from the current position in the specified file stream.</a:t>
            </a:r>
            <a:endParaRPr sz="26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fseek(file, 10,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SEEK_END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moves the file position indicator 10 bytes before the end of the specified file stream.</a:t>
            </a:r>
            <a:endParaRPr sz="27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731" name="Google Shape;731;p91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2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344"/>
              <a:buNone/>
            </a:pPr>
            <a:r>
              <a:rPr lang="en"/>
              <a:t>Always remember to save (and close) your files!</a:t>
            </a:r>
            <a:endParaRPr/>
          </a:p>
        </p:txBody>
      </p:sp>
      <p:sp>
        <p:nvSpPr>
          <p:cNvPr id="737" name="Google Shape;737;p92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/>
          </a:bodyPr>
          <a:lstStyle/>
          <a:p>
            <a:pPr marL="3810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Just like memory leaks, you may also get file handle leaks</a:t>
            </a:r>
            <a:endParaRPr/>
          </a:p>
          <a:p>
            <a:pPr marL="7620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If you use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fopen()</a:t>
            </a:r>
            <a:r>
              <a:rPr lang="en" sz="1800"/>
              <a:t>, always remember to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fclose()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11303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■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 fclose(FILE* filePointer)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15113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 sz="1800"/>
              <a:t>returns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/>
              <a:t> on success!</a:t>
            </a:r>
            <a:endParaRPr sz="1800"/>
          </a:p>
          <a:p>
            <a:pPr marL="3810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you are confused about these functions → Consult the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MAN</a:t>
            </a:r>
            <a:r>
              <a:rPr lang="en" sz="1800"/>
              <a:t>ual</a:t>
            </a:r>
            <a:endParaRPr sz="1800"/>
          </a:p>
        </p:txBody>
      </p:sp>
      <p:sp>
        <p:nvSpPr>
          <p:cNvPr id="738" name="Google Shape;738;p92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39" name="Google Shape;739;p92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  <p:pic>
        <p:nvPicPr>
          <p:cNvPr id="740" name="Google Shape;74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0727" y="2337568"/>
            <a:ext cx="4116178" cy="23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92"/>
          <p:cNvSpPr txBox="1"/>
          <p:nvPr/>
        </p:nvSpPr>
        <p:spPr>
          <a:xfrm>
            <a:off x="1712568" y="4306682"/>
            <a:ext cx="5718900" cy="4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Thoth </a:t>
            </a:r>
            <a:r>
              <a:rPr lang="en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man</a:t>
            </a:r>
            <a:r>
              <a:rPr lang="en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errors: </a:t>
            </a:r>
            <a:r>
              <a:rPr lang="en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try </a:t>
            </a:r>
            <a:r>
              <a:rPr lang="en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MANPATH= man 3 fopen</a:t>
            </a:r>
            <a:endParaRPr sz="12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47" name="Google Shape;747;p9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Quiz! (for participation again)</a:t>
            </a:r>
            <a:endParaRPr sz="4400" dirty="0"/>
          </a:p>
        </p:txBody>
      </p:sp>
      <p:sp>
        <p:nvSpPr>
          <p:cNvPr id="748" name="Google Shape;748;p9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b="0" dirty="0"/>
              <a:t>Password: _________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78294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47" name="Google Shape;747;p9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1</a:t>
            </a:r>
            <a:endParaRPr/>
          </a:p>
        </p:txBody>
      </p:sp>
      <p:sp>
        <p:nvSpPr>
          <p:cNvPr id="748" name="Google Shape;748;p9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Quick Guide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9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54" name="Google Shape;754;p94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Brief</a:t>
            </a:r>
            <a:endParaRPr/>
          </a:p>
        </p:txBody>
      </p:sp>
      <p:sp>
        <p:nvSpPr>
          <p:cNvPr id="755" name="Google Shape;755;p94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The goal of this project is to </a:t>
            </a:r>
            <a:r>
              <a:rPr lang="en-US" dirty="0"/>
              <a:t>hide another image in a BMP file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Steganography is the process of hiding data in an image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BMP is a standard image format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*.BMP</a:t>
            </a:r>
            <a:r>
              <a:rPr lang="en" dirty="0"/>
              <a:t> ⇒ Bitmap Image File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Container format for a big array of pixels (picture cells)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Each pixel is represented by a 24-bit number:</a:t>
            </a:r>
            <a:endParaRPr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dirty="0"/>
              <a:t>8 bit for Red (0-255)</a:t>
            </a:r>
            <a:endParaRPr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dirty="0"/>
              <a:t>8 bit for Green (0-255)</a:t>
            </a:r>
            <a:endParaRPr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dirty="0"/>
              <a:t>8 bit for Blue (0-255)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5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761" name="Google Shape;761;p9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Pixels</a:t>
            </a:r>
            <a:endParaRPr/>
          </a:p>
        </p:txBody>
      </p:sp>
      <p:pic>
        <p:nvPicPr>
          <p:cNvPr id="762" name="Google Shape;762;p95"/>
          <p:cNvPicPr preferRelativeResize="0"/>
          <p:nvPr/>
        </p:nvPicPr>
        <p:blipFill rotWithShape="1">
          <a:blip r:embed="rId3">
            <a:alphaModFix/>
          </a:blip>
          <a:srcRect t="4214"/>
          <a:stretch/>
        </p:blipFill>
        <p:spPr>
          <a:xfrm>
            <a:off x="1503525" y="957100"/>
            <a:ext cx="6005575" cy="36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97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1. Read the BMP file</a:t>
            </a:r>
            <a:endParaRPr dirty="0"/>
          </a:p>
        </p:txBody>
      </p:sp>
      <p:sp>
        <p:nvSpPr>
          <p:cNvPr id="775" name="Google Shape;775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▶"/>
            </a:pPr>
            <a:r>
              <a:rPr lang="en" dirty="0"/>
              <a:t>Your task is to read the BMP file and print its header to the screen</a:t>
            </a:r>
          </a:p>
          <a:p>
            <a:pPr lvl="1" indent="-336550">
              <a:buSzPts val="1700"/>
              <a:buChar char="▶"/>
            </a:pPr>
            <a:r>
              <a:rPr lang="en" dirty="0"/>
              <a:t>Hint: defines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struct</a:t>
            </a:r>
            <a:r>
              <a:rPr lang="en" dirty="0"/>
              <a:t>s and read the structs using 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fread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(&amp;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stuct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,...)</a:t>
            </a:r>
          </a:p>
          <a:p>
            <a:r>
              <a:rPr lang="en" dirty="0">
                <a:solidFill>
                  <a:schemeClr val="tx1"/>
                </a:solidFill>
                <a:latin typeface="Libre Franklin" pitchFamily="2" charset="77"/>
                <a:ea typeface="Roboto Mono"/>
                <a:cs typeface="Roboto Mono"/>
                <a:sym typeface="Roboto Mono"/>
              </a:rPr>
              <a:t>IMPORTANT NOTE: use 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fopen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(&lt;filename&gt;, “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rb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+”) </a:t>
            </a:r>
            <a:r>
              <a:rPr lang="en" dirty="0">
                <a:solidFill>
                  <a:schemeClr val="tx1"/>
                </a:solidFill>
                <a:latin typeface="Libre Franklin" pitchFamily="2" charset="77"/>
                <a:ea typeface="Roboto Mono"/>
                <a:cs typeface="Roboto Mono"/>
                <a:sym typeface="Roboto Mono"/>
              </a:rPr>
              <a:t>to mitigate text loading issues</a:t>
            </a:r>
          </a:p>
        </p:txBody>
      </p:sp>
      <p:sp>
        <p:nvSpPr>
          <p:cNvPr id="776" name="Google Shape;776;p9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./</a:t>
            </a:r>
            <a:r>
              <a:rPr lang="en-US" sz="1035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bmp_steganography</a:t>
            </a: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--info </a:t>
            </a:r>
            <a:r>
              <a:rPr lang="en-US" sz="1035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supported_bmp_file.bmp</a:t>
            </a:r>
            <a:endParaRPr lang="en-US" sz="10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=== BMP Header === 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Type: BM Size: 2073654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Reserved 1: 0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Reserved 2: 0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Image offset: 54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=== DIB Header ===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Size: 40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Width: 960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Height: 720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 color planes: 1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 bits per pixel: 24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Compression scheme: 0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Image size: 2073600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Horizontal resolution: 7559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Vertical resolution: 7559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 colors in palette: 0</a:t>
            </a:r>
          </a:p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-US" sz="10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 important colors: 0</a:t>
            </a:r>
            <a:endParaRPr sz="1035" dirty="0">
              <a:solidFill>
                <a:srgbClr val="FFFFFF"/>
              </a:solidFill>
            </a:endParaRPr>
          </a:p>
        </p:txBody>
      </p:sp>
      <p:sp>
        <p:nvSpPr>
          <p:cNvPr id="777" name="Google Shape;777;p97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8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BMP File</a:t>
            </a:r>
            <a:endParaRPr/>
          </a:p>
        </p:txBody>
      </p:sp>
      <p:sp>
        <p:nvSpPr>
          <p:cNvPr id="783" name="Google Shape;783;p98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The beginning of the BMP is a header which contains metadata (key details about the picture)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4" name="Google Shape;784;p98"/>
          <p:cNvSpPr txBox="1">
            <a:spLocks noGrp="1"/>
          </p:cNvSpPr>
          <p:nvPr>
            <p:ph type="sldNum" idx="12"/>
          </p:nvPr>
        </p:nvSpPr>
        <p:spPr>
          <a:xfrm>
            <a:off x="6921263" y="31238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785" name="Google Shape;785;p98"/>
          <p:cNvGrpSpPr/>
          <p:nvPr/>
        </p:nvGrpSpPr>
        <p:grpSpPr>
          <a:xfrm>
            <a:off x="1067256" y="1730813"/>
            <a:ext cx="3419739" cy="3005030"/>
            <a:chOff x="276672" y="2443028"/>
            <a:chExt cx="4178567" cy="3939990"/>
          </a:xfrm>
        </p:grpSpPr>
        <p:pic>
          <p:nvPicPr>
            <p:cNvPr id="786" name="Google Shape;786;p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81639" y="2935985"/>
              <a:ext cx="2671763" cy="2745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7" name="Google Shape;787;p98"/>
            <p:cNvSpPr/>
            <p:nvPr/>
          </p:nvSpPr>
          <p:spPr>
            <a:xfrm>
              <a:off x="1781639" y="2443028"/>
              <a:ext cx="2673600" cy="485700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spcFirstLastPara="1" wrap="square" lIns="101575" tIns="50775" rIns="101575" bIns="50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Header</a:t>
              </a:r>
              <a:endPara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98"/>
            <p:cNvSpPr/>
            <p:nvPr/>
          </p:nvSpPr>
          <p:spPr>
            <a:xfrm flipH="1">
              <a:off x="1377362" y="2507824"/>
              <a:ext cx="314400" cy="4857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575" tIns="50775" rIns="101575" bIns="50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98"/>
            <p:cNvSpPr txBox="1"/>
            <p:nvPr/>
          </p:nvSpPr>
          <p:spPr>
            <a:xfrm>
              <a:off x="276672" y="2513221"/>
              <a:ext cx="11787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75" tIns="50775" rIns="101575" bIns="507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54 bytes</a:t>
              </a:r>
              <a:endParaRPr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98"/>
            <p:cNvSpPr/>
            <p:nvPr/>
          </p:nvSpPr>
          <p:spPr>
            <a:xfrm flipH="1">
              <a:off x="1286840" y="3073898"/>
              <a:ext cx="396000" cy="2526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575" tIns="50775" rIns="101575" bIns="50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98"/>
            <p:cNvSpPr txBox="1"/>
            <p:nvPr/>
          </p:nvSpPr>
          <p:spPr>
            <a:xfrm>
              <a:off x="336291" y="3969665"/>
              <a:ext cx="10296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75" tIns="50775" rIns="101575" bIns="507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Image content</a:t>
              </a:r>
              <a:endPara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98"/>
            <p:cNvSpPr txBox="1"/>
            <p:nvPr/>
          </p:nvSpPr>
          <p:spPr>
            <a:xfrm>
              <a:off x="1781639" y="5844818"/>
              <a:ext cx="2613900" cy="538200"/>
            </a:xfrm>
            <a:prstGeom prst="rect">
              <a:avLst/>
            </a:prstGeom>
            <a:solidFill>
              <a:srgbClr val="DAEEF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01575" tIns="50775" rIns="101575" bIns="507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24-bit lena.bmp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3" name="Google Shape;793;p98"/>
          <p:cNvSpPr/>
          <p:nvPr/>
        </p:nvSpPr>
        <p:spPr>
          <a:xfrm>
            <a:off x="5884650" y="2129900"/>
            <a:ext cx="2134500" cy="2058000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b044d2a9b13ae35152ab5d93a49cc112b044d2a9251d9ed69482c88a4077c619bcfcf227afbc0c6e6529aac435c769696ddb6206340827ab559e602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9a99aae4a</a:t>
            </a:r>
            <a:r>
              <a:rPr lang="en" sz="1400" b="0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62f622a699eae0750fec6f65f74d5d28f1e9a99aae4</a:t>
            </a:r>
            <a:endParaRPr sz="1400" b="0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94" name="Google Shape;794;p98"/>
          <p:cNvGrpSpPr/>
          <p:nvPr/>
        </p:nvGrpSpPr>
        <p:grpSpPr>
          <a:xfrm>
            <a:off x="4657103" y="1730825"/>
            <a:ext cx="3362095" cy="3005018"/>
            <a:chOff x="276672" y="2443044"/>
            <a:chExt cx="4178592" cy="3939974"/>
          </a:xfrm>
        </p:grpSpPr>
        <p:sp>
          <p:nvSpPr>
            <p:cNvPr id="795" name="Google Shape;795;p98"/>
            <p:cNvSpPr/>
            <p:nvPr/>
          </p:nvSpPr>
          <p:spPr>
            <a:xfrm>
              <a:off x="1802364" y="2443044"/>
              <a:ext cx="2652900" cy="485700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spcFirstLastPara="1" wrap="square" lIns="101575" tIns="50775" rIns="101575" bIns="507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b13ae35152ab5d93a49cc112b044d2a9b13ae3</a:t>
              </a:r>
              <a:endParaRPr sz="20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96" name="Google Shape;796;p98"/>
            <p:cNvSpPr/>
            <p:nvPr/>
          </p:nvSpPr>
          <p:spPr>
            <a:xfrm flipH="1">
              <a:off x="1377362" y="2507824"/>
              <a:ext cx="314400" cy="4857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575" tIns="50775" rIns="101575" bIns="50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98"/>
            <p:cNvSpPr txBox="1"/>
            <p:nvPr/>
          </p:nvSpPr>
          <p:spPr>
            <a:xfrm>
              <a:off x="276672" y="2513221"/>
              <a:ext cx="11787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75" tIns="50775" rIns="101575" bIns="507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54 bytes</a:t>
              </a:r>
              <a:endParaRPr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98"/>
            <p:cNvSpPr/>
            <p:nvPr/>
          </p:nvSpPr>
          <p:spPr>
            <a:xfrm flipH="1">
              <a:off x="1336570" y="3076569"/>
              <a:ext cx="396000" cy="2526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575" tIns="50775" rIns="101575" bIns="50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98"/>
            <p:cNvSpPr txBox="1"/>
            <p:nvPr/>
          </p:nvSpPr>
          <p:spPr>
            <a:xfrm>
              <a:off x="336291" y="3969665"/>
              <a:ext cx="10296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75" tIns="50775" rIns="101575" bIns="507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Image content</a:t>
              </a:r>
              <a:endPara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98"/>
            <p:cNvSpPr txBox="1"/>
            <p:nvPr/>
          </p:nvSpPr>
          <p:spPr>
            <a:xfrm>
              <a:off x="1781639" y="5844818"/>
              <a:ext cx="2613900" cy="538200"/>
            </a:xfrm>
            <a:prstGeom prst="rect">
              <a:avLst/>
            </a:prstGeom>
            <a:solidFill>
              <a:srgbClr val="DAEEF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01575" tIns="50775" rIns="101575" bIns="507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24-bit lena.bmp</a:t>
              </a:r>
              <a:endPara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9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84" name="Google Shape;284;p5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5" name="Google Shape;285;p52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25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sz="23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Char char="▶"/>
            </a:pPr>
            <a:r>
              <a:rPr lang="en" sz="2300" dirty="0">
                <a:latin typeface="Helvetica Neue"/>
                <a:ea typeface="Helvetica Neue"/>
                <a:cs typeface="Helvetica Neue"/>
                <a:sym typeface="Helvetica Neue"/>
              </a:rPr>
              <a:t>File I/O in C</a:t>
            </a:r>
            <a:endParaRPr sz="23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Helvetica Neue"/>
              <a:buChar char="–"/>
            </a:pPr>
            <a:r>
              <a:rPr lang="en" sz="23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 integer sizes</a:t>
            </a:r>
            <a:endParaRPr sz="230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Helvetica Neue"/>
              <a:buChar char="–"/>
            </a:pPr>
            <a:r>
              <a:rPr lang="en" sz="23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Reading/writing files </a:t>
            </a:r>
            <a:endParaRPr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Char char="▶"/>
            </a:pPr>
            <a:r>
              <a:rPr lang="en" sz="2300" dirty="0">
                <a:latin typeface="Helvetica Neue"/>
                <a:ea typeface="Helvetica Neue"/>
                <a:cs typeface="Helvetica Neue"/>
                <a:sym typeface="Helvetica Neue"/>
              </a:rPr>
              <a:t>Quiz!</a:t>
            </a: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Char char="▶"/>
            </a:pPr>
            <a:r>
              <a:rPr lang="en" sz="2300" dirty="0">
                <a:latin typeface="Helvetica Neue"/>
                <a:ea typeface="Helvetica Neue"/>
                <a:cs typeface="Helvetica Neue"/>
                <a:sym typeface="Helvetica Neue"/>
              </a:rPr>
              <a:t>Project 1</a:t>
            </a:r>
            <a:endParaRPr sz="23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07" name="Google Shape;807;p99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BMP Header</a:t>
            </a:r>
            <a:endParaRPr/>
          </a:p>
        </p:txBody>
      </p:sp>
      <p:graphicFrame>
        <p:nvGraphicFramePr>
          <p:cNvPr id="808" name="Google Shape;808;p99"/>
          <p:cNvGraphicFramePr/>
          <p:nvPr/>
        </p:nvGraphicFramePr>
        <p:xfrm>
          <a:off x="5070816" y="1089653"/>
          <a:ext cx="3168325" cy="3369925"/>
        </p:xfrm>
        <a:graphic>
          <a:graphicData uri="http://schemas.openxmlformats.org/drawingml/2006/table">
            <a:tbl>
              <a:tblPr>
                <a:noFill/>
                <a:tableStyleId>{ED34ED98-9799-4769-B2FF-F8B35B065394}</a:tableStyleId>
              </a:tblPr>
              <a:tblGrid>
                <a:gridCol w="240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25">
                <a:tc gridSpan="2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Bitmap File Header</a:t>
                      </a:r>
                      <a:endParaRPr sz="11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Identifier (ID)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File Size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Bitmap Data Offset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625">
                <a:tc gridSpan="2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i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 Header</a:t>
                      </a:r>
                      <a:endParaRPr sz="110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Bitmap Header Size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Height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Bits Per Pixel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Compression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7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Bitmap Data Size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H-Resolution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V-Resolution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Colors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7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Important Colors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850" marR="698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09" name="Google Shape;809;p99"/>
          <p:cNvSpPr txBox="1"/>
          <p:nvPr/>
        </p:nvSpPr>
        <p:spPr>
          <a:xfrm>
            <a:off x="2906737" y="1169501"/>
            <a:ext cx="17427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File header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(14 bytes)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99"/>
          <p:cNvSpPr txBox="1"/>
          <p:nvPr/>
        </p:nvSpPr>
        <p:spPr>
          <a:xfrm>
            <a:off x="2874123" y="2994316"/>
            <a:ext cx="18450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DIB Header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bytes)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99"/>
          <p:cNvSpPr/>
          <p:nvPr/>
        </p:nvSpPr>
        <p:spPr>
          <a:xfrm>
            <a:off x="4798425" y="1123597"/>
            <a:ext cx="158400" cy="8100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99"/>
          <p:cNvSpPr/>
          <p:nvPr/>
        </p:nvSpPr>
        <p:spPr>
          <a:xfrm>
            <a:off x="4798425" y="2354725"/>
            <a:ext cx="158400" cy="19974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99"/>
          <p:cNvSpPr txBox="1"/>
          <p:nvPr/>
        </p:nvSpPr>
        <p:spPr>
          <a:xfrm>
            <a:off x="441947" y="2534502"/>
            <a:ext cx="2138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Header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99"/>
          <p:cNvSpPr/>
          <p:nvPr/>
        </p:nvSpPr>
        <p:spPr>
          <a:xfrm>
            <a:off x="2659793" y="1588760"/>
            <a:ext cx="158400" cy="26115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1575" tIns="50775" rIns="101575" bIns="5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831" name="Google Shape;831;p101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of BMP</a:t>
            </a:r>
            <a:endParaRPr/>
          </a:p>
        </p:txBody>
      </p:sp>
      <p:sp>
        <p:nvSpPr>
          <p:cNvPr id="832" name="Google Shape;832;p101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Size of BMP file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Size of Header + Size of Image</a:t>
            </a:r>
            <a:endParaRPr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dirty="0"/>
              <a:t>Size of Image = Width * Height * Size of Pixel (3-bytes)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Note. Width must account for padding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Padding is applied if length of each row is not a multiple of 4 Bytes</a:t>
            </a:r>
          </a:p>
          <a:p>
            <a:pPr lvl="1"/>
            <a:r>
              <a:rPr lang="en" dirty="0"/>
              <a:t>Basic formula is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4 – ((width*3) % 4) </a:t>
            </a:r>
            <a:r>
              <a:rPr lang="en" dirty="0"/>
              <a:t>BUT special case for 0…</a:t>
            </a:r>
            <a:endParaRPr dirty="0"/>
          </a:p>
        </p:txBody>
      </p:sp>
      <p:pic>
        <p:nvPicPr>
          <p:cNvPr id="833" name="Google Shape;833;p101" descr="Pixel layout on a BMP fi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775" y="3208883"/>
            <a:ext cx="3297651" cy="149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2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BMP Header</a:t>
            </a:r>
            <a:endParaRPr dirty="0"/>
          </a:p>
        </p:txBody>
      </p:sp>
      <p:sp>
        <p:nvSpPr>
          <p:cNvPr id="839" name="Google Shape;839;p10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840" name="Google Shape;840;p102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lnSpc>
                <a:spcPct val="80000"/>
              </a:lnSpc>
              <a:buClr>
                <a:schemeClr val="dk1"/>
              </a:buClr>
              <a:buSzPts val="605"/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-US" sz="1600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./</a:t>
            </a:r>
            <a:r>
              <a:rPr lang="en-US" sz="1600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bmp_steganography</a:t>
            </a:r>
            <a:r>
              <a:rPr lang="en-US" sz="1600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--info </a:t>
            </a:r>
            <a:r>
              <a:rPr lang="en-US" sz="1600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supported_bmp_file.bmp</a:t>
            </a:r>
            <a:endParaRPr lang="en-US" sz="1600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=== BMP Header ===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Type: BM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Size: 2073654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Reserved 1: 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Reserved 2: 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Image offset: 54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=== DIB Header ===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Size: 40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Width: 960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Height: 720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 color planes: 1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 bits per pixel: 24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Compression scheme: 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Image size: 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Horizontal resolution: 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Vertical resolution: 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 colors in palette: 0</a:t>
            </a:r>
            <a:endParaRPr sz="1435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35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# important colors: 0</a:t>
            </a:r>
            <a:endParaRPr sz="2200" dirty="0"/>
          </a:p>
        </p:txBody>
      </p:sp>
      <p:cxnSp>
        <p:nvCxnSpPr>
          <p:cNvPr id="841" name="Google Shape;841;p102"/>
          <p:cNvCxnSpPr/>
          <p:nvPr/>
        </p:nvCxnSpPr>
        <p:spPr>
          <a:xfrm rot="10800000">
            <a:off x="1334175" y="1430500"/>
            <a:ext cx="2623500" cy="66600"/>
          </a:xfrm>
          <a:prstGeom prst="straightConnector1">
            <a:avLst/>
          </a:prstGeom>
          <a:noFill/>
          <a:ln w="28575" cap="flat" cmpd="sng">
            <a:solidFill>
              <a:srgbClr val="FFB81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2" name="Google Shape;842;p102"/>
          <p:cNvSpPr txBox="1"/>
          <p:nvPr/>
        </p:nvSpPr>
        <p:spPr>
          <a:xfrm>
            <a:off x="3957675" y="1304400"/>
            <a:ext cx="42690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First two bytes must be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BM</a:t>
            </a: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(not Nul-terminated)</a:t>
            </a:r>
            <a:endParaRPr sz="13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845" name="Google Shape;845;p102"/>
          <p:cNvCxnSpPr>
            <a:stCxn id="846" idx="1"/>
          </p:cNvCxnSpPr>
          <p:nvPr/>
        </p:nvCxnSpPr>
        <p:spPr>
          <a:xfrm rot="10800000">
            <a:off x="1926005" y="1963399"/>
            <a:ext cx="2532300" cy="658800"/>
          </a:xfrm>
          <a:prstGeom prst="straightConnector1">
            <a:avLst/>
          </a:prstGeom>
          <a:noFill/>
          <a:ln w="28575" cap="flat" cmpd="sng">
            <a:solidFill>
              <a:srgbClr val="FFB81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6" name="Google Shape;846;p102"/>
          <p:cNvSpPr txBox="1"/>
          <p:nvPr/>
        </p:nvSpPr>
        <p:spPr>
          <a:xfrm>
            <a:off x="4458305" y="2422099"/>
            <a:ext cx="42579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Keep reserved values as zero</a:t>
            </a:r>
            <a:endParaRPr sz="13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7" name="Google Shape;847;p102"/>
          <p:cNvSpPr txBox="1"/>
          <p:nvPr/>
        </p:nvSpPr>
        <p:spPr>
          <a:xfrm>
            <a:off x="3622205" y="3598936"/>
            <a:ext cx="42579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See handout for the rest.</a:t>
            </a:r>
            <a:endParaRPr sz="13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8470C-CAE9-2204-9E46-0DDF00F5E2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F4C1F-C7B1-EDAA-9E8B-1220C9D4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2: Swap the </a:t>
            </a:r>
            <a:r>
              <a:rPr lang="en-US" dirty="0" err="1"/>
              <a:t>nybbles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EC58-B275-1F5B-BC58-547484371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bitwise shifts and masking to move the least significant bits (last 4 bits) to the most significant bits (top 4 bits)</a:t>
            </a:r>
          </a:p>
          <a:p>
            <a:pPr lvl="1"/>
            <a:r>
              <a:rPr lang="en-US" dirty="0"/>
              <a:t>Might not need to use a mask depending on the implementation</a:t>
            </a:r>
          </a:p>
          <a:p>
            <a:r>
              <a:rPr lang="en-US" dirty="0"/>
              <a:t>For ”hide”, use the </a:t>
            </a:r>
            <a:r>
              <a:rPr lang="en-US" dirty="0" err="1"/>
              <a:t>nybble</a:t>
            </a:r>
            <a:r>
              <a:rPr lang="en-US" dirty="0"/>
              <a:t> from the other BMP file instead of just swapping the ones in the first file</a:t>
            </a:r>
          </a:p>
          <a:p>
            <a:pPr lvl="1"/>
            <a:r>
              <a:rPr lang="en-US" dirty="0"/>
              <a:t>You’ll need to read in pixels from both files</a:t>
            </a:r>
          </a:p>
        </p:txBody>
      </p:sp>
    </p:spTree>
    <p:extLst>
      <p:ext uri="{BB962C8B-B14F-4D97-AF65-F5344CB8AC3E}">
        <p14:creationId xmlns:p14="http://schemas.microsoft.com/office/powerpoint/2010/main" val="384186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853" name="Google Shape;853;p103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Phase 3. Rewrite the BMP</a:t>
            </a:r>
            <a:endParaRPr dirty="0"/>
          </a:p>
        </p:txBody>
      </p:sp>
      <p:sp>
        <p:nvSpPr>
          <p:cNvPr id="854" name="Google Shape;854;p103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seek() </a:t>
            </a:r>
            <a:r>
              <a:rPr lang="en" dirty="0">
                <a:solidFill>
                  <a:schemeClr val="tx1"/>
                </a:solidFill>
                <a:latin typeface="Libre Franklin" pitchFamily="2" charset="77"/>
                <a:ea typeface="Roboto Mono"/>
                <a:cs typeface="Roboto Mono"/>
                <a:sym typeface="Roboto Mono"/>
              </a:rPr>
              <a:t>to get back to the beginning of pixels (use header offset)</a:t>
            </a: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fwrite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dirty="0"/>
              <a:t> to the file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Caveats</a:t>
            </a:r>
            <a:endParaRPr dirty="0"/>
          </a:p>
          <a:p>
            <a:pPr lvl="1">
              <a:buChar char="●"/>
            </a:pPr>
            <a:r>
              <a:rPr lang="en" dirty="0"/>
              <a:t>Pixels are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BGR</a:t>
            </a:r>
            <a:r>
              <a:rPr lang="en" dirty="0"/>
              <a:t>; Pixels are stored directly in the image section</a:t>
            </a:r>
          </a:p>
          <a:p>
            <a:pPr lvl="1">
              <a:buChar char="●"/>
            </a:pPr>
            <a:r>
              <a:rPr lang="en" dirty="0"/>
              <a:t>Each row has padding</a:t>
            </a:r>
            <a:endParaRPr dirty="0"/>
          </a:p>
          <a:p>
            <a:pPr lvl="1">
              <a:buChar char="●"/>
            </a:pPr>
            <a:r>
              <a:rPr lang="en" dirty="0"/>
              <a:t>Pixels are stored Bottom → Top</a:t>
            </a:r>
          </a:p>
          <a:p>
            <a:pPr lvl="2"/>
            <a:r>
              <a:rPr lang="en" dirty="0"/>
              <a:t>Shouldn’t matter if you read to a pixel array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5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83" name="Google Shape;883;p10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Remarks</a:t>
            </a:r>
            <a:endParaRPr/>
          </a:p>
        </p:txBody>
      </p:sp>
      <p:sp>
        <p:nvSpPr>
          <p:cNvPr id="884" name="Google Shape;884;p105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See handout for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Reading command line arguments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b="1"/>
              <a:t>Compactness of Structs</a:t>
            </a:r>
            <a:endParaRPr b="1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!!!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Makefiles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2"/>
          <p:cNvSpPr txBox="1">
            <a:spLocks noGrp="1"/>
          </p:cNvSpPr>
          <p:nvPr>
            <p:ph type="title"/>
          </p:nvPr>
        </p:nvSpPr>
        <p:spPr>
          <a:xfrm>
            <a:off x="1388045" y="450149"/>
            <a:ext cx="63678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" b="1"/>
              <a:t>Basics of File I/O</a:t>
            </a:r>
            <a:endParaRPr b="1"/>
          </a:p>
        </p:txBody>
      </p:sp>
      <p:sp>
        <p:nvSpPr>
          <p:cNvPr id="638" name="Google Shape;638;p82"/>
          <p:cNvSpPr txBox="1">
            <a:spLocks noGrp="1"/>
          </p:cNvSpPr>
          <p:nvPr>
            <p:ph type="subTitle" idx="4294967295"/>
          </p:nvPr>
        </p:nvSpPr>
        <p:spPr>
          <a:xfrm>
            <a:off x="1746273" y="1879958"/>
            <a:ext cx="56514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2500"/>
              <a:buFont typeface="Helvetica Neue"/>
              <a:buNone/>
            </a:pPr>
            <a:r>
              <a:rPr lang="en" sz="25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Reading and writing files in C</a:t>
            </a:r>
            <a:endParaRPr sz="2500" b="1" i="0" u="none" strike="noStrike" cap="non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9" name="Google Shape;639;p82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40" name="Google Shape;640;p82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  <p:pic>
        <p:nvPicPr>
          <p:cNvPr id="641" name="Google Shape;64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513" y="2516278"/>
            <a:ext cx="6208592" cy="190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3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344"/>
              <a:buNone/>
            </a:pPr>
            <a:r>
              <a:rPr lang="en"/>
              <a:t>What we have seen so far …</a:t>
            </a:r>
            <a:endParaRPr/>
          </a:p>
        </p:txBody>
      </p:sp>
      <p:sp>
        <p:nvSpPr>
          <p:cNvPr id="647" name="Google Shape;647;p83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 fontScale="92500" lnSpcReduction="10000"/>
          </a:bodyPr>
          <a:lstStyle/>
          <a:p>
            <a:pPr marL="3810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 lab 0, you (maybe unknowingly) used command line arguments to interact with your program</a:t>
            </a:r>
            <a:endParaRPr sz="2100"/>
          </a:p>
          <a:p>
            <a:pPr marL="7620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When you ran 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./calculator 4 5 +</a:t>
            </a:r>
            <a:endParaRPr/>
          </a:p>
        </p:txBody>
      </p:sp>
      <p:sp>
        <p:nvSpPr>
          <p:cNvPr id="648" name="Google Shape;648;p83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49" name="Google Shape;649;p83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  <p:sp>
        <p:nvSpPr>
          <p:cNvPr id="650" name="Google Shape;650;p83"/>
          <p:cNvSpPr/>
          <p:nvPr/>
        </p:nvSpPr>
        <p:spPr>
          <a:xfrm>
            <a:off x="4019213" y="1349390"/>
            <a:ext cx="787500" cy="25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83"/>
          <p:cNvSpPr txBox="1"/>
          <p:nvPr/>
        </p:nvSpPr>
        <p:spPr>
          <a:xfrm>
            <a:off x="475909" y="1557695"/>
            <a:ext cx="81921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3810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lvetica Neue"/>
              <a:buChar char="●"/>
            </a:pPr>
            <a:r>
              <a:rPr lang="en" sz="2100" b="1" i="0" u="none" strike="noStrike" cap="none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lab 1, you used the standard I/O stream(s)</a:t>
            </a:r>
            <a:endParaRPr sz="2100" b="1" i="0" u="none" strike="noStrike" cap="none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20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nsolas"/>
              <a:buChar char="○"/>
            </a:pPr>
            <a:r>
              <a:rPr lang="en" sz="17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7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other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&lt;</a:t>
            </a:r>
            <a:r>
              <a:rPr lang="en" sz="17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stdio.h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7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functions</a:t>
            </a:r>
            <a:endParaRPr sz="17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10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lvetica Neue"/>
              <a:buChar char="●"/>
            </a:pPr>
            <a:r>
              <a:rPr lang="en" sz="2100" b="1" i="0" u="none" strike="noStrike" cap="none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week, we’ll learn to read and write from files on your computer</a:t>
            </a:r>
            <a:endParaRPr sz="2100" b="1" i="0" u="none" strike="noStrike" cap="none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20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○"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you will need to do for the first project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4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17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spAutoFit/>
          </a:bodyPr>
          <a:lstStyle/>
          <a:p>
            <a:pPr marL="3810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In C, a file is simply a sequence (</a:t>
            </a:r>
            <a:r>
              <a:rPr lang="en" i="1"/>
              <a:t>stream</a:t>
            </a:r>
            <a:r>
              <a:rPr lang="en"/>
              <a:t>) of bytes:</a:t>
            </a:r>
            <a:endParaRPr/>
          </a:p>
          <a:p>
            <a:pPr marL="7620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Text files </a:t>
            </a:r>
            <a:r>
              <a:rPr lang="en">
                <a:solidFill>
                  <a:schemeClr val="dk1"/>
                </a:solidFill>
              </a:rPr>
              <a:t>(or ASCII file) is sequence of ASCII code, i.e., each byte is the 8 bit code of a character</a:t>
            </a:r>
            <a:r>
              <a:rPr lang="en"/>
              <a:t> (*.txt, *.c, etc.)</a:t>
            </a:r>
            <a:endParaRPr/>
          </a:p>
          <a:p>
            <a:pPr marL="7620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Binary files </a:t>
            </a:r>
            <a:r>
              <a:rPr lang="en">
                <a:solidFill>
                  <a:schemeClr val="dk1"/>
                </a:solidFill>
              </a:rPr>
              <a:t>contains the original binary number as stored in memory (*.pdf, *.doc, *.jpg, etc.)</a:t>
            </a:r>
            <a:endParaRPr/>
          </a:p>
        </p:txBody>
      </p:sp>
      <p:sp>
        <p:nvSpPr>
          <p:cNvPr id="657" name="Google Shape;657;p84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344"/>
              <a:buNone/>
            </a:pPr>
            <a:r>
              <a:rPr lang="en"/>
              <a:t>What is a file?</a:t>
            </a:r>
            <a:endParaRPr/>
          </a:p>
        </p:txBody>
      </p:sp>
      <p:sp>
        <p:nvSpPr>
          <p:cNvPr id="658" name="Google Shape;658;p84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59" name="Google Shape;659;p84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  <p:grpSp>
        <p:nvGrpSpPr>
          <p:cNvPr id="660" name="Google Shape;660;p84"/>
          <p:cNvGrpSpPr/>
          <p:nvPr/>
        </p:nvGrpSpPr>
        <p:grpSpPr>
          <a:xfrm>
            <a:off x="1394828" y="2321517"/>
            <a:ext cx="6776830" cy="2003055"/>
            <a:chOff x="1090546" y="2527600"/>
            <a:chExt cx="7454439" cy="3171900"/>
          </a:xfrm>
        </p:grpSpPr>
        <p:sp>
          <p:nvSpPr>
            <p:cNvPr id="661" name="Google Shape;661;p84"/>
            <p:cNvSpPr/>
            <p:nvPr/>
          </p:nvSpPr>
          <p:spPr>
            <a:xfrm>
              <a:off x="1090585" y="2527600"/>
              <a:ext cx="7454400" cy="317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2" name="Google Shape;662;p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5500" y="2658387"/>
              <a:ext cx="2781978" cy="2781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Google Shape;663;p84"/>
            <p:cNvSpPr/>
            <p:nvPr/>
          </p:nvSpPr>
          <p:spPr>
            <a:xfrm>
              <a:off x="3666750" y="3220138"/>
              <a:ext cx="1516500" cy="151650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4"/>
            <p:cNvSpPr txBox="1"/>
            <p:nvPr/>
          </p:nvSpPr>
          <p:spPr>
            <a:xfrm>
              <a:off x="1090546" y="5162100"/>
              <a:ext cx="7454400" cy="5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2021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 </a:t>
              </a:r>
              <a:r>
                <a:rPr lang="en" sz="1100" b="0" i="0" u="none" strike="noStrike" cap="none">
                  <a:solidFill>
                    <a:schemeClr val="hlink"/>
                  </a:solidFill>
                  <a:uFill>
                    <a:noFill/>
                  </a:uFill>
                  <a:latin typeface="Helvetica Neue"/>
                  <a:ea typeface="Helvetica Neue"/>
                  <a:cs typeface="Helvetica Neue"/>
                  <a:sym typeface="Helvetica Neue"/>
                  <a:hlinkClick r:id="rId4"/>
                </a:rPr>
                <a:t>hex dump</a:t>
              </a:r>
              <a:r>
                <a:rPr lang="en" sz="1100" b="0" i="0" u="none" strike="noStrike" cap="none">
                  <a:solidFill>
                    <a:srgbClr val="2021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of the 318 </a:t>
              </a:r>
              <a:r>
                <a:rPr lang="en" sz="1100" b="0" i="0" u="none" strike="noStrike" cap="none">
                  <a:solidFill>
                    <a:schemeClr val="hlink"/>
                  </a:solidFill>
                  <a:uFill>
                    <a:noFill/>
                  </a:uFill>
                  <a:latin typeface="Helvetica Neue"/>
                  <a:ea typeface="Helvetica Neue"/>
                  <a:cs typeface="Helvetica Neue"/>
                  <a:sym typeface="Helvetica Neue"/>
                  <a:hlinkClick r:id="rId5"/>
                </a:rPr>
                <a:t>byte</a:t>
              </a:r>
              <a:r>
                <a:rPr lang="en" sz="1100" b="0" i="0" u="none" strike="noStrike" cap="none">
                  <a:solidFill>
                    <a:srgbClr val="2021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Wikipedia </a:t>
              </a:r>
              <a:r>
                <a:rPr lang="en" sz="1100" b="0" i="0" u="none" strike="noStrike" cap="none">
                  <a:solidFill>
                    <a:schemeClr val="hlink"/>
                  </a:solidFill>
                  <a:uFill>
                    <a:noFill/>
                  </a:uFill>
                  <a:latin typeface="Helvetica Neue"/>
                  <a:ea typeface="Helvetica Neue"/>
                  <a:cs typeface="Helvetica Neue"/>
                  <a:sym typeface="Helvetica Neue"/>
                  <a:hlinkClick r:id="rId6"/>
                </a:rPr>
                <a:t>favicon</a:t>
              </a:r>
              <a:endParaRPr sz="1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65" name="Google Shape;665;p84"/>
            <p:cNvPicPr preferRelativeResize="0"/>
            <p:nvPr/>
          </p:nvPicPr>
          <p:blipFill rotWithShape="1">
            <a:blip r:embed="rId7">
              <a:alphaModFix/>
            </a:blip>
            <a:srcRect b="17763"/>
            <a:stretch/>
          </p:blipFill>
          <p:spPr>
            <a:xfrm>
              <a:off x="5183260" y="2815998"/>
              <a:ext cx="3227100" cy="2287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5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344"/>
              <a:buNone/>
            </a:pPr>
            <a:r>
              <a:rPr lang="en"/>
              <a:t>Opening files with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fopen()</a:t>
            </a:r>
            <a:endParaRPr/>
          </a:p>
        </p:txBody>
      </p:sp>
      <p:sp>
        <p:nvSpPr>
          <p:cNvPr id="671" name="Google Shape;671;p85"/>
          <p:cNvSpPr txBox="1">
            <a:spLocks noGrp="1"/>
          </p:cNvSpPr>
          <p:nvPr>
            <p:ph type="body" idx="1"/>
          </p:nvPr>
        </p:nvSpPr>
        <p:spPr>
          <a:xfrm>
            <a:off x="206182" y="596531"/>
            <a:ext cx="87315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FILE *fopen(const char * pathname, const char*mode);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100"/>
              <a:buNone/>
            </a:pPr>
            <a:r>
              <a:rPr lang="en" sz="2200">
                <a:solidFill>
                  <a:schemeClr val="lt1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&gt; FILE* pt = fopen("E:\\PATH\program.txt","w"); </a:t>
            </a:r>
            <a:endParaRPr sz="22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672" name="Google Shape;672;p85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73" name="Google Shape;673;p85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  <p:sp>
        <p:nvSpPr>
          <p:cNvPr id="674" name="Google Shape;674;p85"/>
          <p:cNvSpPr txBox="1"/>
          <p:nvPr/>
        </p:nvSpPr>
        <p:spPr>
          <a:xfrm>
            <a:off x="475886" y="1482121"/>
            <a:ext cx="81921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3810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●"/>
            </a:pPr>
            <a:r>
              <a:rPr lang="en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opens the file whose name is the string pointed to by pathname and associates a stream with it.</a:t>
            </a:r>
            <a:endParaRPr sz="1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10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●"/>
            </a:pPr>
            <a:r>
              <a:rPr lang="en" sz="1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returns a pointer (of type FILE) to the stream</a:t>
            </a:r>
            <a:endParaRPr sz="19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6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344"/>
              <a:buNone/>
            </a:pPr>
            <a:r>
              <a:rPr lang="en"/>
              <a:t>Opening Files with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fopen()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0" name="Google Shape;680;p86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*fopen(const char * filename, const char * mode 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 sz="2100"/>
              <a:t>Modes:</a:t>
            </a:r>
            <a:endParaRPr sz="2100"/>
          </a:p>
          <a:p>
            <a:pPr marL="762000" lvl="1" indent="-30210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" sz="1900"/>
              <a:t>: opens an existing file for reading.</a:t>
            </a:r>
            <a:endParaRPr sz="1900"/>
          </a:p>
          <a:p>
            <a:pPr marL="762000" lvl="1" indent="-3021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lang="en" sz="1900"/>
              <a:t>: opens a file for writing.</a:t>
            </a:r>
            <a:endParaRPr sz="1900"/>
          </a:p>
          <a:p>
            <a:pPr marL="1511300" lvl="3" indent="-2903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If </a:t>
            </a: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filename</a:t>
            </a:r>
            <a:r>
              <a:rPr lang="en" sz="1700"/>
              <a:t> does not exist, new file is created. </a:t>
            </a:r>
            <a:endParaRPr sz="1700"/>
          </a:p>
          <a:p>
            <a:pPr marL="1511300" lvl="3" indent="-2903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starts writing at the beginning of file.</a:t>
            </a:r>
            <a:endParaRPr sz="1700"/>
          </a:p>
          <a:p>
            <a:pPr marL="762000" lvl="1" indent="-3021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900"/>
              <a:t>: opens a text file for writing in appending mode.</a:t>
            </a:r>
            <a:endParaRPr sz="1900"/>
          </a:p>
          <a:p>
            <a:pPr marL="1511300" lvl="3" indent="-2903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If </a:t>
            </a:r>
            <a:r>
              <a:rPr lang="en" sz="1700">
                <a:latin typeface="Consolas"/>
                <a:ea typeface="Consolas"/>
                <a:cs typeface="Consolas"/>
                <a:sym typeface="Consolas"/>
              </a:rPr>
              <a:t>filename</a:t>
            </a:r>
            <a:r>
              <a:rPr lang="en" sz="1700"/>
              <a:t> does not exist, new file is created.</a:t>
            </a:r>
            <a:endParaRPr sz="1700"/>
          </a:p>
          <a:p>
            <a:pPr marL="1511300" lvl="3" indent="-2903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start appending content in the existing file content.</a:t>
            </a:r>
            <a:endParaRPr sz="1700"/>
          </a:p>
          <a:p>
            <a:pPr marL="762000" lvl="1" indent="-3021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r+</a:t>
            </a:r>
            <a:r>
              <a:rPr lang="en" sz="1900"/>
              <a:t>: opens a file for both reading and writing.</a:t>
            </a:r>
            <a:endParaRPr sz="1900"/>
          </a:p>
          <a:p>
            <a:pPr marL="762000" lvl="1" indent="-3021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900"/>
              <a:t>: indicates file is a binary file</a:t>
            </a:r>
            <a:endParaRPr sz="1900"/>
          </a:p>
          <a:p>
            <a:pPr marL="762000" lvl="1" indent="-30210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00"/>
              <a:t>and more…</a:t>
            </a:r>
            <a:endParaRPr sz="1900"/>
          </a:p>
          <a:p>
            <a:pPr marL="1130300" lvl="2" indent="-29035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Use 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man fopen</a:t>
            </a:r>
            <a:r>
              <a:rPr lang="en"/>
              <a:t> to learn more</a:t>
            </a:r>
            <a:endParaRPr/>
          </a:p>
        </p:txBody>
      </p:sp>
      <p:sp>
        <p:nvSpPr>
          <p:cNvPr id="681" name="Google Shape;681;p86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82" name="Google Shape;682;p86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7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344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fread()</a:t>
            </a:r>
            <a:r>
              <a:rPr lang="en"/>
              <a:t> lets us read,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fwrite()</a:t>
            </a:r>
            <a:r>
              <a:rPr lang="en"/>
              <a:t> lets us write</a:t>
            </a:r>
            <a:endParaRPr/>
          </a:p>
        </p:txBody>
      </p:sp>
      <p:sp>
        <p:nvSpPr>
          <p:cNvPr id="688" name="Google Shape;688;p87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81921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fread(void *ptr, size_t size, size_t nmemb,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FILE* stream);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marL="381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b="0"/>
              <a:t>reads 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nmemb</a:t>
            </a:r>
            <a:r>
              <a:rPr lang="en" sz="1800" b="0"/>
              <a:t> items of data each 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" sz="1800" b="0"/>
              <a:t> bytes long</a:t>
            </a:r>
            <a:endParaRPr sz="1800" b="0"/>
          </a:p>
          <a:p>
            <a:pPr marL="381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b="0"/>
              <a:t>from 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stream</a:t>
            </a:r>
            <a:endParaRPr sz="1800" b="0">
              <a:latin typeface="Consolas"/>
              <a:ea typeface="Consolas"/>
              <a:cs typeface="Consolas"/>
              <a:sym typeface="Consolas"/>
            </a:endParaRPr>
          </a:p>
          <a:p>
            <a:pPr marL="381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b="0"/>
              <a:t>stores them at the location given by 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ptr</a:t>
            </a:r>
            <a:r>
              <a:rPr lang="en" sz="1800" b="0"/>
              <a:t>.</a:t>
            </a:r>
            <a:endParaRPr sz="1800" b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endParaRPr b="0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fwrite(const void *ptr, size_t size, size_t nmemb, FILE * stream);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marL="381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b="0"/>
              <a:t>writes 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nmemb</a:t>
            </a:r>
            <a:r>
              <a:rPr lang="en" sz="1800" b="0"/>
              <a:t> items of data each 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" sz="1800" b="0"/>
              <a:t> bytes</a:t>
            </a:r>
            <a:endParaRPr sz="1800" b="0"/>
          </a:p>
          <a:p>
            <a:pPr marL="381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b="0"/>
              <a:t>to the 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stream</a:t>
            </a:r>
            <a:r>
              <a:rPr lang="en" sz="1800" b="0"/>
              <a:t> </a:t>
            </a:r>
            <a:endParaRPr sz="1800" b="0"/>
          </a:p>
          <a:p>
            <a:pPr marL="381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b="0"/>
              <a:t>from the location given by 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ptr</a:t>
            </a:r>
            <a:r>
              <a:rPr lang="en" sz="1800" b="0"/>
              <a:t>.</a:t>
            </a:r>
            <a:endParaRPr sz="1800" b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100"/>
              <a:buNone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9" name="Google Shape;689;p87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90" name="Google Shape;690;p87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8"/>
          <p:cNvSpPr txBox="1">
            <a:spLocks noGrp="1"/>
          </p:cNvSpPr>
          <p:nvPr>
            <p:ph type="title"/>
          </p:nvPr>
        </p:nvSpPr>
        <p:spPr>
          <a:xfrm>
            <a:off x="475886" y="50426"/>
            <a:ext cx="8192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344"/>
              <a:buNone/>
            </a:pPr>
            <a:r>
              <a:rPr lang="en"/>
              <a:t>Reading and writing moves the pointer</a:t>
            </a:r>
            <a:endParaRPr/>
          </a:p>
        </p:txBody>
      </p:sp>
      <p:sp>
        <p:nvSpPr>
          <p:cNvPr id="696" name="Google Shape;696;p88"/>
          <p:cNvSpPr txBox="1">
            <a:spLocks noGrp="1"/>
          </p:cNvSpPr>
          <p:nvPr>
            <p:ph type="sldNum" idx="12"/>
          </p:nvPr>
        </p:nvSpPr>
        <p:spPr>
          <a:xfrm>
            <a:off x="8595276" y="47498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97" name="Google Shape;697;p88"/>
          <p:cNvSpPr txBox="1">
            <a:spLocks noGrp="1"/>
          </p:cNvSpPr>
          <p:nvPr>
            <p:ph type="sldNum" idx="2"/>
          </p:nvPr>
        </p:nvSpPr>
        <p:spPr>
          <a:xfrm>
            <a:off x="-8" y="4749816"/>
            <a:ext cx="199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93500" rIns="93500" bIns="935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Shinwoo Kim - CS 0449</a:t>
            </a:r>
            <a:endParaRPr/>
          </a:p>
        </p:txBody>
      </p:sp>
      <p:sp>
        <p:nvSpPr>
          <p:cNvPr id="698" name="Google Shape;698;p88"/>
          <p:cNvSpPr txBox="1"/>
          <p:nvPr/>
        </p:nvSpPr>
        <p:spPr>
          <a:xfrm>
            <a:off x="1349068" y="1552004"/>
            <a:ext cx="6213600" cy="27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101001101011111110111110101111111001000111001000011000010010001001001000010110010010100110101111111011111010111111100100011100100001100001001000100100100001011001001010011010111111101111101011111110010001110010000110000100100010010010000101100100…</a:t>
            </a:r>
            <a:endParaRPr sz="2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99" name="Google Shape;699;p88"/>
          <p:cNvGrpSpPr/>
          <p:nvPr/>
        </p:nvGrpSpPr>
        <p:grpSpPr>
          <a:xfrm>
            <a:off x="408822" y="768002"/>
            <a:ext cx="1794563" cy="836945"/>
            <a:chOff x="449700" y="1160475"/>
            <a:chExt cx="1974000" cy="1264650"/>
          </a:xfrm>
        </p:grpSpPr>
        <p:cxnSp>
          <p:nvCxnSpPr>
            <p:cNvPr id="700" name="Google Shape;700;p88"/>
            <p:cNvCxnSpPr/>
            <p:nvPr/>
          </p:nvCxnSpPr>
          <p:spPr>
            <a:xfrm>
              <a:off x="1677725" y="1878825"/>
              <a:ext cx="0" cy="5463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01" name="Google Shape;701;p88"/>
            <p:cNvSpPr txBox="1"/>
            <p:nvPr/>
          </p:nvSpPr>
          <p:spPr>
            <a:xfrm>
              <a:off x="449700" y="1160475"/>
              <a:ext cx="19740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File * stream</a:t>
              </a:r>
              <a:endParaRPr sz="12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702" name="Google Shape;702;p88"/>
          <p:cNvSpPr txBox="1"/>
          <p:nvPr/>
        </p:nvSpPr>
        <p:spPr>
          <a:xfrm>
            <a:off x="648136" y="3359498"/>
            <a:ext cx="78477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fread(ptr1, 1, 1, stream)</a:t>
            </a:r>
            <a:endParaRPr sz="25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03" name="Google Shape;703;p88"/>
          <p:cNvGrpSpPr/>
          <p:nvPr/>
        </p:nvGrpSpPr>
        <p:grpSpPr>
          <a:xfrm>
            <a:off x="1591164" y="768002"/>
            <a:ext cx="1794563" cy="836945"/>
            <a:chOff x="538325" y="1160475"/>
            <a:chExt cx="1974000" cy="1264650"/>
          </a:xfrm>
        </p:grpSpPr>
        <p:cxnSp>
          <p:nvCxnSpPr>
            <p:cNvPr id="704" name="Google Shape;704;p88"/>
            <p:cNvCxnSpPr/>
            <p:nvPr/>
          </p:nvCxnSpPr>
          <p:spPr>
            <a:xfrm>
              <a:off x="1677725" y="1878825"/>
              <a:ext cx="0" cy="5463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05" name="Google Shape;705;p88"/>
            <p:cNvSpPr txBox="1"/>
            <p:nvPr/>
          </p:nvSpPr>
          <p:spPr>
            <a:xfrm>
              <a:off x="538325" y="1160475"/>
              <a:ext cx="19740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File * stream</a:t>
              </a:r>
              <a:endParaRPr sz="12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706" name="Google Shape;706;p88"/>
          <p:cNvSpPr txBox="1"/>
          <p:nvPr/>
        </p:nvSpPr>
        <p:spPr>
          <a:xfrm>
            <a:off x="640932" y="3674432"/>
            <a:ext cx="7629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fwrite(ptr1, 1, 1, stream)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88"/>
          <p:cNvGrpSpPr/>
          <p:nvPr/>
        </p:nvGrpSpPr>
        <p:grpSpPr>
          <a:xfrm>
            <a:off x="2699528" y="768002"/>
            <a:ext cx="1794563" cy="836945"/>
            <a:chOff x="538325" y="1160475"/>
            <a:chExt cx="1974000" cy="1264650"/>
          </a:xfrm>
        </p:grpSpPr>
        <p:cxnSp>
          <p:nvCxnSpPr>
            <p:cNvPr id="708" name="Google Shape;708;p88"/>
            <p:cNvCxnSpPr/>
            <p:nvPr/>
          </p:nvCxnSpPr>
          <p:spPr>
            <a:xfrm>
              <a:off x="1677725" y="1878825"/>
              <a:ext cx="0" cy="5463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09" name="Google Shape;709;p88"/>
            <p:cNvSpPr txBox="1"/>
            <p:nvPr/>
          </p:nvSpPr>
          <p:spPr>
            <a:xfrm>
              <a:off x="538325" y="1160475"/>
              <a:ext cx="19740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File * stream</a:t>
              </a:r>
              <a:endParaRPr sz="1200" b="0" i="0" u="none" strike="noStrike" cap="non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EEEEEE"/>
      </a:lt1>
      <a:dk2>
        <a:srgbClr val="000000"/>
      </a:dk2>
      <a:lt2>
        <a:srgbClr val="EEEEEE"/>
      </a:lt2>
      <a:accent1>
        <a:srgbClr val="003594"/>
      </a:accent1>
      <a:accent2>
        <a:srgbClr val="212121"/>
      </a:accent2>
      <a:accent3>
        <a:srgbClr val="FFF2CC"/>
      </a:accent3>
      <a:accent4>
        <a:srgbClr val="FBE5D6"/>
      </a:accent4>
      <a:accent5>
        <a:srgbClr val="D6DCE5"/>
      </a:accent5>
      <a:accent6>
        <a:srgbClr val="E2F0D9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3594"/>
      </a:accent1>
      <a:accent2>
        <a:srgbClr val="FFB81C"/>
      </a:accent2>
      <a:accent3>
        <a:srgbClr val="75787B"/>
      </a:accent3>
      <a:accent4>
        <a:srgbClr val="008264"/>
      </a:accent4>
      <a:accent5>
        <a:srgbClr val="DC582A"/>
      </a:accent5>
      <a:accent6>
        <a:srgbClr val="0081A6"/>
      </a:accent6>
      <a:hlink>
        <a:srgbClr val="0035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1650</Words>
  <Application>Microsoft Macintosh PowerPoint</Application>
  <PresentationFormat>On-screen Show (16:9)</PresentationFormat>
  <Paragraphs>289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Quattrocento Sans</vt:lpstr>
      <vt:lpstr>Helvetica Neue</vt:lpstr>
      <vt:lpstr>Roboto Mono</vt:lpstr>
      <vt:lpstr>EB Garamond</vt:lpstr>
      <vt:lpstr>Calibri</vt:lpstr>
      <vt:lpstr>Wingdings</vt:lpstr>
      <vt:lpstr>Puritan</vt:lpstr>
      <vt:lpstr>Roboto</vt:lpstr>
      <vt:lpstr>Libre Franklin</vt:lpstr>
      <vt:lpstr>Consolas</vt:lpstr>
      <vt:lpstr>Open Sans</vt:lpstr>
      <vt:lpstr>Open Sans Bold</vt:lpstr>
      <vt:lpstr>Times New Roman</vt:lpstr>
      <vt:lpstr>Open Sans Medium</vt:lpstr>
      <vt:lpstr>Arial</vt:lpstr>
      <vt:lpstr>Trebuchet MS</vt:lpstr>
      <vt:lpstr>Simple Light</vt:lpstr>
      <vt:lpstr>Simple Light</vt:lpstr>
      <vt:lpstr>Recitation 5: File I/O and Project 1</vt:lpstr>
      <vt:lpstr>Agenda</vt:lpstr>
      <vt:lpstr>Basics of File I/O</vt:lpstr>
      <vt:lpstr>What we have seen so far …</vt:lpstr>
      <vt:lpstr>What is a file?</vt:lpstr>
      <vt:lpstr>Opening files with fopen()</vt:lpstr>
      <vt:lpstr>Opening Files with fopen()</vt:lpstr>
      <vt:lpstr>fread() lets us read, fwrite() lets us write</vt:lpstr>
      <vt:lpstr>Reading and writing moves the pointer</vt:lpstr>
      <vt:lpstr>Example</vt:lpstr>
      <vt:lpstr>We can rewind or fast-forward with fseek()</vt:lpstr>
      <vt:lpstr>Example</vt:lpstr>
      <vt:lpstr>Always remember to save (and close) your files!</vt:lpstr>
      <vt:lpstr>Quiz! (for participation again)</vt:lpstr>
      <vt:lpstr>Project 1</vt:lpstr>
      <vt:lpstr>Project Brief</vt:lpstr>
      <vt:lpstr>Pixels</vt:lpstr>
      <vt:lpstr>Step 1. Read the BMP file</vt:lpstr>
      <vt:lpstr>BMP File</vt:lpstr>
      <vt:lpstr>BMP Header</vt:lpstr>
      <vt:lpstr>Size of BMP</vt:lpstr>
      <vt:lpstr>Example BMP Header</vt:lpstr>
      <vt:lpstr>Phase 2: Swap the nybbles</vt:lpstr>
      <vt:lpstr>Phase 3. Rewrite the BMP</vt:lpstr>
      <vt:lpstr>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C Programming</dc:title>
  <cp:lastModifiedBy>Griffin Hurt</cp:lastModifiedBy>
  <cp:revision>9</cp:revision>
  <cp:lastPrinted>2024-02-28T16:45:31Z</cp:lastPrinted>
  <dcterms:modified xsi:type="dcterms:W3CDTF">2024-02-28T16:45:46Z</dcterms:modified>
</cp:coreProperties>
</file>