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71"/>
  </p:notesMasterIdLst>
  <p:sldIdLst>
    <p:sldId id="323" r:id="rId2"/>
    <p:sldId id="324" r:id="rId3"/>
    <p:sldId id="325" r:id="rId4"/>
    <p:sldId id="257" r:id="rId5"/>
    <p:sldId id="258" r:id="rId6"/>
    <p:sldId id="259" r:id="rId7"/>
    <p:sldId id="260" r:id="rId8"/>
    <p:sldId id="266" r:id="rId9"/>
    <p:sldId id="267" r:id="rId10"/>
    <p:sldId id="268" r:id="rId11"/>
    <p:sldId id="269" r:id="rId12"/>
    <p:sldId id="270" r:id="rId13"/>
    <p:sldId id="271" r:id="rId14"/>
    <p:sldId id="272" r:id="rId15"/>
    <p:sldId id="273" r:id="rId16"/>
    <p:sldId id="274" r:id="rId17"/>
    <p:sldId id="275" r:id="rId18"/>
    <p:sldId id="310"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1" r:id="rId54"/>
    <p:sldId id="312" r:id="rId55"/>
    <p:sldId id="313" r:id="rId56"/>
    <p:sldId id="314" r:id="rId57"/>
    <p:sldId id="315" r:id="rId58"/>
    <p:sldId id="261" r:id="rId59"/>
    <p:sldId id="262" r:id="rId60"/>
    <p:sldId id="263" r:id="rId61"/>
    <p:sldId id="264" r:id="rId62"/>
    <p:sldId id="265" r:id="rId63"/>
    <p:sldId id="316" r:id="rId64"/>
    <p:sldId id="317" r:id="rId65"/>
    <p:sldId id="318" r:id="rId66"/>
    <p:sldId id="319" r:id="rId67"/>
    <p:sldId id="320" r:id="rId68"/>
    <p:sldId id="321" r:id="rId69"/>
    <p:sldId id="322" r:id="rId70"/>
  </p:sldIdLst>
  <p:sldSz cx="9144000" cy="5143500" type="screen16x9"/>
  <p:notesSz cx="6858000" cy="9144000"/>
  <p:embeddedFontLst>
    <p:embeddedFont>
      <p:font typeface="Caveat" panose="020F0502020204030204" pitchFamily="34" charset="0"/>
      <p:regular r:id="rId72"/>
      <p:bold r:id="rId73"/>
      <p:italic r:id="rId74"/>
      <p:boldItalic r:id="rId75"/>
    </p:embeddedFont>
    <p:embeddedFont>
      <p:font typeface="Consolas" panose="020B0609020204030204" pitchFamily="49" charset="0"/>
      <p:regular r:id="rId76"/>
      <p:bold r:id="rId77"/>
      <p:italic r:id="rId78"/>
      <p:boldItalic r:id="rId79"/>
    </p:embeddedFont>
    <p:embeddedFont>
      <p:font typeface="EB Garamond" pitchFamily="2" charset="0"/>
      <p:regular r:id="rId80"/>
      <p:bold r:id="rId81"/>
      <p:italic r:id="rId82"/>
      <p:boldItalic r:id="rId83"/>
    </p:embeddedFont>
    <p:embeddedFont>
      <p:font typeface="Helvetica Neue" panose="02000503000000020004" pitchFamily="2" charset="0"/>
      <p:regular r:id="rId84"/>
      <p:bold r:id="rId85"/>
      <p:italic r:id="rId86"/>
      <p:boldItalic r:id="rId87"/>
    </p:embeddedFont>
    <p:embeddedFont>
      <p:font typeface="Lato" panose="020F0502020204030203" pitchFamily="34" charset="0"/>
      <p:regular r:id="rId88"/>
      <p:bold r:id="rId89"/>
      <p:italic r:id="rId90"/>
      <p:boldItalic r:id="rId91"/>
    </p:embeddedFont>
    <p:embeddedFont>
      <p:font typeface="Libre Franklin" pitchFamily="2" charset="77"/>
      <p:regular r:id="rId92"/>
      <p:bold r:id="rId93"/>
      <p:italic r:id="rId94"/>
      <p:boldItalic r:id="rId95"/>
    </p:embeddedFont>
    <p:embeddedFont>
      <p:font typeface="Lucida Sans" panose="020B0602030504020204" pitchFamily="34" charset="77"/>
      <p:regular r:id="rId96"/>
      <p:bold r:id="rId97"/>
      <p:italic r:id="rId98"/>
      <p:boldItalic r:id="rId99"/>
    </p:embeddedFont>
    <p:embeddedFont>
      <p:font typeface="Open Sans" panose="020B0606030504020204" pitchFamily="34" charset="0"/>
      <p:regular r:id="rId100"/>
      <p:bold r:id="rId101"/>
      <p:italic r:id="rId102"/>
      <p:boldItalic r:id="rId103"/>
    </p:embeddedFont>
    <p:embeddedFont>
      <p:font typeface="Open Sans Bold" panose="020F0502020204030204" pitchFamily="34" charset="0"/>
      <p:regular r:id="rId104"/>
      <p:bold r:id="rId105"/>
      <p:italic r:id="rId106"/>
      <p:boldItalic r:id="rId107"/>
    </p:embeddedFont>
    <p:embeddedFont>
      <p:font typeface="Open Sans Medium" panose="020F0502020204030204" pitchFamily="34" charset="0"/>
      <p:regular r:id="rId108"/>
      <p:bold r:id="rId109"/>
      <p:italic r:id="rId110"/>
      <p:boldItalic r:id="rId111"/>
    </p:embeddedFont>
    <p:embeddedFont>
      <p:font typeface="Puritan" pitchFamily="2" charset="2"/>
      <p:regular r:id="rId112"/>
      <p:bold r:id="rId113"/>
      <p:italic r:id="rId114"/>
      <p:boldItalic r:id="rId115"/>
    </p:embeddedFont>
    <p:embeddedFont>
      <p:font typeface="Quattrocento Sans" panose="020B0502050000020003" pitchFamily="34" charset="0"/>
      <p:regular r:id="rId116"/>
      <p:bold r:id="rId117"/>
      <p:italic r:id="rId118"/>
      <p:boldItalic r:id="rId119"/>
    </p:embeddedFont>
    <p:embeddedFont>
      <p:font typeface="Roboto" panose="02000000000000000000" pitchFamily="2" charset="0"/>
      <p:regular r:id="rId120"/>
      <p:bold r:id="rId121"/>
      <p:italic r:id="rId122"/>
      <p:boldItalic r:id="rId123"/>
    </p:embeddedFont>
    <p:embeddedFont>
      <p:font typeface="Roboto Mono" pitchFamily="49" charset="0"/>
      <p:regular r:id="rId124"/>
      <p:bold r:id="rId125"/>
      <p:italic r:id="rId126"/>
      <p:boldItalic r:id="rId127"/>
    </p:embeddedFont>
    <p:embeddedFont>
      <p:font typeface="Trebuchet MS" panose="020B0703020202090204" pitchFamily="34" charset="0"/>
      <p:regular r:id="rId128"/>
      <p:bold r:id="rId129"/>
      <p:italic r:id="rId130"/>
    </p:embeddedFont>
    <p:embeddedFont>
      <p:font typeface="Verdana" panose="020B0604030504040204" pitchFamily="34" charset="0"/>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672174-1995-4A33-8B73-36567468DC1B}">
  <a:tblStyle styleId="{FB672174-1995-4A33-8B73-36567468DC1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6.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font" Target="fonts/font13.fntdata"/><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3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font" Target="fonts/font31.fntdata"/><Relationship Id="rId123" Type="http://schemas.openxmlformats.org/officeDocument/2006/relationships/font" Target="fonts/font52.fntdata"/><Relationship Id="rId128" Type="http://schemas.openxmlformats.org/officeDocument/2006/relationships/font" Target="fonts/font57.fntdata"/><Relationship Id="rId5" Type="http://schemas.openxmlformats.org/officeDocument/2006/relationships/slide" Target="slides/slide4.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42.fntdata"/><Relationship Id="rId118" Type="http://schemas.openxmlformats.org/officeDocument/2006/relationships/font" Target="fonts/font47.fntdata"/><Relationship Id="rId134" Type="http://schemas.openxmlformats.org/officeDocument/2006/relationships/font" Target="fonts/font63.fntdata"/><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2.fntdata"/><Relationship Id="rId108" Type="http://schemas.openxmlformats.org/officeDocument/2006/relationships/font" Target="fonts/font37.fntdata"/><Relationship Id="rId124" Type="http://schemas.openxmlformats.org/officeDocument/2006/relationships/font" Target="fonts/font53.fntdata"/><Relationship Id="rId129" Type="http://schemas.openxmlformats.org/officeDocument/2006/relationships/font" Target="fonts/font5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font" Target="fonts/font4.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43.fntdata"/><Relationship Id="rId119" Type="http://schemas.openxmlformats.org/officeDocument/2006/relationships/font" Target="fonts/font48.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font" Target="fonts/font10.fntdata"/><Relationship Id="rId86" Type="http://schemas.openxmlformats.org/officeDocument/2006/relationships/font" Target="fonts/font15.fntdata"/><Relationship Id="rId130" Type="http://schemas.openxmlformats.org/officeDocument/2006/relationships/font" Target="fonts/font59.fntdata"/><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font" Target="fonts/font33.fntdata"/><Relationship Id="rId120" Type="http://schemas.openxmlformats.org/officeDocument/2006/relationships/font" Target="fonts/font49.fntdata"/><Relationship Id="rId125" Type="http://schemas.openxmlformats.org/officeDocument/2006/relationships/font" Target="fonts/font54.fntdata"/><Relationship Id="rId7" Type="http://schemas.openxmlformats.org/officeDocument/2006/relationships/slide" Target="slides/slide6.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110" Type="http://schemas.openxmlformats.org/officeDocument/2006/relationships/font" Target="fonts/font39.fntdata"/><Relationship Id="rId115" Type="http://schemas.openxmlformats.org/officeDocument/2006/relationships/font" Target="fonts/font44.fntdata"/><Relationship Id="rId131" Type="http://schemas.openxmlformats.org/officeDocument/2006/relationships/font" Target="fonts/font60.fntdata"/><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font" Target="fonts/font34.fntdata"/><Relationship Id="rId126" Type="http://schemas.openxmlformats.org/officeDocument/2006/relationships/font" Target="fonts/font5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121" Type="http://schemas.openxmlformats.org/officeDocument/2006/relationships/font" Target="fonts/font5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45.fntdata"/><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2.fntdata"/><Relationship Id="rId88" Type="http://schemas.openxmlformats.org/officeDocument/2006/relationships/font" Target="fonts/font17.fntdata"/><Relationship Id="rId111" Type="http://schemas.openxmlformats.org/officeDocument/2006/relationships/font" Target="fonts/font40.fntdata"/><Relationship Id="rId132" Type="http://schemas.openxmlformats.org/officeDocument/2006/relationships/font" Target="fonts/font6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5.fntdata"/><Relationship Id="rId127" Type="http://schemas.openxmlformats.org/officeDocument/2006/relationships/font" Target="fonts/font5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font" Target="fonts/font2.fntdata"/><Relationship Id="rId78" Type="http://schemas.openxmlformats.org/officeDocument/2006/relationships/font" Target="fonts/font7.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font" Target="fonts/font30.fntdata"/><Relationship Id="rId122" Type="http://schemas.openxmlformats.org/officeDocument/2006/relationships/font" Target="fonts/font5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font" Target="fonts/font18.fntdata"/><Relationship Id="rId112" Type="http://schemas.openxmlformats.org/officeDocument/2006/relationships/font" Target="fonts/font41.fntdata"/><Relationship Id="rId133" Type="http://schemas.openxmlformats.org/officeDocument/2006/relationships/font" Target="fonts/font6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221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917fe8a9c4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917fe8a9c4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917fe8a9c4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917fe8a9c4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917fe8a9c4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917fe8a9c4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917fe8a9c4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917fe8a9c4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917fe8a9c4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917fe8a9c4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917fe8a9c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917fe8a9c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917fe8a9c4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917fe8a9c4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9070fa4664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29070fa4664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9070fa4664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29070fa4664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9647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9070fa4664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29070fa4664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7bca937b2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7bca937b2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9070fa4664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29070fa4664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Von Neumann Architecture → Code and data live on the same memory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RBP is frame pointer (stores a copy of rsp when we enter function)</a:t>
            </a:r>
            <a:endParaRPr/>
          </a:p>
          <a:p>
            <a:pPr marL="0" lvl="0" indent="0" algn="l" rtl="0">
              <a:lnSpc>
                <a:spcPct val="100000"/>
              </a:lnSpc>
              <a:spcBef>
                <a:spcPts val="0"/>
              </a:spcBef>
              <a:spcAft>
                <a:spcPts val="0"/>
              </a:spcAft>
              <a:buSzPts val="1100"/>
              <a:buNone/>
            </a:pPr>
            <a:r>
              <a:rPr lang="en"/>
              <a:t>RSP stack pointer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9070fa4664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29070fa4664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9070fa4664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29070fa4664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Breakpoint on puts then disas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9070fa4664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g29070fa4664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Personally, I don’t like this approach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9070fa4664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9070fa4664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.s</a:t>
            </a:r>
            <a:r>
              <a:rPr lang="en"/>
              <a:t> is the typical stadnard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9070fa4664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9070fa4664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Next runs entire subroutine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9070fa4664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29070fa4664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Next runs entire subroutine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9070fa466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29070fa4664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070fa466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9070fa4664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i</a:t>
            </a:r>
            <a:r>
              <a:rPr lang="en"/>
              <a:t> is stored on the stack</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solidFill>
                  <a:schemeClr val="dk1"/>
                </a:solidFill>
              </a:rPr>
              <a:t>This line initializes a local variable to </a:t>
            </a:r>
            <a:r>
              <a:rPr lang="en">
                <a:solidFill>
                  <a:srgbClr val="188038"/>
                </a:solidFill>
                <a:latin typeface="Roboto Mono"/>
                <a:ea typeface="Roboto Mono"/>
                <a:cs typeface="Roboto Mono"/>
                <a:sym typeface="Roboto Mono"/>
              </a:rPr>
              <a:t>0</a:t>
            </a:r>
            <a:r>
              <a:rPr lang="en">
                <a:solidFill>
                  <a:schemeClr val="dk1"/>
                </a:solidFill>
              </a:rPr>
              <a:t> and stores it at the memory location </a:t>
            </a:r>
            <a:r>
              <a:rPr lang="en">
                <a:solidFill>
                  <a:srgbClr val="188038"/>
                </a:solidFill>
                <a:latin typeface="Roboto Mono"/>
                <a:ea typeface="Roboto Mono"/>
                <a:cs typeface="Roboto Mono"/>
                <a:sym typeface="Roboto Mono"/>
              </a:rPr>
              <a:t>-0x4(%rbp)</a:t>
            </a:r>
            <a:r>
              <a:rPr lang="en">
                <a:solidFill>
                  <a:schemeClr val="dk1"/>
                </a:solidFill>
              </a:rPr>
              <a:t>. The purpose is to initialize a counter variable for a loop.</a:t>
            </a:r>
            <a:endParaRPr/>
          </a:p>
          <a:p>
            <a:pPr marL="457200" lvl="0" indent="-298450" algn="l" rtl="0">
              <a:lnSpc>
                <a:spcPct val="100000"/>
              </a:lnSpc>
              <a:spcBef>
                <a:spcPts val="0"/>
              </a:spcBef>
              <a:spcAft>
                <a:spcPts val="0"/>
              </a:spcAft>
              <a:buSzPts val="1100"/>
              <a:buChar char="●"/>
            </a:pPr>
            <a:r>
              <a:rPr lang="en">
                <a:solidFill>
                  <a:schemeClr val="dk1"/>
                </a:solidFill>
              </a:rPr>
              <a:t>This is an unconditional jump, and it effectively skips the lines between this jump and the next. It's a branch to the loop condition check, which is </a:t>
            </a:r>
            <a:r>
              <a:rPr lang="en">
                <a:solidFill>
                  <a:srgbClr val="188038"/>
                </a:solidFill>
                <a:latin typeface="Roboto Mono"/>
                <a:ea typeface="Roboto Mono"/>
                <a:cs typeface="Roboto Mono"/>
                <a:sym typeface="Roboto Mono"/>
              </a:rPr>
              <a:t>0x000000000000117b.</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This instruction loads the value from the memory location </a:t>
            </a:r>
            <a:r>
              <a:rPr lang="en">
                <a:solidFill>
                  <a:srgbClr val="188038"/>
                </a:solidFill>
                <a:latin typeface="Roboto Mono"/>
                <a:ea typeface="Roboto Mono"/>
                <a:cs typeface="Roboto Mono"/>
                <a:sym typeface="Roboto Mono"/>
              </a:rPr>
              <a:t>-0x4(%rbp)</a:t>
            </a:r>
            <a:r>
              <a:rPr lang="en">
                <a:solidFill>
                  <a:schemeClr val="dk1"/>
                </a:solidFill>
              </a:rPr>
              <a:t> (the counter) into the </a:t>
            </a:r>
            <a:r>
              <a:rPr lang="en">
                <a:solidFill>
                  <a:srgbClr val="188038"/>
                </a:solidFill>
                <a:latin typeface="Roboto Mono"/>
                <a:ea typeface="Roboto Mono"/>
                <a:cs typeface="Roboto Mono"/>
                <a:sym typeface="Roboto Mono"/>
              </a:rPr>
              <a:t>%eax</a:t>
            </a:r>
            <a:r>
              <a:rPr lang="en">
                <a:solidFill>
                  <a:schemeClr val="dk1"/>
                </a:solidFill>
              </a:rPr>
              <a:t> register. This is likely part of preparing an argument for a function call (e.g., </a:t>
            </a:r>
            <a:r>
              <a:rPr lang="en">
                <a:solidFill>
                  <a:srgbClr val="188038"/>
                </a:solidFill>
                <a:latin typeface="Roboto Mono"/>
                <a:ea typeface="Roboto Mono"/>
                <a:cs typeface="Roboto Mono"/>
                <a:sym typeface="Roboto Mono"/>
              </a:rPr>
              <a:t>printf</a:t>
            </a:r>
            <a:r>
              <a:rPr lang="en">
                <a:solidFill>
                  <a:schemeClr val="dk1"/>
                </a:solidFill>
              </a:rPr>
              <a:t>).</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The value from </a:t>
            </a:r>
            <a:r>
              <a:rPr lang="en">
                <a:solidFill>
                  <a:srgbClr val="188038"/>
                </a:solidFill>
                <a:latin typeface="Roboto Mono"/>
                <a:ea typeface="Roboto Mono"/>
                <a:cs typeface="Roboto Mono"/>
                <a:sym typeface="Roboto Mono"/>
              </a:rPr>
              <a:t>%eax</a:t>
            </a:r>
            <a:r>
              <a:rPr lang="en">
                <a:solidFill>
                  <a:schemeClr val="dk1"/>
                </a:solidFill>
              </a:rPr>
              <a:t> (which holds the counter) is moved to the </a:t>
            </a:r>
            <a:r>
              <a:rPr lang="en">
                <a:solidFill>
                  <a:srgbClr val="188038"/>
                </a:solidFill>
                <a:latin typeface="Roboto Mono"/>
                <a:ea typeface="Roboto Mono"/>
                <a:cs typeface="Roboto Mono"/>
                <a:sym typeface="Roboto Mono"/>
              </a:rPr>
              <a:t>%esi</a:t>
            </a:r>
            <a:r>
              <a:rPr lang="en">
                <a:solidFill>
                  <a:schemeClr val="dk1"/>
                </a:solidFill>
              </a:rPr>
              <a:t> register. This could be part of the argument setup for a function call.</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This is a "Load Effective Address" instruction. It computes the address of the instruction </a:t>
            </a:r>
            <a:r>
              <a:rPr lang="en">
                <a:solidFill>
                  <a:srgbClr val="188038"/>
                </a:solidFill>
                <a:latin typeface="Roboto Mono"/>
                <a:ea typeface="Roboto Mono"/>
                <a:cs typeface="Roboto Mono"/>
                <a:sym typeface="Roboto Mono"/>
              </a:rPr>
              <a:t>0xe9a</a:t>
            </a:r>
            <a:r>
              <a:rPr lang="en">
                <a:solidFill>
                  <a:schemeClr val="dk1"/>
                </a:solidFill>
              </a:rPr>
              <a:t> bytes ahead of the current instruction and stores it in the </a:t>
            </a:r>
            <a:r>
              <a:rPr lang="en">
                <a:solidFill>
                  <a:srgbClr val="188038"/>
                </a:solidFill>
                <a:latin typeface="Roboto Mono"/>
                <a:ea typeface="Roboto Mono"/>
                <a:cs typeface="Roboto Mono"/>
                <a:sym typeface="Roboto Mono"/>
              </a:rPr>
              <a:t>%rax</a:t>
            </a:r>
            <a:r>
              <a:rPr lang="en">
                <a:solidFill>
                  <a:schemeClr val="dk1"/>
                </a:solidFill>
              </a:rPr>
              <a:t> register.</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The value from </a:t>
            </a:r>
            <a:r>
              <a:rPr lang="en">
                <a:solidFill>
                  <a:srgbClr val="188038"/>
                </a:solidFill>
                <a:latin typeface="Roboto Mono"/>
                <a:ea typeface="Roboto Mono"/>
                <a:cs typeface="Roboto Mono"/>
                <a:sym typeface="Roboto Mono"/>
              </a:rPr>
              <a:t>%rax</a:t>
            </a:r>
            <a:r>
              <a:rPr lang="en">
                <a:solidFill>
                  <a:schemeClr val="dk1"/>
                </a:solidFill>
              </a:rPr>
              <a:t> is moved to the </a:t>
            </a:r>
            <a:r>
              <a:rPr lang="en">
                <a:solidFill>
                  <a:srgbClr val="188038"/>
                </a:solidFill>
                <a:latin typeface="Roboto Mono"/>
                <a:ea typeface="Roboto Mono"/>
                <a:cs typeface="Roboto Mono"/>
                <a:sym typeface="Roboto Mono"/>
              </a:rPr>
              <a:t>%rdi</a:t>
            </a:r>
            <a:r>
              <a:rPr lang="en">
                <a:solidFill>
                  <a:schemeClr val="dk1"/>
                </a:solidFill>
              </a:rPr>
              <a:t> register. Like the previous instructions, this is setting up registers for a function call (likely </a:t>
            </a:r>
            <a:r>
              <a:rPr lang="en">
                <a:solidFill>
                  <a:srgbClr val="188038"/>
                </a:solidFill>
                <a:latin typeface="Roboto Mono"/>
                <a:ea typeface="Roboto Mono"/>
                <a:cs typeface="Roboto Mono"/>
                <a:sym typeface="Roboto Mono"/>
              </a:rPr>
              <a:t>printf</a:t>
            </a:r>
            <a:r>
              <a:rPr lang="en">
                <a:solidFill>
                  <a:schemeClr val="dk1"/>
                </a:solidFill>
              </a:rPr>
              <a:t>).</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This instruction sets </a:t>
            </a:r>
            <a:r>
              <a:rPr lang="en">
                <a:solidFill>
                  <a:srgbClr val="188038"/>
                </a:solidFill>
                <a:latin typeface="Roboto Mono"/>
                <a:ea typeface="Roboto Mono"/>
                <a:cs typeface="Roboto Mono"/>
                <a:sym typeface="Roboto Mono"/>
              </a:rPr>
              <a:t>%eax</a:t>
            </a:r>
            <a:r>
              <a:rPr lang="en">
                <a:solidFill>
                  <a:schemeClr val="dk1"/>
                </a:solidFill>
              </a:rPr>
              <a:t> to </a:t>
            </a:r>
            <a:r>
              <a:rPr lang="en">
                <a:solidFill>
                  <a:srgbClr val="188038"/>
                </a:solidFill>
                <a:latin typeface="Roboto Mono"/>
                <a:ea typeface="Roboto Mono"/>
                <a:cs typeface="Roboto Mono"/>
                <a:sym typeface="Roboto Mono"/>
              </a:rPr>
              <a:t>0</a:t>
            </a:r>
            <a:r>
              <a:rPr lang="en">
                <a:solidFill>
                  <a:schemeClr val="dk1"/>
                </a:solidFill>
              </a:rPr>
              <a:t>. This might be preparing an argument for a function or resetting a register value for further use</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This is a function call to </a:t>
            </a:r>
            <a:r>
              <a:rPr lang="en">
                <a:solidFill>
                  <a:srgbClr val="188038"/>
                </a:solidFill>
                <a:latin typeface="Roboto Mono"/>
                <a:ea typeface="Roboto Mono"/>
                <a:cs typeface="Roboto Mono"/>
                <a:sym typeface="Roboto Mono"/>
              </a:rPr>
              <a:t>printf@plt</a:t>
            </a:r>
            <a:r>
              <a:rPr lang="en">
                <a:solidFill>
                  <a:schemeClr val="dk1"/>
                </a:solidFill>
              </a:rPr>
              <a:t>. </a:t>
            </a:r>
            <a:r>
              <a:rPr lang="en">
                <a:solidFill>
                  <a:srgbClr val="188038"/>
                </a:solidFill>
                <a:latin typeface="Roboto Mono"/>
                <a:ea typeface="Roboto Mono"/>
                <a:cs typeface="Roboto Mono"/>
                <a:sym typeface="Roboto Mono"/>
              </a:rPr>
              <a:t>%rdi</a:t>
            </a:r>
            <a:r>
              <a:rPr lang="en">
                <a:solidFill>
                  <a:schemeClr val="dk1"/>
                </a:solidFill>
              </a:rPr>
              <a:t> is probably set as the format string, </a:t>
            </a:r>
            <a:r>
              <a:rPr lang="en">
                <a:solidFill>
                  <a:srgbClr val="188038"/>
                </a:solidFill>
                <a:latin typeface="Roboto Mono"/>
                <a:ea typeface="Roboto Mono"/>
                <a:cs typeface="Roboto Mono"/>
                <a:sym typeface="Roboto Mono"/>
              </a:rPr>
              <a:t>%rsi</a:t>
            </a:r>
            <a:r>
              <a:rPr lang="en">
                <a:solidFill>
                  <a:schemeClr val="dk1"/>
                </a:solidFill>
              </a:rPr>
              <a:t> as the first argument, and </a:t>
            </a:r>
            <a:r>
              <a:rPr lang="en">
                <a:solidFill>
                  <a:srgbClr val="188038"/>
                </a:solidFill>
                <a:latin typeface="Roboto Mono"/>
                <a:ea typeface="Roboto Mono"/>
                <a:cs typeface="Roboto Mono"/>
                <a:sym typeface="Roboto Mono"/>
              </a:rPr>
              <a:t>%rax</a:t>
            </a:r>
            <a:r>
              <a:rPr lang="en">
                <a:solidFill>
                  <a:schemeClr val="dk1"/>
                </a:solidFill>
              </a:rPr>
              <a:t> (which was set to 0) as the return value. The </a:t>
            </a:r>
            <a:r>
              <a:rPr lang="en">
                <a:solidFill>
                  <a:srgbClr val="188038"/>
                </a:solidFill>
                <a:latin typeface="Roboto Mono"/>
                <a:ea typeface="Roboto Mono"/>
                <a:cs typeface="Roboto Mono"/>
                <a:sym typeface="Roboto Mono"/>
              </a:rPr>
              <a:t>printf</a:t>
            </a:r>
            <a:r>
              <a:rPr lang="en">
                <a:solidFill>
                  <a:schemeClr val="dk1"/>
                </a:solidFill>
              </a:rPr>
              <a:t> function is likely being called to print the value in </a:t>
            </a:r>
            <a:r>
              <a:rPr lang="en">
                <a:solidFill>
                  <a:srgbClr val="188038"/>
                </a:solidFill>
                <a:latin typeface="Roboto Mono"/>
                <a:ea typeface="Roboto Mono"/>
                <a:cs typeface="Roboto Mono"/>
                <a:sym typeface="Roboto Mono"/>
              </a:rPr>
              <a:t>%esi</a:t>
            </a:r>
            <a:r>
              <a:rPr lang="en">
                <a:solidFill>
                  <a:schemeClr val="dk1"/>
                </a:solidFill>
              </a:rPr>
              <a:t>.</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This instruction increments the value at </a:t>
            </a:r>
            <a:r>
              <a:rPr lang="en">
                <a:solidFill>
                  <a:srgbClr val="188038"/>
                </a:solidFill>
                <a:latin typeface="Roboto Mono"/>
                <a:ea typeface="Roboto Mono"/>
                <a:cs typeface="Roboto Mono"/>
                <a:sym typeface="Roboto Mono"/>
              </a:rPr>
              <a:t>-0x4(%rbp)</a:t>
            </a:r>
            <a:r>
              <a:rPr lang="en">
                <a:solidFill>
                  <a:schemeClr val="dk1"/>
                </a:solidFill>
              </a:rPr>
              <a:t> (the counter) by </a:t>
            </a:r>
            <a:r>
              <a:rPr lang="en">
                <a:solidFill>
                  <a:srgbClr val="188038"/>
                </a:solidFill>
                <a:latin typeface="Roboto Mono"/>
                <a:ea typeface="Roboto Mono"/>
                <a:cs typeface="Roboto Mono"/>
                <a:sym typeface="Roboto Mono"/>
              </a:rPr>
              <a:t>1</a:t>
            </a:r>
            <a:r>
              <a:rPr lang="en">
                <a:solidFill>
                  <a:schemeClr val="dk1"/>
                </a:solidFill>
              </a:rPr>
              <a:t>. It's part of the loop control mechanism, incrementing the counter for the next iteration.</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This is a comparison operation, comparing the value at </a:t>
            </a:r>
            <a:r>
              <a:rPr lang="en">
                <a:solidFill>
                  <a:srgbClr val="188038"/>
                </a:solidFill>
                <a:latin typeface="Roboto Mono"/>
                <a:ea typeface="Roboto Mono"/>
                <a:cs typeface="Roboto Mono"/>
                <a:sym typeface="Roboto Mono"/>
              </a:rPr>
              <a:t>-0x4(%rbp)</a:t>
            </a:r>
            <a:r>
              <a:rPr lang="en">
                <a:solidFill>
                  <a:schemeClr val="dk1"/>
                </a:solidFill>
              </a:rPr>
              <a:t> (the counter) with </a:t>
            </a:r>
            <a:r>
              <a:rPr lang="en">
                <a:solidFill>
                  <a:srgbClr val="188038"/>
                </a:solidFill>
                <a:latin typeface="Roboto Mono"/>
                <a:ea typeface="Roboto Mono"/>
                <a:cs typeface="Roboto Mono"/>
                <a:sym typeface="Roboto Mono"/>
              </a:rPr>
              <a:t>9</a:t>
            </a:r>
            <a:r>
              <a:rPr lang="en">
                <a:solidFill>
                  <a:schemeClr val="dk1"/>
                </a:solidFill>
              </a:rPr>
              <a:t>. This comparison is likely used to check if the loop should continue (if the counter is less than or equal to 9).</a:t>
            </a:r>
            <a:endParaRPr>
              <a:solidFill>
                <a:schemeClr val="dk1"/>
              </a:solidFill>
            </a:endParaRPr>
          </a:p>
          <a:p>
            <a:pPr marL="457200" lvl="0" indent="-298450" algn="l" rtl="0">
              <a:lnSpc>
                <a:spcPct val="100000"/>
              </a:lnSpc>
              <a:spcBef>
                <a:spcPts val="0"/>
              </a:spcBef>
              <a:spcAft>
                <a:spcPts val="0"/>
              </a:spcAft>
              <a:buSzPts val="1100"/>
              <a:buChar char="●"/>
            </a:pPr>
            <a:r>
              <a:rPr lang="en">
                <a:solidFill>
                  <a:schemeClr val="dk1"/>
                </a:solidFill>
              </a:rPr>
              <a:t>This is a conditional jump instruction. If the previous comparison (</a:t>
            </a:r>
            <a:r>
              <a:rPr lang="en">
                <a:solidFill>
                  <a:srgbClr val="188038"/>
                </a:solidFill>
                <a:latin typeface="Roboto Mono"/>
                <a:ea typeface="Roboto Mono"/>
                <a:cs typeface="Roboto Mono"/>
                <a:sym typeface="Roboto Mono"/>
              </a:rPr>
              <a:t>cmpl</a:t>
            </a:r>
            <a:r>
              <a:rPr lang="en">
                <a:solidFill>
                  <a:schemeClr val="dk1"/>
                </a:solidFill>
              </a:rPr>
              <a:t>) results in the counter being less than or equal to 9, the program jumps back to </a:t>
            </a:r>
            <a:r>
              <a:rPr lang="en">
                <a:solidFill>
                  <a:srgbClr val="188038"/>
                </a:solidFill>
                <a:latin typeface="Roboto Mono"/>
                <a:ea typeface="Roboto Mono"/>
                <a:cs typeface="Roboto Mono"/>
                <a:sym typeface="Roboto Mono"/>
              </a:rPr>
              <a:t>0x115e</a:t>
            </a:r>
            <a:r>
              <a:rPr lang="en">
                <a:solidFill>
                  <a:schemeClr val="dk1"/>
                </a:solidFill>
              </a:rPr>
              <a:t>, effectively restarting the loop.</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9070fa4664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29070fa4664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i</a:t>
            </a:r>
            <a:r>
              <a:rPr lang="en"/>
              <a:t> is stored on the stack</a:t>
            </a:r>
            <a:endParaRPr/>
          </a:p>
          <a:p>
            <a:pPr marL="0" lvl="0" indent="0" algn="l" rtl="0">
              <a:lnSpc>
                <a:spcPct val="100000"/>
              </a:lnSpc>
              <a:spcBef>
                <a:spcPts val="0"/>
              </a:spcBef>
              <a:spcAft>
                <a:spcPts val="0"/>
              </a:spcAft>
              <a:buSzPts val="1100"/>
              <a:buNone/>
            </a:pPr>
            <a:endParaRPr/>
          </a:p>
          <a:p>
            <a:pPr marL="457200" lvl="0" indent="-298450" algn="l" rtl="0">
              <a:spcBef>
                <a:spcPts val="0"/>
              </a:spcBef>
              <a:spcAft>
                <a:spcPts val="0"/>
              </a:spcAft>
              <a:buClr>
                <a:schemeClr val="dk1"/>
              </a:buClr>
              <a:buSzPts val="1100"/>
              <a:buChar char="●"/>
            </a:pPr>
            <a:r>
              <a:rPr lang="en">
                <a:solidFill>
                  <a:schemeClr val="dk1"/>
                </a:solidFill>
              </a:rPr>
              <a:t>This line initializes a local variable to </a:t>
            </a:r>
            <a:r>
              <a:rPr lang="en">
                <a:solidFill>
                  <a:srgbClr val="188038"/>
                </a:solidFill>
                <a:latin typeface="Roboto Mono"/>
                <a:ea typeface="Roboto Mono"/>
                <a:cs typeface="Roboto Mono"/>
                <a:sym typeface="Roboto Mono"/>
              </a:rPr>
              <a:t>0</a:t>
            </a:r>
            <a:r>
              <a:rPr lang="en">
                <a:solidFill>
                  <a:schemeClr val="dk1"/>
                </a:solidFill>
              </a:rPr>
              <a:t> and stores it at the memory location </a:t>
            </a:r>
            <a:r>
              <a:rPr lang="en">
                <a:solidFill>
                  <a:srgbClr val="188038"/>
                </a:solidFill>
                <a:latin typeface="Roboto Mono"/>
                <a:ea typeface="Roboto Mono"/>
                <a:cs typeface="Roboto Mono"/>
                <a:sym typeface="Roboto Mono"/>
              </a:rPr>
              <a:t>-0x4(%rbp)</a:t>
            </a:r>
            <a:r>
              <a:rPr lang="en">
                <a:solidFill>
                  <a:schemeClr val="dk1"/>
                </a:solidFill>
              </a:rPr>
              <a:t>. The purpose is to initialize a counter variable for a loop.</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an unconditional jump, and it effectively skips the lines between this jump and the next. It's a branch to the loop condition check, which is </a:t>
            </a:r>
            <a:r>
              <a:rPr lang="en">
                <a:solidFill>
                  <a:srgbClr val="188038"/>
                </a:solidFill>
                <a:latin typeface="Roboto Mono"/>
                <a:ea typeface="Roboto Mono"/>
                <a:cs typeface="Roboto Mono"/>
                <a:sym typeface="Roboto Mono"/>
              </a:rPr>
              <a:t>0x000000000000117b.</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instruction loads the value from the memory location </a:t>
            </a:r>
            <a:r>
              <a:rPr lang="en">
                <a:solidFill>
                  <a:srgbClr val="188038"/>
                </a:solidFill>
                <a:latin typeface="Roboto Mono"/>
                <a:ea typeface="Roboto Mono"/>
                <a:cs typeface="Roboto Mono"/>
                <a:sym typeface="Roboto Mono"/>
              </a:rPr>
              <a:t>-0x4(%rbp)</a:t>
            </a:r>
            <a:r>
              <a:rPr lang="en">
                <a:solidFill>
                  <a:schemeClr val="dk1"/>
                </a:solidFill>
              </a:rPr>
              <a:t> (the counter) into the </a:t>
            </a:r>
            <a:r>
              <a:rPr lang="en">
                <a:solidFill>
                  <a:srgbClr val="188038"/>
                </a:solidFill>
                <a:latin typeface="Roboto Mono"/>
                <a:ea typeface="Roboto Mono"/>
                <a:cs typeface="Roboto Mono"/>
                <a:sym typeface="Roboto Mono"/>
              </a:rPr>
              <a:t>%eax</a:t>
            </a:r>
            <a:r>
              <a:rPr lang="en">
                <a:solidFill>
                  <a:schemeClr val="dk1"/>
                </a:solidFill>
              </a:rPr>
              <a:t> register. This is likely part of preparing an argument for a function call (e.g., </a:t>
            </a:r>
            <a:r>
              <a:rPr lang="en">
                <a:solidFill>
                  <a:srgbClr val="188038"/>
                </a:solidFill>
                <a:latin typeface="Roboto Mono"/>
                <a:ea typeface="Roboto Mono"/>
                <a:cs typeface="Roboto Mono"/>
                <a:sym typeface="Roboto Mono"/>
              </a:rPr>
              <a:t>printf</a:t>
            </a: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value from </a:t>
            </a:r>
            <a:r>
              <a:rPr lang="en">
                <a:solidFill>
                  <a:srgbClr val="188038"/>
                </a:solidFill>
                <a:latin typeface="Roboto Mono"/>
                <a:ea typeface="Roboto Mono"/>
                <a:cs typeface="Roboto Mono"/>
                <a:sym typeface="Roboto Mono"/>
              </a:rPr>
              <a:t>%eax</a:t>
            </a:r>
            <a:r>
              <a:rPr lang="en">
                <a:solidFill>
                  <a:schemeClr val="dk1"/>
                </a:solidFill>
              </a:rPr>
              <a:t> (which holds the counter) is moved to the </a:t>
            </a:r>
            <a:r>
              <a:rPr lang="en">
                <a:solidFill>
                  <a:srgbClr val="188038"/>
                </a:solidFill>
                <a:latin typeface="Roboto Mono"/>
                <a:ea typeface="Roboto Mono"/>
                <a:cs typeface="Roboto Mono"/>
                <a:sym typeface="Roboto Mono"/>
              </a:rPr>
              <a:t>%esi</a:t>
            </a:r>
            <a:r>
              <a:rPr lang="en">
                <a:solidFill>
                  <a:schemeClr val="dk1"/>
                </a:solidFill>
              </a:rPr>
              <a:t> register. This could be part of the argument setup for a function call.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"Load Effective Address" instruction. It computes the address of the instruction </a:t>
            </a:r>
            <a:r>
              <a:rPr lang="en">
                <a:solidFill>
                  <a:srgbClr val="188038"/>
                </a:solidFill>
                <a:latin typeface="Roboto Mono"/>
                <a:ea typeface="Roboto Mono"/>
                <a:cs typeface="Roboto Mono"/>
                <a:sym typeface="Roboto Mono"/>
              </a:rPr>
              <a:t>0xe9a</a:t>
            </a:r>
            <a:r>
              <a:rPr lang="en">
                <a:solidFill>
                  <a:schemeClr val="dk1"/>
                </a:solidFill>
              </a:rPr>
              <a:t> bytes ahead of the current instruction and stores it in the </a:t>
            </a:r>
            <a:r>
              <a:rPr lang="en">
                <a:solidFill>
                  <a:srgbClr val="188038"/>
                </a:solidFill>
                <a:latin typeface="Roboto Mono"/>
                <a:ea typeface="Roboto Mono"/>
                <a:cs typeface="Roboto Mono"/>
                <a:sym typeface="Roboto Mono"/>
              </a:rPr>
              <a:t>%rax</a:t>
            </a:r>
            <a:r>
              <a:rPr lang="en">
                <a:solidFill>
                  <a:schemeClr val="dk1"/>
                </a:solidFill>
              </a:rPr>
              <a:t> register.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value from </a:t>
            </a:r>
            <a:r>
              <a:rPr lang="en">
                <a:solidFill>
                  <a:srgbClr val="188038"/>
                </a:solidFill>
                <a:latin typeface="Roboto Mono"/>
                <a:ea typeface="Roboto Mono"/>
                <a:cs typeface="Roboto Mono"/>
                <a:sym typeface="Roboto Mono"/>
              </a:rPr>
              <a:t>%rax</a:t>
            </a:r>
            <a:r>
              <a:rPr lang="en">
                <a:solidFill>
                  <a:schemeClr val="dk1"/>
                </a:solidFill>
              </a:rPr>
              <a:t> is moved to the </a:t>
            </a:r>
            <a:r>
              <a:rPr lang="en">
                <a:solidFill>
                  <a:srgbClr val="188038"/>
                </a:solidFill>
                <a:latin typeface="Roboto Mono"/>
                <a:ea typeface="Roboto Mono"/>
                <a:cs typeface="Roboto Mono"/>
                <a:sym typeface="Roboto Mono"/>
              </a:rPr>
              <a:t>%rdi</a:t>
            </a:r>
            <a:r>
              <a:rPr lang="en">
                <a:solidFill>
                  <a:schemeClr val="dk1"/>
                </a:solidFill>
              </a:rPr>
              <a:t> register. Like the previous instructions, this is setting up registers for a function call (likely </a:t>
            </a:r>
            <a:r>
              <a:rPr lang="en">
                <a:solidFill>
                  <a:srgbClr val="188038"/>
                </a:solidFill>
                <a:latin typeface="Roboto Mono"/>
                <a:ea typeface="Roboto Mono"/>
                <a:cs typeface="Roboto Mono"/>
                <a:sym typeface="Roboto Mono"/>
              </a:rPr>
              <a:t>printf</a:t>
            </a: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instruction sets </a:t>
            </a:r>
            <a:r>
              <a:rPr lang="en">
                <a:solidFill>
                  <a:srgbClr val="188038"/>
                </a:solidFill>
                <a:latin typeface="Roboto Mono"/>
                <a:ea typeface="Roboto Mono"/>
                <a:cs typeface="Roboto Mono"/>
                <a:sym typeface="Roboto Mono"/>
              </a:rPr>
              <a:t>%eax</a:t>
            </a:r>
            <a:r>
              <a:rPr lang="en">
                <a:solidFill>
                  <a:schemeClr val="dk1"/>
                </a:solidFill>
              </a:rPr>
              <a:t> to </a:t>
            </a:r>
            <a:r>
              <a:rPr lang="en">
                <a:solidFill>
                  <a:srgbClr val="188038"/>
                </a:solidFill>
                <a:latin typeface="Roboto Mono"/>
                <a:ea typeface="Roboto Mono"/>
                <a:cs typeface="Roboto Mono"/>
                <a:sym typeface="Roboto Mono"/>
              </a:rPr>
              <a:t>0</a:t>
            </a:r>
            <a:r>
              <a:rPr lang="en">
                <a:solidFill>
                  <a:schemeClr val="dk1"/>
                </a:solidFill>
              </a:rPr>
              <a:t>. This might be preparing an argument for a function or resetting a register value for further use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function call to </a:t>
            </a:r>
            <a:r>
              <a:rPr lang="en">
                <a:solidFill>
                  <a:srgbClr val="188038"/>
                </a:solidFill>
                <a:latin typeface="Roboto Mono"/>
                <a:ea typeface="Roboto Mono"/>
                <a:cs typeface="Roboto Mono"/>
                <a:sym typeface="Roboto Mono"/>
              </a:rPr>
              <a:t>printf@plt</a:t>
            </a:r>
            <a:r>
              <a:rPr lang="en">
                <a:solidFill>
                  <a:schemeClr val="dk1"/>
                </a:solidFill>
              </a:rPr>
              <a:t>. </a:t>
            </a:r>
            <a:r>
              <a:rPr lang="en">
                <a:solidFill>
                  <a:srgbClr val="188038"/>
                </a:solidFill>
                <a:latin typeface="Roboto Mono"/>
                <a:ea typeface="Roboto Mono"/>
                <a:cs typeface="Roboto Mono"/>
                <a:sym typeface="Roboto Mono"/>
              </a:rPr>
              <a:t>%rdi</a:t>
            </a:r>
            <a:r>
              <a:rPr lang="en">
                <a:solidFill>
                  <a:schemeClr val="dk1"/>
                </a:solidFill>
              </a:rPr>
              <a:t> is probably set as the format string, </a:t>
            </a:r>
            <a:r>
              <a:rPr lang="en">
                <a:solidFill>
                  <a:srgbClr val="188038"/>
                </a:solidFill>
                <a:latin typeface="Roboto Mono"/>
                <a:ea typeface="Roboto Mono"/>
                <a:cs typeface="Roboto Mono"/>
                <a:sym typeface="Roboto Mono"/>
              </a:rPr>
              <a:t>%rsi</a:t>
            </a:r>
            <a:r>
              <a:rPr lang="en">
                <a:solidFill>
                  <a:schemeClr val="dk1"/>
                </a:solidFill>
              </a:rPr>
              <a:t> as the first argument, and </a:t>
            </a:r>
            <a:r>
              <a:rPr lang="en">
                <a:solidFill>
                  <a:srgbClr val="188038"/>
                </a:solidFill>
                <a:latin typeface="Roboto Mono"/>
                <a:ea typeface="Roboto Mono"/>
                <a:cs typeface="Roboto Mono"/>
                <a:sym typeface="Roboto Mono"/>
              </a:rPr>
              <a:t>%rax</a:t>
            </a:r>
            <a:r>
              <a:rPr lang="en">
                <a:solidFill>
                  <a:schemeClr val="dk1"/>
                </a:solidFill>
              </a:rPr>
              <a:t> (which was set to 0) as the return value. The </a:t>
            </a:r>
            <a:r>
              <a:rPr lang="en">
                <a:solidFill>
                  <a:srgbClr val="188038"/>
                </a:solidFill>
                <a:latin typeface="Roboto Mono"/>
                <a:ea typeface="Roboto Mono"/>
                <a:cs typeface="Roboto Mono"/>
                <a:sym typeface="Roboto Mono"/>
              </a:rPr>
              <a:t>printf</a:t>
            </a:r>
            <a:r>
              <a:rPr lang="en">
                <a:solidFill>
                  <a:schemeClr val="dk1"/>
                </a:solidFill>
              </a:rPr>
              <a:t> function is likely being called to print the value in </a:t>
            </a:r>
            <a:r>
              <a:rPr lang="en">
                <a:solidFill>
                  <a:srgbClr val="188038"/>
                </a:solidFill>
                <a:latin typeface="Roboto Mono"/>
                <a:ea typeface="Roboto Mono"/>
                <a:cs typeface="Roboto Mono"/>
                <a:sym typeface="Roboto Mono"/>
              </a:rPr>
              <a:t>%esi</a:t>
            </a: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instruction increments the value at </a:t>
            </a:r>
            <a:r>
              <a:rPr lang="en">
                <a:solidFill>
                  <a:srgbClr val="188038"/>
                </a:solidFill>
                <a:latin typeface="Roboto Mono"/>
                <a:ea typeface="Roboto Mono"/>
                <a:cs typeface="Roboto Mono"/>
                <a:sym typeface="Roboto Mono"/>
              </a:rPr>
              <a:t>-0x4(%rbp)</a:t>
            </a:r>
            <a:r>
              <a:rPr lang="en">
                <a:solidFill>
                  <a:schemeClr val="dk1"/>
                </a:solidFill>
              </a:rPr>
              <a:t> (the counter) by </a:t>
            </a:r>
            <a:r>
              <a:rPr lang="en">
                <a:solidFill>
                  <a:srgbClr val="188038"/>
                </a:solidFill>
                <a:latin typeface="Roboto Mono"/>
                <a:ea typeface="Roboto Mono"/>
                <a:cs typeface="Roboto Mono"/>
                <a:sym typeface="Roboto Mono"/>
              </a:rPr>
              <a:t>1</a:t>
            </a:r>
            <a:r>
              <a:rPr lang="en">
                <a:solidFill>
                  <a:schemeClr val="dk1"/>
                </a:solidFill>
              </a:rPr>
              <a:t>. It's part of the loop control mechanism, incrementing the counter for the next iteration.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comparison operation, comparing the value at </a:t>
            </a:r>
            <a:r>
              <a:rPr lang="en">
                <a:solidFill>
                  <a:srgbClr val="188038"/>
                </a:solidFill>
                <a:latin typeface="Roboto Mono"/>
                <a:ea typeface="Roboto Mono"/>
                <a:cs typeface="Roboto Mono"/>
                <a:sym typeface="Roboto Mono"/>
              </a:rPr>
              <a:t>-0x4(%rbp)</a:t>
            </a:r>
            <a:r>
              <a:rPr lang="en">
                <a:solidFill>
                  <a:schemeClr val="dk1"/>
                </a:solidFill>
              </a:rPr>
              <a:t> (the counter) with </a:t>
            </a:r>
            <a:r>
              <a:rPr lang="en">
                <a:solidFill>
                  <a:srgbClr val="188038"/>
                </a:solidFill>
                <a:latin typeface="Roboto Mono"/>
                <a:ea typeface="Roboto Mono"/>
                <a:cs typeface="Roboto Mono"/>
                <a:sym typeface="Roboto Mono"/>
              </a:rPr>
              <a:t>9</a:t>
            </a:r>
            <a:r>
              <a:rPr lang="en">
                <a:solidFill>
                  <a:schemeClr val="dk1"/>
                </a:solidFill>
              </a:rPr>
              <a:t>. This comparison is likely used to check if the loop should continue (if the counter is less than or equal to 9).</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conditional jump instruction. If the previous comparison (</a:t>
            </a:r>
            <a:r>
              <a:rPr lang="en">
                <a:solidFill>
                  <a:srgbClr val="188038"/>
                </a:solidFill>
                <a:latin typeface="Roboto Mono"/>
                <a:ea typeface="Roboto Mono"/>
                <a:cs typeface="Roboto Mono"/>
                <a:sym typeface="Roboto Mono"/>
              </a:rPr>
              <a:t>cmpl</a:t>
            </a:r>
            <a:r>
              <a:rPr lang="en">
                <a:solidFill>
                  <a:schemeClr val="dk1"/>
                </a:solidFill>
              </a:rPr>
              <a:t>) results in the counter being less than or equal to 9, the program jumps back to </a:t>
            </a:r>
            <a:r>
              <a:rPr lang="en">
                <a:solidFill>
                  <a:srgbClr val="188038"/>
                </a:solidFill>
                <a:latin typeface="Roboto Mono"/>
                <a:ea typeface="Roboto Mono"/>
                <a:cs typeface="Roboto Mono"/>
                <a:sym typeface="Roboto Mono"/>
              </a:rPr>
              <a:t>0x115e</a:t>
            </a:r>
            <a:r>
              <a:rPr lang="en">
                <a:solidFill>
                  <a:schemeClr val="dk1"/>
                </a:solidFill>
              </a:rPr>
              <a:t>, effectively restarting the loop.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7c110264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7c110264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9070fa4664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29070fa4664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i</a:t>
            </a:r>
            <a:r>
              <a:rPr lang="en"/>
              <a:t> is stored on the stack</a:t>
            </a:r>
            <a:endParaRPr/>
          </a:p>
          <a:p>
            <a:pPr marL="0" lvl="0" indent="0" algn="l" rtl="0">
              <a:lnSpc>
                <a:spcPct val="100000"/>
              </a:lnSpc>
              <a:spcBef>
                <a:spcPts val="0"/>
              </a:spcBef>
              <a:spcAft>
                <a:spcPts val="0"/>
              </a:spcAft>
              <a:buSzPts val="1100"/>
              <a:buNone/>
            </a:pPr>
            <a:endParaRPr/>
          </a:p>
          <a:p>
            <a:pPr marL="457200" lvl="0" indent="-298450" algn="l" rtl="0">
              <a:spcBef>
                <a:spcPts val="0"/>
              </a:spcBef>
              <a:spcAft>
                <a:spcPts val="0"/>
              </a:spcAft>
              <a:buClr>
                <a:schemeClr val="dk1"/>
              </a:buClr>
              <a:buSzPts val="1100"/>
              <a:buChar char="●"/>
            </a:pPr>
            <a:r>
              <a:rPr lang="en">
                <a:solidFill>
                  <a:schemeClr val="dk1"/>
                </a:solidFill>
              </a:rPr>
              <a:t>This line initializes a local variable to </a:t>
            </a:r>
            <a:r>
              <a:rPr lang="en">
                <a:solidFill>
                  <a:srgbClr val="188038"/>
                </a:solidFill>
                <a:latin typeface="Roboto Mono"/>
                <a:ea typeface="Roboto Mono"/>
                <a:cs typeface="Roboto Mono"/>
                <a:sym typeface="Roboto Mono"/>
              </a:rPr>
              <a:t>0</a:t>
            </a:r>
            <a:r>
              <a:rPr lang="en">
                <a:solidFill>
                  <a:schemeClr val="dk1"/>
                </a:solidFill>
              </a:rPr>
              <a:t> and stores it at the memory location </a:t>
            </a:r>
            <a:r>
              <a:rPr lang="en">
                <a:solidFill>
                  <a:srgbClr val="188038"/>
                </a:solidFill>
                <a:latin typeface="Roboto Mono"/>
                <a:ea typeface="Roboto Mono"/>
                <a:cs typeface="Roboto Mono"/>
                <a:sym typeface="Roboto Mono"/>
              </a:rPr>
              <a:t>-0x4(%rbp)</a:t>
            </a:r>
            <a:r>
              <a:rPr lang="en">
                <a:solidFill>
                  <a:schemeClr val="dk1"/>
                </a:solidFill>
              </a:rPr>
              <a:t>. The purpose is to initialize a counter variable for a loop.</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an unconditional jump, and it effectively skips the lines between this jump and the next. It's a branch to the loop condition check, which is </a:t>
            </a:r>
            <a:r>
              <a:rPr lang="en">
                <a:solidFill>
                  <a:srgbClr val="188038"/>
                </a:solidFill>
                <a:latin typeface="Roboto Mono"/>
                <a:ea typeface="Roboto Mono"/>
                <a:cs typeface="Roboto Mono"/>
                <a:sym typeface="Roboto Mono"/>
              </a:rPr>
              <a:t>0x000000000000117b.</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instruction loads the value from the memory location </a:t>
            </a:r>
            <a:r>
              <a:rPr lang="en">
                <a:solidFill>
                  <a:srgbClr val="188038"/>
                </a:solidFill>
                <a:latin typeface="Roboto Mono"/>
                <a:ea typeface="Roboto Mono"/>
                <a:cs typeface="Roboto Mono"/>
                <a:sym typeface="Roboto Mono"/>
              </a:rPr>
              <a:t>-0x4(%rbp)</a:t>
            </a:r>
            <a:r>
              <a:rPr lang="en">
                <a:solidFill>
                  <a:schemeClr val="dk1"/>
                </a:solidFill>
              </a:rPr>
              <a:t> (the counter) into the </a:t>
            </a:r>
            <a:r>
              <a:rPr lang="en">
                <a:solidFill>
                  <a:srgbClr val="188038"/>
                </a:solidFill>
                <a:latin typeface="Roboto Mono"/>
                <a:ea typeface="Roboto Mono"/>
                <a:cs typeface="Roboto Mono"/>
                <a:sym typeface="Roboto Mono"/>
              </a:rPr>
              <a:t>%eax</a:t>
            </a:r>
            <a:r>
              <a:rPr lang="en">
                <a:solidFill>
                  <a:schemeClr val="dk1"/>
                </a:solidFill>
              </a:rPr>
              <a:t> register. This is likely part of preparing an argument for a function call (e.g., </a:t>
            </a:r>
            <a:r>
              <a:rPr lang="en">
                <a:solidFill>
                  <a:srgbClr val="188038"/>
                </a:solidFill>
                <a:latin typeface="Roboto Mono"/>
                <a:ea typeface="Roboto Mono"/>
                <a:cs typeface="Roboto Mono"/>
                <a:sym typeface="Roboto Mono"/>
              </a:rPr>
              <a:t>printf</a:t>
            </a: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value from </a:t>
            </a:r>
            <a:r>
              <a:rPr lang="en">
                <a:solidFill>
                  <a:srgbClr val="188038"/>
                </a:solidFill>
                <a:latin typeface="Roboto Mono"/>
                <a:ea typeface="Roboto Mono"/>
                <a:cs typeface="Roboto Mono"/>
                <a:sym typeface="Roboto Mono"/>
              </a:rPr>
              <a:t>%eax</a:t>
            </a:r>
            <a:r>
              <a:rPr lang="en">
                <a:solidFill>
                  <a:schemeClr val="dk1"/>
                </a:solidFill>
              </a:rPr>
              <a:t> (which holds the counter) is moved to the </a:t>
            </a:r>
            <a:r>
              <a:rPr lang="en">
                <a:solidFill>
                  <a:srgbClr val="188038"/>
                </a:solidFill>
                <a:latin typeface="Roboto Mono"/>
                <a:ea typeface="Roboto Mono"/>
                <a:cs typeface="Roboto Mono"/>
                <a:sym typeface="Roboto Mono"/>
              </a:rPr>
              <a:t>%esi</a:t>
            </a:r>
            <a:r>
              <a:rPr lang="en">
                <a:solidFill>
                  <a:schemeClr val="dk1"/>
                </a:solidFill>
              </a:rPr>
              <a:t> register. This could be part of the argument setup for a function call.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"Load Effective Address" instruction. It computes the address of the instruction </a:t>
            </a:r>
            <a:r>
              <a:rPr lang="en">
                <a:solidFill>
                  <a:srgbClr val="188038"/>
                </a:solidFill>
                <a:latin typeface="Roboto Mono"/>
                <a:ea typeface="Roboto Mono"/>
                <a:cs typeface="Roboto Mono"/>
                <a:sym typeface="Roboto Mono"/>
              </a:rPr>
              <a:t>0xe9a</a:t>
            </a:r>
            <a:r>
              <a:rPr lang="en">
                <a:solidFill>
                  <a:schemeClr val="dk1"/>
                </a:solidFill>
              </a:rPr>
              <a:t> bytes ahead of the current instruction and stores it in the </a:t>
            </a:r>
            <a:r>
              <a:rPr lang="en">
                <a:solidFill>
                  <a:srgbClr val="188038"/>
                </a:solidFill>
                <a:latin typeface="Roboto Mono"/>
                <a:ea typeface="Roboto Mono"/>
                <a:cs typeface="Roboto Mono"/>
                <a:sym typeface="Roboto Mono"/>
              </a:rPr>
              <a:t>%rax</a:t>
            </a:r>
            <a:r>
              <a:rPr lang="en">
                <a:solidFill>
                  <a:schemeClr val="dk1"/>
                </a:solidFill>
              </a:rPr>
              <a:t> register.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value from </a:t>
            </a:r>
            <a:r>
              <a:rPr lang="en">
                <a:solidFill>
                  <a:srgbClr val="188038"/>
                </a:solidFill>
                <a:latin typeface="Roboto Mono"/>
                <a:ea typeface="Roboto Mono"/>
                <a:cs typeface="Roboto Mono"/>
                <a:sym typeface="Roboto Mono"/>
              </a:rPr>
              <a:t>%rax</a:t>
            </a:r>
            <a:r>
              <a:rPr lang="en">
                <a:solidFill>
                  <a:schemeClr val="dk1"/>
                </a:solidFill>
              </a:rPr>
              <a:t> is moved to the </a:t>
            </a:r>
            <a:r>
              <a:rPr lang="en">
                <a:solidFill>
                  <a:srgbClr val="188038"/>
                </a:solidFill>
                <a:latin typeface="Roboto Mono"/>
                <a:ea typeface="Roboto Mono"/>
                <a:cs typeface="Roboto Mono"/>
                <a:sym typeface="Roboto Mono"/>
              </a:rPr>
              <a:t>%rdi</a:t>
            </a:r>
            <a:r>
              <a:rPr lang="en">
                <a:solidFill>
                  <a:schemeClr val="dk1"/>
                </a:solidFill>
              </a:rPr>
              <a:t> register. Like the previous instructions, this is setting up registers for a function call (likely </a:t>
            </a:r>
            <a:r>
              <a:rPr lang="en">
                <a:solidFill>
                  <a:srgbClr val="188038"/>
                </a:solidFill>
                <a:latin typeface="Roboto Mono"/>
                <a:ea typeface="Roboto Mono"/>
                <a:cs typeface="Roboto Mono"/>
                <a:sym typeface="Roboto Mono"/>
              </a:rPr>
              <a:t>printf</a:t>
            </a: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instruction sets </a:t>
            </a:r>
            <a:r>
              <a:rPr lang="en">
                <a:solidFill>
                  <a:srgbClr val="188038"/>
                </a:solidFill>
                <a:latin typeface="Roboto Mono"/>
                <a:ea typeface="Roboto Mono"/>
                <a:cs typeface="Roboto Mono"/>
                <a:sym typeface="Roboto Mono"/>
              </a:rPr>
              <a:t>%eax</a:t>
            </a:r>
            <a:r>
              <a:rPr lang="en">
                <a:solidFill>
                  <a:schemeClr val="dk1"/>
                </a:solidFill>
              </a:rPr>
              <a:t> to </a:t>
            </a:r>
            <a:r>
              <a:rPr lang="en">
                <a:solidFill>
                  <a:srgbClr val="188038"/>
                </a:solidFill>
                <a:latin typeface="Roboto Mono"/>
                <a:ea typeface="Roboto Mono"/>
                <a:cs typeface="Roboto Mono"/>
                <a:sym typeface="Roboto Mono"/>
              </a:rPr>
              <a:t>0</a:t>
            </a:r>
            <a:r>
              <a:rPr lang="en">
                <a:solidFill>
                  <a:schemeClr val="dk1"/>
                </a:solidFill>
              </a:rPr>
              <a:t>. This might be preparing an argument for a function or resetting a register value for further use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function call to </a:t>
            </a:r>
            <a:r>
              <a:rPr lang="en">
                <a:solidFill>
                  <a:srgbClr val="188038"/>
                </a:solidFill>
                <a:latin typeface="Roboto Mono"/>
                <a:ea typeface="Roboto Mono"/>
                <a:cs typeface="Roboto Mono"/>
                <a:sym typeface="Roboto Mono"/>
              </a:rPr>
              <a:t>printf@plt</a:t>
            </a:r>
            <a:r>
              <a:rPr lang="en">
                <a:solidFill>
                  <a:schemeClr val="dk1"/>
                </a:solidFill>
              </a:rPr>
              <a:t>. </a:t>
            </a:r>
            <a:r>
              <a:rPr lang="en">
                <a:solidFill>
                  <a:srgbClr val="188038"/>
                </a:solidFill>
                <a:latin typeface="Roboto Mono"/>
                <a:ea typeface="Roboto Mono"/>
                <a:cs typeface="Roboto Mono"/>
                <a:sym typeface="Roboto Mono"/>
              </a:rPr>
              <a:t>%rdi</a:t>
            </a:r>
            <a:r>
              <a:rPr lang="en">
                <a:solidFill>
                  <a:schemeClr val="dk1"/>
                </a:solidFill>
              </a:rPr>
              <a:t> is probably set as the format string, </a:t>
            </a:r>
            <a:r>
              <a:rPr lang="en">
                <a:solidFill>
                  <a:srgbClr val="188038"/>
                </a:solidFill>
                <a:latin typeface="Roboto Mono"/>
                <a:ea typeface="Roboto Mono"/>
                <a:cs typeface="Roboto Mono"/>
                <a:sym typeface="Roboto Mono"/>
              </a:rPr>
              <a:t>%rsi</a:t>
            </a:r>
            <a:r>
              <a:rPr lang="en">
                <a:solidFill>
                  <a:schemeClr val="dk1"/>
                </a:solidFill>
              </a:rPr>
              <a:t> as the first argument, and </a:t>
            </a:r>
            <a:r>
              <a:rPr lang="en">
                <a:solidFill>
                  <a:srgbClr val="188038"/>
                </a:solidFill>
                <a:latin typeface="Roboto Mono"/>
                <a:ea typeface="Roboto Mono"/>
                <a:cs typeface="Roboto Mono"/>
                <a:sym typeface="Roboto Mono"/>
              </a:rPr>
              <a:t>%rax</a:t>
            </a:r>
            <a:r>
              <a:rPr lang="en">
                <a:solidFill>
                  <a:schemeClr val="dk1"/>
                </a:solidFill>
              </a:rPr>
              <a:t> (which was set to 0) as the return value. The </a:t>
            </a:r>
            <a:r>
              <a:rPr lang="en">
                <a:solidFill>
                  <a:srgbClr val="188038"/>
                </a:solidFill>
                <a:latin typeface="Roboto Mono"/>
                <a:ea typeface="Roboto Mono"/>
                <a:cs typeface="Roboto Mono"/>
                <a:sym typeface="Roboto Mono"/>
              </a:rPr>
              <a:t>printf</a:t>
            </a:r>
            <a:r>
              <a:rPr lang="en">
                <a:solidFill>
                  <a:schemeClr val="dk1"/>
                </a:solidFill>
              </a:rPr>
              <a:t> function is likely being called to print the value in </a:t>
            </a:r>
            <a:r>
              <a:rPr lang="en">
                <a:solidFill>
                  <a:srgbClr val="188038"/>
                </a:solidFill>
                <a:latin typeface="Roboto Mono"/>
                <a:ea typeface="Roboto Mono"/>
                <a:cs typeface="Roboto Mono"/>
                <a:sym typeface="Roboto Mono"/>
              </a:rPr>
              <a:t>%esi</a:t>
            </a:r>
            <a:r>
              <a:rPr lang="en">
                <a:solidFill>
                  <a:schemeClr val="dk1"/>
                </a:solidFill>
              </a:rPr>
              <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instruction increments the value at </a:t>
            </a:r>
            <a:r>
              <a:rPr lang="en">
                <a:solidFill>
                  <a:srgbClr val="188038"/>
                </a:solidFill>
                <a:latin typeface="Roboto Mono"/>
                <a:ea typeface="Roboto Mono"/>
                <a:cs typeface="Roboto Mono"/>
                <a:sym typeface="Roboto Mono"/>
              </a:rPr>
              <a:t>-0x4(%rbp)</a:t>
            </a:r>
            <a:r>
              <a:rPr lang="en">
                <a:solidFill>
                  <a:schemeClr val="dk1"/>
                </a:solidFill>
              </a:rPr>
              <a:t> (the counter) by </a:t>
            </a:r>
            <a:r>
              <a:rPr lang="en">
                <a:solidFill>
                  <a:srgbClr val="188038"/>
                </a:solidFill>
                <a:latin typeface="Roboto Mono"/>
                <a:ea typeface="Roboto Mono"/>
                <a:cs typeface="Roboto Mono"/>
                <a:sym typeface="Roboto Mono"/>
              </a:rPr>
              <a:t>1</a:t>
            </a:r>
            <a:r>
              <a:rPr lang="en">
                <a:solidFill>
                  <a:schemeClr val="dk1"/>
                </a:solidFill>
              </a:rPr>
              <a:t>. It's part of the loop control mechanism, incrementing the counter for the next iteration.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comparison operation, comparing the value at </a:t>
            </a:r>
            <a:r>
              <a:rPr lang="en">
                <a:solidFill>
                  <a:srgbClr val="188038"/>
                </a:solidFill>
                <a:latin typeface="Roboto Mono"/>
                <a:ea typeface="Roboto Mono"/>
                <a:cs typeface="Roboto Mono"/>
                <a:sym typeface="Roboto Mono"/>
              </a:rPr>
              <a:t>-0x4(%rbp)</a:t>
            </a:r>
            <a:r>
              <a:rPr lang="en">
                <a:solidFill>
                  <a:schemeClr val="dk1"/>
                </a:solidFill>
              </a:rPr>
              <a:t> (the counter) with </a:t>
            </a:r>
            <a:r>
              <a:rPr lang="en">
                <a:solidFill>
                  <a:srgbClr val="188038"/>
                </a:solidFill>
                <a:latin typeface="Roboto Mono"/>
                <a:ea typeface="Roboto Mono"/>
                <a:cs typeface="Roboto Mono"/>
                <a:sym typeface="Roboto Mono"/>
              </a:rPr>
              <a:t>9</a:t>
            </a:r>
            <a:r>
              <a:rPr lang="en">
                <a:solidFill>
                  <a:schemeClr val="dk1"/>
                </a:solidFill>
              </a:rPr>
              <a:t>. This comparison is likely used to check if the loop should continue (if the counter is less than or equal to 9).</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is a conditional jump instruction. If the previous comparison (</a:t>
            </a:r>
            <a:r>
              <a:rPr lang="en">
                <a:solidFill>
                  <a:srgbClr val="188038"/>
                </a:solidFill>
                <a:latin typeface="Roboto Mono"/>
                <a:ea typeface="Roboto Mono"/>
                <a:cs typeface="Roboto Mono"/>
                <a:sym typeface="Roboto Mono"/>
              </a:rPr>
              <a:t>cmpl</a:t>
            </a:r>
            <a:r>
              <a:rPr lang="en">
                <a:solidFill>
                  <a:schemeClr val="dk1"/>
                </a:solidFill>
              </a:rPr>
              <a:t>) results in the counter being less than or equal to 9, the program jumps back to </a:t>
            </a:r>
            <a:r>
              <a:rPr lang="en">
                <a:solidFill>
                  <a:srgbClr val="188038"/>
                </a:solidFill>
                <a:latin typeface="Roboto Mono"/>
                <a:ea typeface="Roboto Mono"/>
                <a:cs typeface="Roboto Mono"/>
                <a:sym typeface="Roboto Mono"/>
              </a:rPr>
              <a:t>0x115e</a:t>
            </a:r>
            <a:r>
              <a:rPr lang="en">
                <a:solidFill>
                  <a:schemeClr val="dk1"/>
                </a:solidFill>
              </a:rPr>
              <a:t>, effectively restarting the loop.</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9070fa4664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29070fa4664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9070fa4664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9070fa4664_0_2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Layout split demo</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9070fa4664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29070fa4664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917fe8a9c4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917fe8a9c4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9070fa4664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29070fa4664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9070fa4664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29070fa4664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Layout split demo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9070fa4664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29070fa4664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Layout split demo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9070fa4664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g29070fa4664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RBP stores the start of the stack for this function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9070fa4664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29070fa4664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Size of int is 4 bytes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9070fa466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29070fa4664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374151"/>
                </a:solidFill>
                <a:highlight>
                  <a:srgbClr val="F7F7F8"/>
                </a:highlight>
                <a:latin typeface="Roboto"/>
                <a:ea typeface="Roboto"/>
                <a:cs typeface="Roboto"/>
                <a:sym typeface="Roboto"/>
              </a:rPr>
              <a:t>Assembly language is a low-level programming language that is a human-readable representation of the machine code instructions executed by a computer's central processing unit (CPU)</a:t>
            </a:r>
            <a:endParaRPr sz="1200">
              <a:solidFill>
                <a:srgbClr val="374151"/>
              </a:solidFill>
              <a:highlight>
                <a:srgbClr val="F7F7F8"/>
              </a:highlight>
              <a:latin typeface="Roboto"/>
              <a:ea typeface="Roboto"/>
              <a:cs typeface="Roboto"/>
              <a:sym typeface="Roboto"/>
            </a:endParaRPr>
          </a:p>
          <a:p>
            <a:pPr marL="0" lvl="0" indent="0" algn="l" rtl="0">
              <a:lnSpc>
                <a:spcPct val="100000"/>
              </a:lnSpc>
              <a:spcBef>
                <a:spcPts val="0"/>
              </a:spcBef>
              <a:spcAft>
                <a:spcPts val="0"/>
              </a:spcAft>
              <a:buSzPts val="1100"/>
              <a:buNone/>
            </a:pPr>
            <a:r>
              <a:rPr lang="en" sz="1200">
                <a:solidFill>
                  <a:srgbClr val="374151"/>
                </a:solidFill>
                <a:highlight>
                  <a:srgbClr val="F7F7F8"/>
                </a:highlight>
                <a:latin typeface="Roboto"/>
                <a:ea typeface="Roboto"/>
                <a:cs typeface="Roboto"/>
                <a:sym typeface="Roboto"/>
              </a:rPr>
              <a:t>Programs written in assembly language are typically translated into machine code using an assembler. The assembler converts human-readable assembly code into binary machine code that the CPU can execute.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9070fa4664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29070fa4664_0_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RBP stores the start of the stack for this function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9070fa4664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29070fa4664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RBP stores the start of the stack for this function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9070fa4664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g29070fa4664_0_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RBP stores the start of the stack for this function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9070fa4664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g29070fa4664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188038"/>
                </a:solidFill>
                <a:latin typeface="Roboto Mono"/>
                <a:ea typeface="Roboto Mono"/>
                <a:cs typeface="Roboto Mono"/>
                <a:sym typeface="Roboto Mono"/>
              </a:rPr>
              <a:t>RBP stores the start of the stack for this function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9070fa4664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g29070fa4664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9070fa4664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g29070fa4664_0_4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9070fa4664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29070fa4664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9070fa4664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g29070fa4664_0_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374151"/>
                </a:solidFill>
                <a:highlight>
                  <a:srgbClr val="F7F7F8"/>
                </a:highlight>
                <a:latin typeface="Roboto"/>
                <a:ea typeface="Roboto"/>
                <a:cs typeface="Roboto"/>
                <a:sym typeface="Roboto"/>
              </a:rPr>
              <a:t>When data is pushed onto the stack, the stack pointer is incremented to point to the new top. When data is popped off the stack, the stack pointer is decremented.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9070fa4664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g29070fa4664_0_4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9070fa4664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5" name="Google Shape;665;g29070fa4664_0_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9070fa466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29070fa466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050" b="1">
                <a:solidFill>
                  <a:schemeClr val="dk1"/>
                </a:solidFill>
                <a:highlight>
                  <a:srgbClr val="FFFFFF"/>
                </a:highlight>
                <a:latin typeface="Verdana"/>
                <a:ea typeface="Verdana"/>
                <a:cs typeface="Verdana"/>
                <a:sym typeface="Verdana"/>
              </a:rPr>
              <a:t>clang -S sourcefile.c</a:t>
            </a:r>
            <a:endParaRPr sz="1050" b="1">
              <a:solidFill>
                <a:schemeClr val="dk1"/>
              </a:solidFill>
              <a:highlight>
                <a:srgbClr val="FFFFFF"/>
              </a:highlight>
              <a:latin typeface="Verdana"/>
              <a:ea typeface="Verdana"/>
              <a:cs typeface="Verdana"/>
              <a:sym typeface="Verdana"/>
            </a:endParaRPr>
          </a:p>
          <a:p>
            <a:pPr marL="292100" lvl="0" indent="0" algn="l" rtl="0">
              <a:lnSpc>
                <a:spcPct val="115000"/>
              </a:lnSpc>
              <a:spcBef>
                <a:spcPts val="200"/>
              </a:spcBef>
              <a:spcAft>
                <a:spcPts val="0"/>
              </a:spcAft>
              <a:buClr>
                <a:schemeClr val="dk1"/>
              </a:buClr>
              <a:buSzPts val="1100"/>
              <a:buFont typeface="Arial"/>
              <a:buNone/>
            </a:pPr>
            <a:r>
              <a:rPr lang="en" sz="1050">
                <a:solidFill>
                  <a:schemeClr val="dk1"/>
                </a:solidFill>
                <a:highlight>
                  <a:srgbClr val="FFFFFF"/>
                </a:highlight>
                <a:latin typeface="Verdana"/>
                <a:ea typeface="Verdana"/>
                <a:cs typeface="Verdana"/>
                <a:sym typeface="Verdana"/>
              </a:rPr>
              <a:t>Produces assembly code in sourcefile.s</a:t>
            </a:r>
            <a:endParaRPr sz="1050">
              <a:solidFill>
                <a:schemeClr val="dk1"/>
              </a:solidFill>
              <a:highlight>
                <a:srgbClr val="FFFFFF"/>
              </a:highlight>
              <a:latin typeface="Verdana"/>
              <a:ea typeface="Verdana"/>
              <a:cs typeface="Verdana"/>
              <a:sym typeface="Verdana"/>
            </a:endParaRPr>
          </a:p>
          <a:p>
            <a:pPr marL="0" lvl="0" indent="0" algn="l" rtl="0">
              <a:lnSpc>
                <a:spcPct val="115000"/>
              </a:lnSpc>
              <a:spcBef>
                <a:spcPts val="1300"/>
              </a:spcBef>
              <a:spcAft>
                <a:spcPts val="0"/>
              </a:spcAft>
              <a:buClr>
                <a:schemeClr val="dk1"/>
              </a:buClr>
              <a:buSzPts val="1100"/>
              <a:buFont typeface="Arial"/>
              <a:buNone/>
            </a:pPr>
            <a:r>
              <a:rPr lang="en" sz="1050" b="1">
                <a:solidFill>
                  <a:schemeClr val="dk1"/>
                </a:solidFill>
                <a:highlight>
                  <a:srgbClr val="FFFFFF"/>
                </a:highlight>
                <a:latin typeface="Verdana"/>
                <a:ea typeface="Verdana"/>
                <a:cs typeface="Verdana"/>
                <a:sym typeface="Verdana"/>
              </a:rPr>
              <a:t>clang -c sourcefile.c</a:t>
            </a:r>
            <a:endParaRPr sz="1050" b="1">
              <a:solidFill>
                <a:schemeClr val="dk1"/>
              </a:solidFill>
              <a:highlight>
                <a:srgbClr val="FFFFFF"/>
              </a:highlight>
              <a:latin typeface="Verdana"/>
              <a:ea typeface="Verdana"/>
              <a:cs typeface="Verdana"/>
              <a:sym typeface="Verdana"/>
            </a:endParaRPr>
          </a:p>
          <a:p>
            <a:pPr marL="292100" lvl="0" indent="0" algn="l" rtl="0">
              <a:lnSpc>
                <a:spcPct val="115000"/>
              </a:lnSpc>
              <a:spcBef>
                <a:spcPts val="200"/>
              </a:spcBef>
              <a:spcAft>
                <a:spcPts val="0"/>
              </a:spcAft>
              <a:buClr>
                <a:schemeClr val="dk1"/>
              </a:buClr>
              <a:buSzPts val="1100"/>
              <a:buFont typeface="Arial"/>
              <a:buNone/>
            </a:pPr>
            <a:r>
              <a:rPr lang="en" sz="1050">
                <a:solidFill>
                  <a:schemeClr val="dk1"/>
                </a:solidFill>
                <a:highlight>
                  <a:srgbClr val="FFFFFF"/>
                </a:highlight>
                <a:latin typeface="Verdana"/>
                <a:ea typeface="Verdana"/>
                <a:cs typeface="Verdana"/>
                <a:sym typeface="Verdana"/>
              </a:rPr>
              <a:t>Produce object file (binary machine code) in sourcefile. This is the more common option to employ for the compilation stage. When all source files have been compiled to object code (</a:t>
            </a:r>
            <a:r>
              <a:rPr lang="en" sz="1000">
                <a:solidFill>
                  <a:srgbClr val="333333"/>
                </a:solidFill>
                <a:highlight>
                  <a:srgbClr val="F2F2F2"/>
                </a:highlight>
                <a:latin typeface="Consolas"/>
                <a:ea typeface="Consolas"/>
                <a:cs typeface="Consolas"/>
                <a:sym typeface="Consolas"/>
              </a:rPr>
              <a:t>.o</a:t>
            </a:r>
            <a:r>
              <a:rPr lang="en" sz="1050">
                <a:solidFill>
                  <a:schemeClr val="dk1"/>
                </a:solidFill>
                <a:highlight>
                  <a:srgbClr val="FFFFFF"/>
                </a:highlight>
                <a:latin typeface="Verdana"/>
                <a:ea typeface="Verdana"/>
                <a:cs typeface="Verdana"/>
                <a:sym typeface="Verdana"/>
              </a:rPr>
              <a:t> files), all the </a:t>
            </a:r>
            <a:r>
              <a:rPr lang="en" sz="1000">
                <a:solidFill>
                  <a:srgbClr val="333333"/>
                </a:solidFill>
                <a:highlight>
                  <a:srgbClr val="F2F2F2"/>
                </a:highlight>
                <a:latin typeface="Consolas"/>
                <a:ea typeface="Consolas"/>
                <a:cs typeface="Consolas"/>
                <a:sym typeface="Consolas"/>
              </a:rPr>
              <a:t>.o</a:t>
            </a:r>
            <a:r>
              <a:rPr lang="en" sz="1050">
                <a:solidFill>
                  <a:schemeClr val="dk1"/>
                </a:solidFill>
                <a:highlight>
                  <a:srgbClr val="FFFFFF"/>
                </a:highlight>
                <a:latin typeface="Verdana"/>
                <a:ea typeface="Verdana"/>
                <a:cs typeface="Verdana"/>
                <a:sym typeface="Verdana"/>
              </a:rPr>
              <a:t> files can be </a:t>
            </a:r>
            <a:r>
              <a:rPr lang="en" sz="1050" i="1">
                <a:solidFill>
                  <a:schemeClr val="dk1"/>
                </a:solidFill>
                <a:highlight>
                  <a:srgbClr val="FFFFFF"/>
                </a:highlight>
                <a:latin typeface="Verdana"/>
                <a:ea typeface="Verdana"/>
                <a:cs typeface="Verdana"/>
                <a:sym typeface="Verdana"/>
              </a:rPr>
              <a:t>linked</a:t>
            </a:r>
            <a:r>
              <a:rPr lang="en" sz="1050">
                <a:solidFill>
                  <a:schemeClr val="dk1"/>
                </a:solidFill>
                <a:highlight>
                  <a:srgbClr val="FFFFFF"/>
                </a:highlight>
                <a:latin typeface="Verdana"/>
                <a:ea typeface="Verdana"/>
                <a:cs typeface="Verdana"/>
                <a:sym typeface="Verdana"/>
              </a:rPr>
              <a:t> to produce a binary executable program.</a:t>
            </a:r>
            <a:endParaRPr sz="1050">
              <a:solidFill>
                <a:schemeClr val="dk1"/>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9070fa4664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29070fa4664_0_4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9070fa4664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29070fa4664_0_4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9070fa4664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g29070fa4664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5f8eda0d0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5f8eda0d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a:p>
        </p:txBody>
      </p:sp>
    </p:spTree>
    <p:extLst>
      <p:ext uri="{BB962C8B-B14F-4D97-AF65-F5344CB8AC3E}">
        <p14:creationId xmlns:p14="http://schemas.microsoft.com/office/powerpoint/2010/main" val="1723588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8ce545d0a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8ce545d0a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756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8ce545d0a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8ce545d0a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9600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8ce545d0a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8ce545d0a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534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8ce545d0a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8ce545d0a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768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ce545d0a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8ce545d0a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6781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8ce545d0ac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8ce545d0a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38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070fa466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9070fa4664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8ce545d0ac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8ce545d0ac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936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8ce545d0ac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8ce545d0ac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7151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8ce545d0ac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8ce545d0ac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9081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8ce6a139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8ce6a139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133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8ce545d0ac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8ce545d0ac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9591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ce545d0ac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ce545d0ac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9517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8ce545d0a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8ce545d0a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730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8ce545d0ac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8ce545d0ac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1148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8ce545d0ac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8ce545d0ac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784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8ce545d0ac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8ce545d0ac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05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070fa466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9070fa4664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070fa4664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29070fa4664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rgbClr val="374151"/>
                </a:solidFill>
                <a:highlight>
                  <a:srgbClr val="F7F7F8"/>
                </a:highlight>
                <a:latin typeface="Roboto"/>
                <a:ea typeface="Roboto"/>
                <a:cs typeface="Roboto"/>
                <a:sym typeface="Roboto"/>
              </a:rPr>
              <a:t>The C Application Binary Interface (ABI) is a set of conventions, rules, and guidelines for how programs written in the C programming language should interact with each other at the binary level.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917fe8a9c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917fe8a9c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rm 2241" type="title">
  <p:cSld name="TITLE">
    <p:spTree>
      <p:nvGrpSpPr>
        <p:cNvPr id="1" name="Shape 12"/>
        <p:cNvGrpSpPr/>
        <p:nvPr/>
      </p:nvGrpSpPr>
      <p:grpSpPr>
        <a:xfrm>
          <a:off x="0" y="0"/>
          <a:ext cx="0" cy="0"/>
          <a:chOff x="0" y="0"/>
          <a:chExt cx="0" cy="0"/>
        </a:xfrm>
      </p:grpSpPr>
      <p:grpSp>
        <p:nvGrpSpPr>
          <p:cNvPr id="13" name="Google Shape;13;p2"/>
          <p:cNvGrpSpPr/>
          <p:nvPr/>
        </p:nvGrpSpPr>
        <p:grpSpPr>
          <a:xfrm>
            <a:off x="0" y="0"/>
            <a:ext cx="9144002" cy="5143501"/>
            <a:chOff x="0" y="0"/>
            <a:chExt cx="9144002" cy="5143501"/>
          </a:xfrm>
        </p:grpSpPr>
        <p:pic>
          <p:nvPicPr>
            <p:cNvPr id="14" name="Google Shape;14;p2"/>
            <p:cNvPicPr preferRelativeResize="0"/>
            <p:nvPr/>
          </p:nvPicPr>
          <p:blipFill>
            <a:blip r:embed="rId2">
              <a:alphaModFix/>
            </a:blip>
            <a:stretch>
              <a:fillRect/>
            </a:stretch>
          </p:blipFill>
          <p:spPr>
            <a:xfrm>
              <a:off x="0" y="0"/>
              <a:ext cx="5143501" cy="5143501"/>
            </a:xfrm>
            <a:prstGeom prst="rect">
              <a:avLst/>
            </a:prstGeom>
            <a:noFill/>
            <a:ln>
              <a:noFill/>
            </a:ln>
          </p:spPr>
        </p:pic>
        <p:pic>
          <p:nvPicPr>
            <p:cNvPr id="15" name="Google Shape;15;p2"/>
            <p:cNvPicPr preferRelativeResize="0"/>
            <p:nvPr/>
          </p:nvPicPr>
          <p:blipFill rotWithShape="1">
            <a:blip r:embed="rId2">
              <a:alphaModFix/>
            </a:blip>
            <a:srcRect r="22221"/>
            <a:stretch/>
          </p:blipFill>
          <p:spPr>
            <a:xfrm>
              <a:off x="5143500" y="0"/>
              <a:ext cx="4000502" cy="5143501"/>
            </a:xfrm>
            <a:prstGeom prst="rect">
              <a:avLst/>
            </a:prstGeom>
            <a:noFill/>
            <a:ln>
              <a:noFill/>
            </a:ln>
          </p:spPr>
        </p:pic>
      </p:grpSp>
      <p:sp>
        <p:nvSpPr>
          <p:cNvPr id="16" name="Google Shape;16;p2"/>
          <p:cNvSpPr/>
          <p:nvPr/>
        </p:nvSpPr>
        <p:spPr>
          <a:xfrm>
            <a:off x="-9300" y="0"/>
            <a:ext cx="9162600" cy="5143500"/>
          </a:xfrm>
          <a:prstGeom prst="rect">
            <a:avLst/>
          </a:prstGeom>
          <a:solidFill>
            <a:srgbClr val="EEEEEE">
              <a:alpha val="9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subTitle" idx="1"/>
          </p:nvPr>
        </p:nvSpPr>
        <p:spPr>
          <a:xfrm>
            <a:off x="711700" y="3093500"/>
            <a:ext cx="7950000" cy="1186200"/>
          </a:xfrm>
          <a:prstGeom prst="rect">
            <a:avLst/>
          </a:prstGeom>
        </p:spPr>
        <p:txBody>
          <a:bodyPr spcFirstLastPara="1" wrap="square" lIns="91425" tIns="91425" rIns="91425" bIns="91425" anchor="t" anchorCtr="0">
            <a:spAutoFit/>
          </a:bodyPr>
          <a:lstStyle>
            <a:lvl1pPr marL="0" marR="0" lvl="0" indent="0" algn="ctr" rtl="0">
              <a:lnSpc>
                <a:spcPct val="100000"/>
              </a:lnSpc>
              <a:spcBef>
                <a:spcPts val="0"/>
              </a:spcBef>
              <a:spcAft>
                <a:spcPts val="0"/>
              </a:spcAft>
              <a:buNone/>
              <a:defRPr sz="1500">
                <a:solidFill>
                  <a:srgbClr val="000000"/>
                </a:solidFill>
              </a:defRPr>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18" name="Google Shape;18;p2"/>
          <p:cNvSpPr txBox="1">
            <a:spLocks noGrp="1"/>
          </p:cNvSpPr>
          <p:nvPr>
            <p:ph type="ctrTitle"/>
          </p:nvPr>
        </p:nvSpPr>
        <p:spPr>
          <a:xfrm>
            <a:off x="711700" y="1433425"/>
            <a:ext cx="7950000" cy="650100"/>
          </a:xfrm>
          <a:prstGeom prst="rect">
            <a:avLst/>
          </a:prstGeom>
          <a:noFill/>
        </p:spPr>
        <p:txBody>
          <a:bodyPr spcFirstLastPara="1" wrap="square" lIns="91425" tIns="91425" rIns="91425" bIns="91425" anchor="b" anchorCtr="0">
            <a:normAutofit/>
          </a:bodyPr>
          <a:lstStyle>
            <a:lvl1pPr marL="0" marR="0" lvl="0" indent="0" algn="ctr" rtl="0">
              <a:lnSpc>
                <a:spcPct val="100000"/>
              </a:lnSpc>
              <a:spcBef>
                <a:spcPts val="0"/>
              </a:spcBef>
              <a:spcAft>
                <a:spcPts val="0"/>
              </a:spcAft>
              <a:buClr>
                <a:srgbClr val="000000"/>
              </a:buClr>
              <a:buSzPts val="990"/>
              <a:buFont typeface="Arial"/>
              <a:buNone/>
              <a:defRPr sz="4000" b="0">
                <a:solidFill>
                  <a:schemeClr val="accent1"/>
                </a:solidFill>
              </a:defRPr>
            </a:lvl1pPr>
            <a:lvl2pPr lvl="1">
              <a:spcBef>
                <a:spcPts val="0"/>
              </a:spcBef>
              <a:spcAft>
                <a:spcPts val="0"/>
              </a:spcAft>
              <a:buSzPts val="4500"/>
              <a:buNone/>
              <a:defRPr sz="4500"/>
            </a:lvl2pPr>
            <a:lvl3pPr lvl="2">
              <a:spcBef>
                <a:spcPts val="0"/>
              </a:spcBef>
              <a:spcAft>
                <a:spcPts val="0"/>
              </a:spcAft>
              <a:buSzPts val="4500"/>
              <a:buNone/>
              <a:defRPr sz="4500"/>
            </a:lvl3pPr>
            <a:lvl4pPr lvl="3">
              <a:spcBef>
                <a:spcPts val="0"/>
              </a:spcBef>
              <a:spcAft>
                <a:spcPts val="0"/>
              </a:spcAft>
              <a:buSzPts val="4500"/>
              <a:buNone/>
              <a:defRPr sz="4500"/>
            </a:lvl4pPr>
            <a:lvl5pPr lvl="4">
              <a:spcBef>
                <a:spcPts val="0"/>
              </a:spcBef>
              <a:spcAft>
                <a:spcPts val="0"/>
              </a:spcAft>
              <a:buSzPts val="4500"/>
              <a:buNone/>
              <a:defRPr sz="4500"/>
            </a:lvl5pPr>
            <a:lvl6pPr lvl="5">
              <a:spcBef>
                <a:spcPts val="0"/>
              </a:spcBef>
              <a:spcAft>
                <a:spcPts val="0"/>
              </a:spcAft>
              <a:buSzPts val="4500"/>
              <a:buNone/>
              <a:defRPr sz="4500"/>
            </a:lvl6pPr>
            <a:lvl7pPr lvl="6">
              <a:spcBef>
                <a:spcPts val="0"/>
              </a:spcBef>
              <a:spcAft>
                <a:spcPts val="0"/>
              </a:spcAft>
              <a:buSzPts val="4500"/>
              <a:buNone/>
              <a:defRPr sz="4500"/>
            </a:lvl7pPr>
            <a:lvl8pPr lvl="7">
              <a:spcBef>
                <a:spcPts val="0"/>
              </a:spcBef>
              <a:spcAft>
                <a:spcPts val="0"/>
              </a:spcAft>
              <a:buSzPts val="4500"/>
              <a:buNone/>
              <a:defRPr sz="4500"/>
            </a:lvl8pPr>
            <a:lvl9pPr lvl="8">
              <a:spcBef>
                <a:spcPts val="0"/>
              </a:spcBef>
              <a:spcAft>
                <a:spcPts val="0"/>
              </a:spcAft>
              <a:buSzPts val="4500"/>
              <a:buNone/>
              <a:defRPr sz="4500"/>
            </a:lvl9pPr>
          </a:lstStyle>
          <a:p>
            <a:endParaRPr/>
          </a:p>
        </p:txBody>
      </p:sp>
      <p:sp>
        <p:nvSpPr>
          <p:cNvPr id="19" name="Google Shape;19;p2"/>
          <p:cNvSpPr txBox="1">
            <a:spLocks noGrp="1"/>
          </p:cNvSpPr>
          <p:nvPr>
            <p:ph type="subTitle" idx="2"/>
          </p:nvPr>
        </p:nvSpPr>
        <p:spPr>
          <a:xfrm>
            <a:off x="711700" y="2083525"/>
            <a:ext cx="7950000" cy="580800"/>
          </a:xfrm>
          <a:prstGeom prst="rect">
            <a:avLst/>
          </a:prstGeom>
        </p:spPr>
        <p:txBody>
          <a:bodyPr spcFirstLastPara="1" wrap="square" lIns="91425" tIns="91425" rIns="91425" bIns="91425" anchor="t" anchorCtr="0">
            <a:normAutofit/>
          </a:bodyPr>
          <a:lstStyle>
            <a:lvl1pPr marL="0" marR="0" lvl="0" indent="0" algn="ctr" rtl="0">
              <a:lnSpc>
                <a:spcPct val="100000"/>
              </a:lnSpc>
              <a:spcBef>
                <a:spcPts val="0"/>
              </a:spcBef>
              <a:spcAft>
                <a:spcPts val="0"/>
              </a:spcAft>
              <a:buNone/>
              <a:defRPr sz="2500">
                <a:solidFill>
                  <a:srgbClr val="000000"/>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 name="Google Shape;20;p2"/>
          <p:cNvSpPr/>
          <p:nvPr/>
        </p:nvSpPr>
        <p:spPr>
          <a:xfrm>
            <a:off x="-7650" y="-3900"/>
            <a:ext cx="390300" cy="5151300"/>
          </a:xfrm>
          <a:prstGeom prst="rect">
            <a:avLst/>
          </a:prstGeom>
          <a:solidFill>
            <a:srgbClr val="003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2"/>
          <p:cNvPicPr preferRelativeResize="0"/>
          <p:nvPr/>
        </p:nvPicPr>
        <p:blipFill rotWithShape="1">
          <a:blip r:embed="rId3">
            <a:alphaModFix amt="58000"/>
          </a:blip>
          <a:srcRect/>
          <a:stretch/>
        </p:blipFill>
        <p:spPr>
          <a:xfrm>
            <a:off x="711620" y="4632683"/>
            <a:ext cx="2110230" cy="3776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311700" y="1590000"/>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12000"/>
              <a:buNone/>
              <a:defRPr sz="12000">
                <a:solidFill>
                  <a:schemeClr val="dk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9" name="Google Shape;59;p11"/>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lvl1pPr lvl="0" algn="l" rtl="0">
              <a:lnSpc>
                <a:spcPct val="90000"/>
              </a:lnSpc>
              <a:spcBef>
                <a:spcPts val="0"/>
              </a:spcBef>
              <a:spcAft>
                <a:spcPts val="0"/>
              </a:spcAft>
              <a:buClr>
                <a:schemeClr val="dk1"/>
              </a:buClr>
              <a:buSzPts val="5500"/>
              <a:buNone/>
              <a:defRPr sz="5500" b="0" i="0">
                <a:solidFill>
                  <a:schemeClr val="dk1"/>
                </a:solidFill>
              </a:defRPr>
            </a:lvl1pPr>
            <a:lvl2pPr lvl="1" rtl="0">
              <a:spcBef>
                <a:spcPts val="0"/>
              </a:spcBef>
              <a:spcAft>
                <a:spcPts val="0"/>
              </a:spcAft>
              <a:buSzPts val="2800"/>
              <a:buFont typeface="Puritan"/>
              <a:buNone/>
              <a:defRPr>
                <a:latin typeface="Puritan"/>
                <a:ea typeface="Puritan"/>
                <a:cs typeface="Puritan"/>
                <a:sym typeface="Puritan"/>
              </a:defRPr>
            </a:lvl2pPr>
            <a:lvl3pPr lvl="2" rtl="0">
              <a:spcBef>
                <a:spcPts val="0"/>
              </a:spcBef>
              <a:spcAft>
                <a:spcPts val="0"/>
              </a:spcAft>
              <a:buSzPts val="2800"/>
              <a:buFont typeface="Puritan"/>
              <a:buNone/>
              <a:defRPr>
                <a:latin typeface="Puritan"/>
                <a:ea typeface="Puritan"/>
                <a:cs typeface="Puritan"/>
                <a:sym typeface="Puritan"/>
              </a:defRPr>
            </a:lvl3pPr>
            <a:lvl4pPr lvl="3" rtl="0">
              <a:spcBef>
                <a:spcPts val="0"/>
              </a:spcBef>
              <a:spcAft>
                <a:spcPts val="0"/>
              </a:spcAft>
              <a:buSzPts val="2800"/>
              <a:buFont typeface="Puritan"/>
              <a:buNone/>
              <a:defRPr>
                <a:latin typeface="Puritan"/>
                <a:ea typeface="Puritan"/>
                <a:cs typeface="Puritan"/>
                <a:sym typeface="Puritan"/>
              </a:defRPr>
            </a:lvl4pPr>
            <a:lvl5pPr lvl="4" rtl="0">
              <a:spcBef>
                <a:spcPts val="0"/>
              </a:spcBef>
              <a:spcAft>
                <a:spcPts val="0"/>
              </a:spcAft>
              <a:buSzPts val="2800"/>
              <a:buFont typeface="Puritan"/>
              <a:buNone/>
              <a:defRPr>
                <a:latin typeface="Puritan"/>
                <a:ea typeface="Puritan"/>
                <a:cs typeface="Puritan"/>
                <a:sym typeface="Puritan"/>
              </a:defRPr>
            </a:lvl5pPr>
            <a:lvl6pPr lvl="5" rtl="0">
              <a:spcBef>
                <a:spcPts val="0"/>
              </a:spcBef>
              <a:spcAft>
                <a:spcPts val="0"/>
              </a:spcAft>
              <a:buSzPts val="2800"/>
              <a:buFont typeface="Puritan"/>
              <a:buNone/>
              <a:defRPr>
                <a:latin typeface="Puritan"/>
                <a:ea typeface="Puritan"/>
                <a:cs typeface="Puritan"/>
                <a:sym typeface="Puritan"/>
              </a:defRPr>
            </a:lvl6pPr>
            <a:lvl7pPr lvl="6" rtl="0">
              <a:spcBef>
                <a:spcPts val="0"/>
              </a:spcBef>
              <a:spcAft>
                <a:spcPts val="0"/>
              </a:spcAft>
              <a:buSzPts val="2800"/>
              <a:buFont typeface="Puritan"/>
              <a:buNone/>
              <a:defRPr>
                <a:latin typeface="Puritan"/>
                <a:ea typeface="Puritan"/>
                <a:cs typeface="Puritan"/>
                <a:sym typeface="Puritan"/>
              </a:defRPr>
            </a:lvl7pPr>
            <a:lvl8pPr lvl="7" rtl="0">
              <a:spcBef>
                <a:spcPts val="0"/>
              </a:spcBef>
              <a:spcAft>
                <a:spcPts val="0"/>
              </a:spcAft>
              <a:buSzPts val="2800"/>
              <a:buFont typeface="Puritan"/>
              <a:buNone/>
              <a:defRPr>
                <a:latin typeface="Puritan"/>
                <a:ea typeface="Puritan"/>
                <a:cs typeface="Puritan"/>
                <a:sym typeface="Puritan"/>
              </a:defRPr>
            </a:lvl8pPr>
            <a:lvl9pPr lvl="8" rtl="0">
              <a:spcBef>
                <a:spcPts val="0"/>
              </a:spcBef>
              <a:spcAft>
                <a:spcPts val="0"/>
              </a:spcAft>
              <a:buSzPts val="2800"/>
              <a:buFont typeface="Puritan"/>
              <a:buNone/>
              <a:defRPr>
                <a:latin typeface="Puritan"/>
                <a:ea typeface="Puritan"/>
                <a:cs typeface="Puritan"/>
                <a:sym typeface="Puritan"/>
              </a:defRPr>
            </a:lvl9pPr>
          </a:lstStyle>
          <a:p>
            <a:endParaRPr/>
          </a:p>
        </p:txBody>
      </p:sp>
      <p:cxnSp>
        <p:nvCxnSpPr>
          <p:cNvPr id="64" name="Google Shape;64;p13"/>
          <p:cNvCxnSpPr/>
          <p:nvPr/>
        </p:nvCxnSpPr>
        <p:spPr>
          <a:xfrm>
            <a:off x="589416" y="3421857"/>
            <a:ext cx="7994100" cy="0"/>
          </a:xfrm>
          <a:prstGeom prst="straightConnector1">
            <a:avLst/>
          </a:prstGeom>
          <a:noFill/>
          <a:ln w="19050" cap="flat" cmpd="sng">
            <a:solidFill>
              <a:schemeClr val="dk1"/>
            </a:solidFill>
            <a:prstDash val="solid"/>
            <a:round/>
            <a:headEnd type="none" w="sm" len="sm"/>
            <a:tailEnd type="none" w="sm" len="sm"/>
          </a:ln>
        </p:spPr>
      </p:cxnSp>
      <p:sp>
        <p:nvSpPr>
          <p:cNvPr id="65" name="Google Shape;65;p13"/>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lgn="r" rtl="0">
              <a:buNone/>
              <a:defRPr sz="1000" b="1">
                <a:solidFill>
                  <a:schemeClr val="dk1"/>
                </a:solidFill>
                <a:latin typeface="Helvetica Neue"/>
                <a:ea typeface="Helvetica Neue"/>
                <a:cs typeface="Helvetica Neue"/>
                <a:sym typeface="Helvetica Neue"/>
              </a:defRPr>
            </a:lvl1pPr>
            <a:lvl2pPr lvl="1" algn="r" rtl="0">
              <a:buNone/>
              <a:defRPr sz="1000" b="1">
                <a:solidFill>
                  <a:schemeClr val="dk1"/>
                </a:solidFill>
                <a:latin typeface="Helvetica Neue"/>
                <a:ea typeface="Helvetica Neue"/>
                <a:cs typeface="Helvetica Neue"/>
                <a:sym typeface="Helvetica Neue"/>
              </a:defRPr>
            </a:lvl2pPr>
            <a:lvl3pPr lvl="2" algn="r" rtl="0">
              <a:buNone/>
              <a:defRPr sz="1000" b="1">
                <a:solidFill>
                  <a:schemeClr val="dk1"/>
                </a:solidFill>
                <a:latin typeface="Helvetica Neue"/>
                <a:ea typeface="Helvetica Neue"/>
                <a:cs typeface="Helvetica Neue"/>
                <a:sym typeface="Helvetica Neue"/>
              </a:defRPr>
            </a:lvl3pPr>
            <a:lvl4pPr lvl="3" algn="r" rtl="0">
              <a:buNone/>
              <a:defRPr sz="1000" b="1">
                <a:solidFill>
                  <a:schemeClr val="dk1"/>
                </a:solidFill>
                <a:latin typeface="Helvetica Neue"/>
                <a:ea typeface="Helvetica Neue"/>
                <a:cs typeface="Helvetica Neue"/>
                <a:sym typeface="Helvetica Neue"/>
              </a:defRPr>
            </a:lvl4pPr>
            <a:lvl5pPr lvl="4" algn="r" rtl="0">
              <a:buNone/>
              <a:defRPr sz="1000" b="1">
                <a:solidFill>
                  <a:schemeClr val="dk1"/>
                </a:solidFill>
                <a:latin typeface="Helvetica Neue"/>
                <a:ea typeface="Helvetica Neue"/>
                <a:cs typeface="Helvetica Neue"/>
                <a:sym typeface="Helvetica Neue"/>
              </a:defRPr>
            </a:lvl5pPr>
            <a:lvl6pPr lvl="5" algn="r" rtl="0">
              <a:buNone/>
              <a:defRPr sz="1000" b="1">
                <a:solidFill>
                  <a:schemeClr val="dk1"/>
                </a:solidFill>
                <a:latin typeface="Helvetica Neue"/>
                <a:ea typeface="Helvetica Neue"/>
                <a:cs typeface="Helvetica Neue"/>
                <a:sym typeface="Helvetica Neue"/>
              </a:defRPr>
            </a:lvl6pPr>
            <a:lvl7pPr lvl="6" algn="r" rtl="0">
              <a:buNone/>
              <a:defRPr sz="1000" b="1">
                <a:solidFill>
                  <a:schemeClr val="dk1"/>
                </a:solidFill>
                <a:latin typeface="Helvetica Neue"/>
                <a:ea typeface="Helvetica Neue"/>
                <a:cs typeface="Helvetica Neue"/>
                <a:sym typeface="Helvetica Neue"/>
              </a:defRPr>
            </a:lvl7pPr>
            <a:lvl8pPr lvl="7" algn="r" rtl="0">
              <a:buNone/>
              <a:defRPr sz="1000" b="1">
                <a:solidFill>
                  <a:schemeClr val="dk1"/>
                </a:solidFill>
                <a:latin typeface="Helvetica Neue"/>
                <a:ea typeface="Helvetica Neue"/>
                <a:cs typeface="Helvetica Neue"/>
                <a:sym typeface="Helvetica Neue"/>
              </a:defRPr>
            </a:lvl8pPr>
            <a:lvl9pPr lvl="8" algn="r" rtl="0">
              <a:buNone/>
              <a:defRPr sz="1000" b="1">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3"/>
          <p:cNvSpPr txBox="1">
            <a:spLocks noGrp="1"/>
          </p:cNvSpPr>
          <p:nvPr>
            <p:ph type="subTitle" idx="1"/>
          </p:nvPr>
        </p:nvSpPr>
        <p:spPr>
          <a:xfrm>
            <a:off x="589425" y="3441425"/>
            <a:ext cx="7994100" cy="10395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500"/>
              <a:buNone/>
              <a:defRPr sz="2500">
                <a:solidFill>
                  <a:schemeClr val="dk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1">
  <p:cSld name="SECTION_HEADER_1_1">
    <p:spTree>
      <p:nvGrpSpPr>
        <p:cNvPr id="1" name="Shape 6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p:cSld name="TITLE_1">
    <p:bg>
      <p:bgPr>
        <a:solidFill>
          <a:srgbClr val="202729"/>
        </a:solid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ctrTitle"/>
          </p:nvPr>
        </p:nvSpPr>
        <p:spPr>
          <a:xfrm>
            <a:off x="685800" y="1543051"/>
            <a:ext cx="7772400" cy="11025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4800"/>
              <a:buFont typeface="Quattrocento Sans"/>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 name="Google Shape;70;p15"/>
          <p:cNvSpPr txBox="1">
            <a:spLocks noGrp="1"/>
          </p:cNvSpPr>
          <p:nvPr>
            <p:ph type="subTitle" idx="1"/>
          </p:nvPr>
        </p:nvSpPr>
        <p:spPr>
          <a:xfrm>
            <a:off x="685800" y="2859881"/>
            <a:ext cx="7772400" cy="13144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600"/>
              <a:buNone/>
              <a:defRPr sz="2400">
                <a:solidFill>
                  <a:schemeClr val="lt1"/>
                </a:solidFill>
              </a:defRPr>
            </a:lvl1pPr>
            <a:lvl2pPr lvl="1" algn="ctr">
              <a:spcBef>
                <a:spcPts val="1200"/>
              </a:spcBef>
              <a:spcAft>
                <a:spcPts val="0"/>
              </a:spcAft>
              <a:buClr>
                <a:srgbClr val="888888"/>
              </a:buClr>
              <a:buSzPts val="2200"/>
              <a:buNone/>
              <a:defRPr>
                <a:solidFill>
                  <a:srgbClr val="888888"/>
                </a:solidFill>
              </a:defRPr>
            </a:lvl2pPr>
            <a:lvl3pPr lvl="2" algn="ctr">
              <a:spcBef>
                <a:spcPts val="1200"/>
              </a:spcBef>
              <a:spcAft>
                <a:spcPts val="0"/>
              </a:spcAft>
              <a:buClr>
                <a:srgbClr val="888888"/>
              </a:buClr>
              <a:buSzPts val="2200"/>
              <a:buNone/>
              <a:defRPr>
                <a:solidFill>
                  <a:srgbClr val="888888"/>
                </a:solidFill>
              </a:defRPr>
            </a:lvl3pPr>
            <a:lvl4pPr lvl="3" algn="ctr">
              <a:spcBef>
                <a:spcPts val="1200"/>
              </a:spcBef>
              <a:spcAft>
                <a:spcPts val="0"/>
              </a:spcAft>
              <a:buClr>
                <a:srgbClr val="888888"/>
              </a:buClr>
              <a:buSzPts val="2200"/>
              <a:buNone/>
              <a:defRPr>
                <a:solidFill>
                  <a:srgbClr val="888888"/>
                </a:solidFill>
              </a:defRPr>
            </a:lvl4pPr>
            <a:lvl5pPr lvl="4" algn="ctr">
              <a:spcBef>
                <a:spcPts val="1200"/>
              </a:spcBef>
              <a:spcAft>
                <a:spcPts val="0"/>
              </a:spcAft>
              <a:buClr>
                <a:srgbClr val="888888"/>
              </a:buClr>
              <a:buSzPts val="2200"/>
              <a:buNone/>
              <a:defRPr>
                <a:solidFill>
                  <a:srgbClr val="888888"/>
                </a:solidFill>
              </a:defRPr>
            </a:lvl5pPr>
            <a:lvl6pPr lvl="5" algn="ctr">
              <a:spcBef>
                <a:spcPts val="1200"/>
              </a:spcBef>
              <a:spcAft>
                <a:spcPts val="0"/>
              </a:spcAft>
              <a:buClr>
                <a:srgbClr val="888888"/>
              </a:buClr>
              <a:buSzPts val="1800"/>
              <a:buNone/>
              <a:defRPr>
                <a:solidFill>
                  <a:srgbClr val="888888"/>
                </a:solidFill>
              </a:defRPr>
            </a:lvl6pPr>
            <a:lvl7pPr lvl="6" algn="ctr">
              <a:spcBef>
                <a:spcPts val="1200"/>
              </a:spcBef>
              <a:spcAft>
                <a:spcPts val="0"/>
              </a:spcAft>
              <a:buClr>
                <a:srgbClr val="888888"/>
              </a:buClr>
              <a:buSzPts val="1800"/>
              <a:buNone/>
              <a:defRPr>
                <a:solidFill>
                  <a:srgbClr val="888888"/>
                </a:solidFill>
              </a:defRPr>
            </a:lvl7pPr>
            <a:lvl8pPr lvl="7" algn="ctr">
              <a:spcBef>
                <a:spcPts val="1200"/>
              </a:spcBef>
              <a:spcAft>
                <a:spcPts val="0"/>
              </a:spcAft>
              <a:buClr>
                <a:srgbClr val="888888"/>
              </a:buClr>
              <a:buSzPts val="1800"/>
              <a:buNone/>
              <a:defRPr>
                <a:solidFill>
                  <a:srgbClr val="888888"/>
                </a:solidFill>
              </a:defRPr>
            </a:lvl8pPr>
            <a:lvl9pPr lvl="8" algn="ctr">
              <a:spcBef>
                <a:spcPts val="1200"/>
              </a:spcBef>
              <a:spcAft>
                <a:spcPts val="1200"/>
              </a:spcAft>
              <a:buClr>
                <a:srgbClr val="888888"/>
              </a:buClr>
              <a:buSzPts val="1800"/>
              <a:buNone/>
              <a:defRPr>
                <a:solidFill>
                  <a:srgbClr val="888888"/>
                </a:solidFill>
              </a:defRPr>
            </a:lvl9pPr>
          </a:lstStyle>
          <a:p>
            <a:endParaRPr/>
          </a:p>
        </p:txBody>
      </p:sp>
      <p:sp>
        <p:nvSpPr>
          <p:cNvPr id="71" name="Google Shape;71;p15"/>
          <p:cNvSpPr txBox="1">
            <a:spLocks noGrp="1"/>
          </p:cNvSpPr>
          <p:nvPr>
            <p:ph type="ftr" idx="11"/>
          </p:nvPr>
        </p:nvSpPr>
        <p:spPr>
          <a:xfrm>
            <a:off x="0" y="4767264"/>
            <a:ext cx="12192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sldNum" idx="12"/>
          </p:nvPr>
        </p:nvSpPr>
        <p:spPr>
          <a:xfrm>
            <a:off x="8458200" y="4767264"/>
            <a:ext cx="6858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5"/>
          <p:cNvSpPr/>
          <p:nvPr/>
        </p:nvSpPr>
        <p:spPr>
          <a:xfrm>
            <a:off x="0" y="2846070"/>
            <a:ext cx="9144000" cy="16459"/>
          </a:xfrm>
          <a:prstGeom prst="rect">
            <a:avLst/>
          </a:prstGeom>
          <a:solidFill>
            <a:srgbClr val="5639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20" b="0"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152400" y="0"/>
            <a:ext cx="8991600" cy="4457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2800"/>
              <a:buFont typeface="Quattrocento Sans"/>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 name="Google Shape;76;p16"/>
          <p:cNvSpPr txBox="1">
            <a:spLocks noGrp="1"/>
          </p:cNvSpPr>
          <p:nvPr>
            <p:ph type="body" idx="1"/>
          </p:nvPr>
        </p:nvSpPr>
        <p:spPr>
          <a:xfrm>
            <a:off x="152400" y="445771"/>
            <a:ext cx="8991600" cy="4321493"/>
          </a:xfrm>
          <a:prstGeom prst="rect">
            <a:avLst/>
          </a:prstGeom>
          <a:noFill/>
          <a:ln>
            <a:noFill/>
          </a:ln>
        </p:spPr>
        <p:txBody>
          <a:bodyPr spcFirstLastPara="1" wrap="square" lIns="91425" tIns="45700" rIns="91425" bIns="45700" anchor="t" anchorCtr="0">
            <a:normAutofit/>
          </a:bodyPr>
          <a:lstStyle>
            <a:lvl1pPr marL="457200" lvl="0" indent="-368300" algn="l">
              <a:spcBef>
                <a:spcPts val="0"/>
              </a:spcBef>
              <a:spcAft>
                <a:spcPts val="0"/>
              </a:spcAft>
              <a:buClr>
                <a:schemeClr val="dk1"/>
              </a:buClr>
              <a:buSzPts val="2200"/>
              <a:buFont typeface="Trebuchet MS"/>
              <a:buChar char="●"/>
              <a:defRPr sz="2200"/>
            </a:lvl1pPr>
            <a:lvl2pPr marL="914400" lvl="1" indent="-368300" algn="l">
              <a:spcBef>
                <a:spcPts val="1200"/>
              </a:spcBef>
              <a:spcAft>
                <a:spcPts val="0"/>
              </a:spcAft>
              <a:buClr>
                <a:schemeClr val="dk1"/>
              </a:buClr>
              <a:buSzPts val="2200"/>
              <a:buChar char="–"/>
              <a:defRPr sz="2200"/>
            </a:lvl2pPr>
            <a:lvl3pPr marL="1371600" lvl="2" indent="-368300" algn="l">
              <a:spcBef>
                <a:spcPts val="1200"/>
              </a:spcBef>
              <a:spcAft>
                <a:spcPts val="0"/>
              </a:spcAft>
              <a:buClr>
                <a:schemeClr val="dk1"/>
              </a:buClr>
              <a:buSzPts val="2200"/>
              <a:buChar char="●"/>
              <a:defRPr sz="2200" b="0"/>
            </a:lvl3pPr>
            <a:lvl4pPr marL="1828800" lvl="3" indent="-368300" algn="l">
              <a:spcBef>
                <a:spcPts val="1200"/>
              </a:spcBef>
              <a:spcAft>
                <a:spcPts val="0"/>
              </a:spcAft>
              <a:buClr>
                <a:schemeClr val="dk1"/>
              </a:buClr>
              <a:buSzPts val="2200"/>
              <a:buChar char="»"/>
              <a:defRPr sz="2200" b="0"/>
            </a:lvl4pPr>
            <a:lvl5pPr marL="2286000" lvl="4" indent="-368300" algn="l">
              <a:spcBef>
                <a:spcPts val="1200"/>
              </a:spcBef>
              <a:spcAft>
                <a:spcPts val="0"/>
              </a:spcAft>
              <a:buClr>
                <a:schemeClr val="dk1"/>
              </a:buClr>
              <a:buSzPts val="2200"/>
              <a:buChar char="○"/>
              <a:defRPr sz="2200" b="0"/>
            </a:lvl5pPr>
            <a:lvl6pPr marL="2743200" lvl="5" indent="-342900" algn="l">
              <a:spcBef>
                <a:spcPts val="120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77" name="Google Shape;77;p16"/>
          <p:cNvSpPr txBox="1">
            <a:spLocks noGrp="1"/>
          </p:cNvSpPr>
          <p:nvPr>
            <p:ph type="ftr" idx="11"/>
          </p:nvPr>
        </p:nvSpPr>
        <p:spPr>
          <a:xfrm>
            <a:off x="0" y="4767264"/>
            <a:ext cx="12192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sldNum" idx="12"/>
          </p:nvPr>
        </p:nvSpPr>
        <p:spPr>
          <a:xfrm>
            <a:off x="8458200" y="4767264"/>
            <a:ext cx="6858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Quattrocento Sans"/>
                <a:ea typeface="Quattrocento Sans"/>
                <a:cs typeface="Quattrocento Sans"/>
                <a:sym typeface="Quattrocento Sans"/>
              </a:defRPr>
            </a:lvl1pPr>
            <a:lvl2pPr marL="0" lvl="1" indent="0" algn="r">
              <a:spcBef>
                <a:spcPts val="0"/>
              </a:spcBef>
              <a:buNone/>
              <a:defRPr sz="1200" b="0" i="0" u="none" strike="noStrike" cap="none">
                <a:solidFill>
                  <a:srgbClr val="888888"/>
                </a:solidFill>
                <a:latin typeface="Quattrocento Sans"/>
                <a:ea typeface="Quattrocento Sans"/>
                <a:cs typeface="Quattrocento Sans"/>
                <a:sym typeface="Quattrocento Sans"/>
              </a:defRPr>
            </a:lvl2pPr>
            <a:lvl3pPr marL="0" lvl="2" indent="0" algn="r">
              <a:spcBef>
                <a:spcPts val="0"/>
              </a:spcBef>
              <a:buNone/>
              <a:defRPr sz="1200" b="0" i="0" u="none" strike="noStrike" cap="none">
                <a:solidFill>
                  <a:srgbClr val="888888"/>
                </a:solidFill>
                <a:latin typeface="Quattrocento Sans"/>
                <a:ea typeface="Quattrocento Sans"/>
                <a:cs typeface="Quattrocento Sans"/>
                <a:sym typeface="Quattrocento Sans"/>
              </a:defRPr>
            </a:lvl3pPr>
            <a:lvl4pPr marL="0" lvl="3" indent="0" algn="r">
              <a:spcBef>
                <a:spcPts val="0"/>
              </a:spcBef>
              <a:buNone/>
              <a:defRPr sz="1200" b="0" i="0" u="none" strike="noStrike" cap="none">
                <a:solidFill>
                  <a:srgbClr val="888888"/>
                </a:solidFill>
                <a:latin typeface="Quattrocento Sans"/>
                <a:ea typeface="Quattrocento Sans"/>
                <a:cs typeface="Quattrocento Sans"/>
                <a:sym typeface="Quattrocento Sans"/>
              </a:defRPr>
            </a:lvl4pPr>
            <a:lvl5pPr marL="0" lvl="4" indent="0" algn="r">
              <a:spcBef>
                <a:spcPts val="0"/>
              </a:spcBef>
              <a:buNone/>
              <a:defRPr sz="1200" b="0" i="0" u="none" strike="noStrike" cap="none">
                <a:solidFill>
                  <a:srgbClr val="888888"/>
                </a:solidFill>
                <a:latin typeface="Quattrocento Sans"/>
                <a:ea typeface="Quattrocento Sans"/>
                <a:cs typeface="Quattrocento Sans"/>
                <a:sym typeface="Quattrocento Sans"/>
              </a:defRPr>
            </a:lvl5pPr>
            <a:lvl6pPr marL="0" lvl="5" indent="0" algn="r">
              <a:spcBef>
                <a:spcPts val="0"/>
              </a:spcBef>
              <a:buNone/>
              <a:defRPr sz="1200" b="0" i="0" u="none" strike="noStrike" cap="none">
                <a:solidFill>
                  <a:srgbClr val="888888"/>
                </a:solidFill>
                <a:latin typeface="Quattrocento Sans"/>
                <a:ea typeface="Quattrocento Sans"/>
                <a:cs typeface="Quattrocento Sans"/>
                <a:sym typeface="Quattrocento Sans"/>
              </a:defRPr>
            </a:lvl6pPr>
            <a:lvl7pPr marL="0" lvl="6" indent="0" algn="r">
              <a:spcBef>
                <a:spcPts val="0"/>
              </a:spcBef>
              <a:buNone/>
              <a:defRPr sz="1200" b="0" i="0" u="none" strike="noStrike" cap="none">
                <a:solidFill>
                  <a:srgbClr val="888888"/>
                </a:solidFill>
                <a:latin typeface="Quattrocento Sans"/>
                <a:ea typeface="Quattrocento Sans"/>
                <a:cs typeface="Quattrocento Sans"/>
                <a:sym typeface="Quattrocento Sans"/>
              </a:defRPr>
            </a:lvl7pPr>
            <a:lvl8pPr marL="0" lvl="7" indent="0" algn="r">
              <a:spcBef>
                <a:spcPts val="0"/>
              </a:spcBef>
              <a:buNone/>
              <a:defRPr sz="1200" b="0" i="0" u="none" strike="noStrike" cap="none">
                <a:solidFill>
                  <a:srgbClr val="888888"/>
                </a:solidFill>
                <a:latin typeface="Quattrocento Sans"/>
                <a:ea typeface="Quattrocento Sans"/>
                <a:cs typeface="Quattrocento Sans"/>
                <a:sym typeface="Quattrocento Sans"/>
              </a:defRPr>
            </a:lvl8pPr>
            <a:lvl9pPr marL="0" lvl="8" indent="0" algn="r">
              <a:spcBef>
                <a:spcPts val="0"/>
              </a:spcBef>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rgbClr val="202729"/>
        </a:solid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ctrTitle"/>
          </p:nvPr>
        </p:nvSpPr>
        <p:spPr>
          <a:xfrm>
            <a:off x="685800" y="1543051"/>
            <a:ext cx="7772400" cy="11025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4800"/>
              <a:buFont typeface="Quattrocento Sans"/>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7"/>
          <p:cNvSpPr txBox="1">
            <a:spLocks noGrp="1"/>
          </p:cNvSpPr>
          <p:nvPr>
            <p:ph type="ftr" idx="11"/>
          </p:nvPr>
        </p:nvSpPr>
        <p:spPr>
          <a:xfrm>
            <a:off x="0" y="4767264"/>
            <a:ext cx="12192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sldNum" idx="12"/>
          </p:nvPr>
        </p:nvSpPr>
        <p:spPr>
          <a:xfrm>
            <a:off x="8458200" y="4767264"/>
            <a:ext cx="6858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17"/>
          <p:cNvSpPr/>
          <p:nvPr/>
        </p:nvSpPr>
        <p:spPr>
          <a:xfrm>
            <a:off x="0" y="2846070"/>
            <a:ext cx="9144000" cy="16459"/>
          </a:xfrm>
          <a:prstGeom prst="rect">
            <a:avLst/>
          </a:prstGeom>
          <a:solidFill>
            <a:srgbClr val="5639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20" b="0"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no anim)">
  <p:cSld name="Title and Content (no anim)">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52400" y="0"/>
            <a:ext cx="8991600" cy="44577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2800"/>
              <a:buFont typeface="Quattrocento Sans"/>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6" name="Google Shape;86;p18"/>
          <p:cNvSpPr txBox="1">
            <a:spLocks noGrp="1"/>
          </p:cNvSpPr>
          <p:nvPr>
            <p:ph type="body" idx="1"/>
          </p:nvPr>
        </p:nvSpPr>
        <p:spPr>
          <a:xfrm>
            <a:off x="152400" y="445771"/>
            <a:ext cx="8991600" cy="4321493"/>
          </a:xfrm>
          <a:prstGeom prst="rect">
            <a:avLst/>
          </a:prstGeom>
          <a:noFill/>
          <a:ln>
            <a:noFill/>
          </a:ln>
        </p:spPr>
        <p:txBody>
          <a:bodyPr spcFirstLastPara="1" wrap="square" lIns="91425" tIns="45700" rIns="91425" bIns="45700" anchor="t" anchorCtr="0">
            <a:normAutofit/>
          </a:bodyPr>
          <a:lstStyle>
            <a:lvl1pPr marL="457200" lvl="0" indent="-368300" algn="l">
              <a:spcBef>
                <a:spcPts val="0"/>
              </a:spcBef>
              <a:spcAft>
                <a:spcPts val="0"/>
              </a:spcAft>
              <a:buClr>
                <a:schemeClr val="dk1"/>
              </a:buClr>
              <a:buSzPts val="2200"/>
              <a:buFont typeface="Trebuchet MS"/>
              <a:buChar char="●"/>
              <a:defRPr sz="2200"/>
            </a:lvl1pPr>
            <a:lvl2pPr marL="914400" lvl="1" indent="-368300" algn="l">
              <a:spcBef>
                <a:spcPts val="1200"/>
              </a:spcBef>
              <a:spcAft>
                <a:spcPts val="0"/>
              </a:spcAft>
              <a:buClr>
                <a:schemeClr val="dk1"/>
              </a:buClr>
              <a:buSzPts val="2200"/>
              <a:buChar char="–"/>
              <a:defRPr sz="2200"/>
            </a:lvl2pPr>
            <a:lvl3pPr marL="1371600" lvl="2" indent="-368300" algn="l">
              <a:spcBef>
                <a:spcPts val="1200"/>
              </a:spcBef>
              <a:spcAft>
                <a:spcPts val="0"/>
              </a:spcAft>
              <a:buClr>
                <a:schemeClr val="dk1"/>
              </a:buClr>
              <a:buSzPts val="2200"/>
              <a:buChar char="●"/>
              <a:defRPr sz="2200" b="0"/>
            </a:lvl3pPr>
            <a:lvl4pPr marL="1828800" lvl="3" indent="-368300" algn="l">
              <a:spcBef>
                <a:spcPts val="1200"/>
              </a:spcBef>
              <a:spcAft>
                <a:spcPts val="0"/>
              </a:spcAft>
              <a:buClr>
                <a:schemeClr val="dk1"/>
              </a:buClr>
              <a:buSzPts val="2200"/>
              <a:buChar char="»"/>
              <a:defRPr sz="2200" b="0"/>
            </a:lvl4pPr>
            <a:lvl5pPr marL="2286000" lvl="4" indent="-368300" algn="l">
              <a:spcBef>
                <a:spcPts val="1200"/>
              </a:spcBef>
              <a:spcAft>
                <a:spcPts val="0"/>
              </a:spcAft>
              <a:buClr>
                <a:schemeClr val="dk1"/>
              </a:buClr>
              <a:buSzPts val="2200"/>
              <a:buChar char="○"/>
              <a:defRPr sz="2200" b="0"/>
            </a:lvl5pPr>
            <a:lvl6pPr marL="2743200" lvl="5" indent="-342900" algn="l">
              <a:spcBef>
                <a:spcPts val="120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87" name="Google Shape;87;p18"/>
          <p:cNvSpPr txBox="1">
            <a:spLocks noGrp="1"/>
          </p:cNvSpPr>
          <p:nvPr>
            <p:ph type="ftr" idx="11"/>
          </p:nvPr>
        </p:nvSpPr>
        <p:spPr>
          <a:xfrm>
            <a:off x="0" y="4767264"/>
            <a:ext cx="12192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sldNum" idx="12"/>
          </p:nvPr>
        </p:nvSpPr>
        <p:spPr>
          <a:xfrm>
            <a:off x="8458200" y="4767264"/>
            <a:ext cx="6858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Quattrocento Sans"/>
                <a:ea typeface="Quattrocento Sans"/>
                <a:cs typeface="Quattrocento Sans"/>
                <a:sym typeface="Quattrocento Sans"/>
              </a:defRPr>
            </a:lvl1pPr>
            <a:lvl2pPr marL="0" lvl="1" indent="0" algn="r">
              <a:spcBef>
                <a:spcPts val="0"/>
              </a:spcBef>
              <a:buNone/>
              <a:defRPr sz="1200" b="0" i="0" u="none" strike="noStrike" cap="none">
                <a:solidFill>
                  <a:srgbClr val="888888"/>
                </a:solidFill>
                <a:latin typeface="Quattrocento Sans"/>
                <a:ea typeface="Quattrocento Sans"/>
                <a:cs typeface="Quattrocento Sans"/>
                <a:sym typeface="Quattrocento Sans"/>
              </a:defRPr>
            </a:lvl2pPr>
            <a:lvl3pPr marL="0" lvl="2" indent="0" algn="r">
              <a:spcBef>
                <a:spcPts val="0"/>
              </a:spcBef>
              <a:buNone/>
              <a:defRPr sz="1200" b="0" i="0" u="none" strike="noStrike" cap="none">
                <a:solidFill>
                  <a:srgbClr val="888888"/>
                </a:solidFill>
                <a:latin typeface="Quattrocento Sans"/>
                <a:ea typeface="Quattrocento Sans"/>
                <a:cs typeface="Quattrocento Sans"/>
                <a:sym typeface="Quattrocento Sans"/>
              </a:defRPr>
            </a:lvl3pPr>
            <a:lvl4pPr marL="0" lvl="3" indent="0" algn="r">
              <a:spcBef>
                <a:spcPts val="0"/>
              </a:spcBef>
              <a:buNone/>
              <a:defRPr sz="1200" b="0" i="0" u="none" strike="noStrike" cap="none">
                <a:solidFill>
                  <a:srgbClr val="888888"/>
                </a:solidFill>
                <a:latin typeface="Quattrocento Sans"/>
                <a:ea typeface="Quattrocento Sans"/>
                <a:cs typeface="Quattrocento Sans"/>
                <a:sym typeface="Quattrocento Sans"/>
              </a:defRPr>
            </a:lvl4pPr>
            <a:lvl5pPr marL="0" lvl="4" indent="0" algn="r">
              <a:spcBef>
                <a:spcPts val="0"/>
              </a:spcBef>
              <a:buNone/>
              <a:defRPr sz="1200" b="0" i="0" u="none" strike="noStrike" cap="none">
                <a:solidFill>
                  <a:srgbClr val="888888"/>
                </a:solidFill>
                <a:latin typeface="Quattrocento Sans"/>
                <a:ea typeface="Quattrocento Sans"/>
                <a:cs typeface="Quattrocento Sans"/>
                <a:sym typeface="Quattrocento Sans"/>
              </a:defRPr>
            </a:lvl5pPr>
            <a:lvl6pPr marL="0" lvl="5" indent="0" algn="r">
              <a:spcBef>
                <a:spcPts val="0"/>
              </a:spcBef>
              <a:buNone/>
              <a:defRPr sz="1200" b="0" i="0" u="none" strike="noStrike" cap="none">
                <a:solidFill>
                  <a:srgbClr val="888888"/>
                </a:solidFill>
                <a:latin typeface="Quattrocento Sans"/>
                <a:ea typeface="Quattrocento Sans"/>
                <a:cs typeface="Quattrocento Sans"/>
                <a:sym typeface="Quattrocento Sans"/>
              </a:defRPr>
            </a:lvl6pPr>
            <a:lvl7pPr marL="0" lvl="6" indent="0" algn="r">
              <a:spcBef>
                <a:spcPts val="0"/>
              </a:spcBef>
              <a:buNone/>
              <a:defRPr sz="1200" b="0" i="0" u="none" strike="noStrike" cap="none">
                <a:solidFill>
                  <a:srgbClr val="888888"/>
                </a:solidFill>
                <a:latin typeface="Quattrocento Sans"/>
                <a:ea typeface="Quattrocento Sans"/>
                <a:cs typeface="Quattrocento Sans"/>
                <a:sym typeface="Quattrocento Sans"/>
              </a:defRPr>
            </a:lvl7pPr>
            <a:lvl8pPr marL="0" lvl="7" indent="0" algn="r">
              <a:spcBef>
                <a:spcPts val="0"/>
              </a:spcBef>
              <a:buNone/>
              <a:defRPr sz="1200" b="0" i="0" u="none" strike="noStrike" cap="none">
                <a:solidFill>
                  <a:srgbClr val="888888"/>
                </a:solidFill>
                <a:latin typeface="Quattrocento Sans"/>
                <a:ea typeface="Quattrocento Sans"/>
                <a:cs typeface="Quattrocento Sans"/>
                <a:sym typeface="Quattrocento Sans"/>
              </a:defRPr>
            </a:lvl8pPr>
            <a:lvl9pPr marL="0" lvl="8" indent="0" algn="r">
              <a:spcBef>
                <a:spcPts val="0"/>
              </a:spcBef>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2">
  <p:cSld name="SECTION_HEADER_2">
    <p:bg>
      <p:bgPr>
        <a:gradFill>
          <a:gsLst>
            <a:gs pos="0">
              <a:srgbClr val="EEEEEE"/>
            </a:gs>
            <a:gs pos="73000">
              <a:srgbClr val="EDEDED"/>
            </a:gs>
            <a:gs pos="82000">
              <a:srgbClr val="EEEEEE"/>
            </a:gs>
            <a:gs pos="100000">
              <a:srgbClr val="EDEDED"/>
            </a:gs>
          </a:gsLst>
          <a:path path="circle">
            <a:fillToRect l="50000" t="50000" r="50000" b="50000"/>
          </a:path>
          <a:tileRect/>
        </a:gradFill>
        <a:effectLst/>
      </p:bgPr>
    </p:bg>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Arial"/>
              <a:buNone/>
              <a:defRPr sz="6000" b="0" i="0">
                <a:solidFill>
                  <a:schemeClr val="dk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19"/>
          <p:cNvSpPr txBox="1">
            <a:spLocks noGrp="1"/>
          </p:cNvSpPr>
          <p:nvPr>
            <p:ph type="body" idx="1"/>
          </p:nvPr>
        </p:nvSpPr>
        <p:spPr>
          <a:xfrm>
            <a:off x="623888" y="3442098"/>
            <a:ext cx="7886700" cy="112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marL="914400" lvl="1" indent="-228600" algn="l" rtl="0">
              <a:lnSpc>
                <a:spcPct val="90000"/>
              </a:lnSpc>
              <a:spcBef>
                <a:spcPts val="1200"/>
              </a:spcBef>
              <a:spcAft>
                <a:spcPts val="0"/>
              </a:spcAft>
              <a:buClr>
                <a:srgbClr val="888888"/>
              </a:buClr>
              <a:buSzPts val="2000"/>
              <a:buNone/>
              <a:defRPr sz="2000">
                <a:solidFill>
                  <a:srgbClr val="888888"/>
                </a:solidFill>
              </a:defRPr>
            </a:lvl2pPr>
            <a:lvl3pPr marL="1371600" lvl="2" indent="-228600" algn="l" rtl="0">
              <a:lnSpc>
                <a:spcPct val="90000"/>
              </a:lnSpc>
              <a:spcBef>
                <a:spcPts val="1200"/>
              </a:spcBef>
              <a:spcAft>
                <a:spcPts val="0"/>
              </a:spcAft>
              <a:buClr>
                <a:srgbClr val="888888"/>
              </a:buClr>
              <a:buSzPts val="1800"/>
              <a:buNone/>
              <a:defRPr sz="1800">
                <a:solidFill>
                  <a:srgbClr val="888888"/>
                </a:solidFill>
              </a:defRPr>
            </a:lvl3pPr>
            <a:lvl4pPr marL="1828800" lvl="3" indent="-228600" algn="l" rtl="0">
              <a:lnSpc>
                <a:spcPct val="90000"/>
              </a:lnSpc>
              <a:spcBef>
                <a:spcPts val="1200"/>
              </a:spcBef>
              <a:spcAft>
                <a:spcPts val="0"/>
              </a:spcAft>
              <a:buClr>
                <a:srgbClr val="888888"/>
              </a:buClr>
              <a:buSzPts val="1600"/>
              <a:buNone/>
              <a:defRPr sz="1600">
                <a:solidFill>
                  <a:srgbClr val="888888"/>
                </a:solidFill>
              </a:defRPr>
            </a:lvl4pPr>
            <a:lvl5pPr marL="2286000" lvl="4" indent="-228600" algn="l" rtl="0">
              <a:lnSpc>
                <a:spcPct val="90000"/>
              </a:lnSpc>
              <a:spcBef>
                <a:spcPts val="1200"/>
              </a:spcBef>
              <a:spcAft>
                <a:spcPts val="0"/>
              </a:spcAft>
              <a:buClr>
                <a:srgbClr val="888888"/>
              </a:buClr>
              <a:buSzPts val="1600"/>
              <a:buNone/>
              <a:defRPr sz="1600">
                <a:solidFill>
                  <a:srgbClr val="888888"/>
                </a:solidFill>
              </a:defRPr>
            </a:lvl5pPr>
            <a:lvl6pPr marL="2743200" lvl="5" indent="-228600" algn="l" rtl="0">
              <a:lnSpc>
                <a:spcPct val="90000"/>
              </a:lnSpc>
              <a:spcBef>
                <a:spcPts val="1200"/>
              </a:spcBef>
              <a:spcAft>
                <a:spcPts val="0"/>
              </a:spcAft>
              <a:buClr>
                <a:srgbClr val="888888"/>
              </a:buClr>
              <a:buSzPts val="1600"/>
              <a:buNone/>
              <a:defRPr sz="1600">
                <a:solidFill>
                  <a:srgbClr val="888888"/>
                </a:solidFill>
              </a:defRPr>
            </a:lvl6pPr>
            <a:lvl7pPr marL="3200400" lvl="6" indent="-228600" algn="l" rtl="0">
              <a:lnSpc>
                <a:spcPct val="90000"/>
              </a:lnSpc>
              <a:spcBef>
                <a:spcPts val="1200"/>
              </a:spcBef>
              <a:spcAft>
                <a:spcPts val="0"/>
              </a:spcAft>
              <a:buClr>
                <a:srgbClr val="888888"/>
              </a:buClr>
              <a:buSzPts val="1600"/>
              <a:buNone/>
              <a:defRPr sz="1600">
                <a:solidFill>
                  <a:srgbClr val="888888"/>
                </a:solidFill>
              </a:defRPr>
            </a:lvl7pPr>
            <a:lvl8pPr marL="3657600" lvl="7" indent="-228600" algn="l" rtl="0">
              <a:lnSpc>
                <a:spcPct val="90000"/>
              </a:lnSpc>
              <a:spcBef>
                <a:spcPts val="1200"/>
              </a:spcBef>
              <a:spcAft>
                <a:spcPts val="0"/>
              </a:spcAft>
              <a:buClr>
                <a:srgbClr val="888888"/>
              </a:buClr>
              <a:buSzPts val="1600"/>
              <a:buNone/>
              <a:defRPr sz="1600">
                <a:solidFill>
                  <a:srgbClr val="888888"/>
                </a:solidFill>
              </a:defRPr>
            </a:lvl8pPr>
            <a:lvl9pPr marL="4114800" lvl="8" indent="-228600" algn="l" rtl="0">
              <a:lnSpc>
                <a:spcPct val="90000"/>
              </a:lnSpc>
              <a:spcBef>
                <a:spcPts val="1200"/>
              </a:spcBef>
              <a:spcAft>
                <a:spcPts val="1200"/>
              </a:spcAft>
              <a:buClr>
                <a:srgbClr val="888888"/>
              </a:buClr>
              <a:buSzPts val="1600"/>
              <a:buNone/>
              <a:defRPr sz="1600">
                <a:solidFill>
                  <a:srgbClr val="888888"/>
                </a:solidFill>
              </a:defRPr>
            </a:lvl9pPr>
          </a:lstStyle>
          <a:p>
            <a:endParaRPr/>
          </a:p>
        </p:txBody>
      </p:sp>
      <p:sp>
        <p:nvSpPr>
          <p:cNvPr id="92" name="Google Shape;92;p19"/>
          <p:cNvSpPr txBox="1">
            <a:spLocks noGrp="1"/>
          </p:cNvSpPr>
          <p:nvPr>
            <p:ph type="dt" idx="10"/>
          </p:nvPr>
        </p:nvSpPr>
        <p:spPr>
          <a:xfrm>
            <a:off x="0" y="4862213"/>
            <a:ext cx="2057400" cy="273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b="0" i="0">
                <a:solidFill>
                  <a:schemeClr val="dk1"/>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3028950" y="4869656"/>
            <a:ext cx="3086100" cy="2739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400"/>
              <a:buNone/>
              <a:defRPr b="0" i="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7086600" y="4869656"/>
            <a:ext cx="2057400" cy="2739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sz="1100" b="0" i="0" u="none" strike="noStrike" cap="none">
                <a:solidFill>
                  <a:schemeClr val="dk1"/>
                </a:solidFill>
                <a:latin typeface="Arial"/>
                <a:ea typeface="Arial"/>
                <a:cs typeface="Arial"/>
                <a:sym typeface="Arial"/>
              </a:defRPr>
            </a:lvl1pPr>
            <a:lvl2pPr marL="0" lvl="1" indent="0" algn="r" rtl="0">
              <a:spcBef>
                <a:spcPts val="0"/>
              </a:spcBef>
              <a:buNone/>
              <a:defRPr sz="1100" b="0" i="0" u="none" strike="noStrike" cap="none">
                <a:solidFill>
                  <a:schemeClr val="dk1"/>
                </a:solidFill>
                <a:latin typeface="Arial"/>
                <a:ea typeface="Arial"/>
                <a:cs typeface="Arial"/>
                <a:sym typeface="Arial"/>
              </a:defRPr>
            </a:lvl2pPr>
            <a:lvl3pPr marL="0" lvl="2" indent="0" algn="r" rtl="0">
              <a:spcBef>
                <a:spcPts val="0"/>
              </a:spcBef>
              <a:buNone/>
              <a:defRPr sz="1100" b="0" i="0" u="none" strike="noStrike" cap="none">
                <a:solidFill>
                  <a:schemeClr val="dk1"/>
                </a:solidFill>
                <a:latin typeface="Arial"/>
                <a:ea typeface="Arial"/>
                <a:cs typeface="Arial"/>
                <a:sym typeface="Arial"/>
              </a:defRPr>
            </a:lvl3pPr>
            <a:lvl4pPr marL="0" lvl="3" indent="0" algn="r" rtl="0">
              <a:spcBef>
                <a:spcPts val="0"/>
              </a:spcBef>
              <a:buNone/>
              <a:defRPr sz="1100" b="0" i="0" u="none" strike="noStrike" cap="none">
                <a:solidFill>
                  <a:schemeClr val="dk1"/>
                </a:solidFill>
                <a:latin typeface="Arial"/>
                <a:ea typeface="Arial"/>
                <a:cs typeface="Arial"/>
                <a:sym typeface="Arial"/>
              </a:defRPr>
            </a:lvl4pPr>
            <a:lvl5pPr marL="0" lvl="4" indent="0" algn="r" rtl="0">
              <a:spcBef>
                <a:spcPts val="0"/>
              </a:spcBef>
              <a:buNone/>
              <a:defRPr sz="1100" b="0" i="0" u="none" strike="noStrike" cap="none">
                <a:solidFill>
                  <a:schemeClr val="dk1"/>
                </a:solidFill>
                <a:latin typeface="Arial"/>
                <a:ea typeface="Arial"/>
                <a:cs typeface="Arial"/>
                <a:sym typeface="Arial"/>
              </a:defRPr>
            </a:lvl5pPr>
            <a:lvl6pPr marL="0" lvl="5" indent="0" algn="r" rtl="0">
              <a:spcBef>
                <a:spcPts val="0"/>
              </a:spcBef>
              <a:buNone/>
              <a:defRPr sz="1100" b="0" i="0" u="none" strike="noStrike" cap="none">
                <a:solidFill>
                  <a:schemeClr val="dk1"/>
                </a:solidFill>
                <a:latin typeface="Arial"/>
                <a:ea typeface="Arial"/>
                <a:cs typeface="Arial"/>
                <a:sym typeface="Arial"/>
              </a:defRPr>
            </a:lvl6pPr>
            <a:lvl7pPr marL="0" lvl="6" indent="0" algn="r" rtl="0">
              <a:spcBef>
                <a:spcPts val="0"/>
              </a:spcBef>
              <a:buNone/>
              <a:defRPr sz="1100" b="0" i="0" u="none" strike="noStrike" cap="none">
                <a:solidFill>
                  <a:schemeClr val="dk1"/>
                </a:solidFill>
                <a:latin typeface="Arial"/>
                <a:ea typeface="Arial"/>
                <a:cs typeface="Arial"/>
                <a:sym typeface="Arial"/>
              </a:defRPr>
            </a:lvl7pPr>
            <a:lvl8pPr marL="0" lvl="7" indent="0" algn="r" rtl="0">
              <a:spcBef>
                <a:spcPts val="0"/>
              </a:spcBef>
              <a:buNone/>
              <a:defRPr sz="1100" b="0" i="0" u="none" strike="noStrike" cap="none">
                <a:solidFill>
                  <a:schemeClr val="dk1"/>
                </a:solidFill>
                <a:latin typeface="Arial"/>
                <a:ea typeface="Arial"/>
                <a:cs typeface="Arial"/>
                <a:sym typeface="Arial"/>
              </a:defRPr>
            </a:lvl8pPr>
            <a:lvl9pPr marL="0" lvl="8" indent="0" algn="r" rtl="0">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95" name="Google Shape;95;p19"/>
          <p:cNvCxnSpPr/>
          <p:nvPr/>
        </p:nvCxnSpPr>
        <p:spPr>
          <a:xfrm>
            <a:off x="589416" y="3421857"/>
            <a:ext cx="7994100" cy="0"/>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3">
  <p:cSld name="SECTION_HEADER_3">
    <p:bg>
      <p:bgPr>
        <a:gradFill>
          <a:gsLst>
            <a:gs pos="0">
              <a:srgbClr val="EEEEEE"/>
            </a:gs>
            <a:gs pos="73000">
              <a:srgbClr val="EDEDED"/>
            </a:gs>
            <a:gs pos="82000">
              <a:srgbClr val="EEEEEE"/>
            </a:gs>
            <a:gs pos="100000">
              <a:srgbClr val="EDEDED"/>
            </a:gs>
          </a:gsLst>
          <a:path path="circle">
            <a:fillToRect l="50000" t="50000" r="50000" b="50000"/>
          </a:path>
          <a:tileRect/>
        </a:gradFill>
        <a:effectLst/>
      </p:bgPr>
    </p:bg>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lvl1pPr lvl="0" algn="l" rtl="0">
              <a:lnSpc>
                <a:spcPct val="90000"/>
              </a:lnSpc>
              <a:spcBef>
                <a:spcPts val="0"/>
              </a:spcBef>
              <a:spcAft>
                <a:spcPts val="0"/>
              </a:spcAft>
              <a:buClr>
                <a:schemeClr val="dk1"/>
              </a:buClr>
              <a:buSzPts val="5500"/>
              <a:buFont typeface="Arial"/>
              <a:buNone/>
              <a:defRPr sz="5500" b="0" i="0">
                <a:solidFill>
                  <a:schemeClr val="dk1"/>
                </a:solidFill>
                <a:latin typeface="Arial"/>
                <a:ea typeface="Arial"/>
                <a:cs typeface="Arial"/>
                <a:sym typeface="Arial"/>
              </a:defRPr>
            </a:lvl1pPr>
            <a:lvl2pPr lvl="1" algn="l" rtl="0">
              <a:lnSpc>
                <a:spcPct val="100000"/>
              </a:lnSpc>
              <a:spcBef>
                <a:spcPts val="0"/>
              </a:spcBef>
              <a:spcAft>
                <a:spcPts val="0"/>
              </a:spcAft>
              <a:buSzPts val="13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300"/>
              <a:buNone/>
              <a:defRPr/>
            </a:lvl5pPr>
            <a:lvl6pPr lvl="5" algn="l" rtl="0">
              <a:lnSpc>
                <a:spcPct val="100000"/>
              </a:lnSpc>
              <a:spcBef>
                <a:spcPts val="0"/>
              </a:spcBef>
              <a:spcAft>
                <a:spcPts val="0"/>
              </a:spcAft>
              <a:buSzPts val="1300"/>
              <a:buNone/>
              <a:defRPr/>
            </a:lvl6pPr>
            <a:lvl7pPr lvl="6" algn="l" rtl="0">
              <a:lnSpc>
                <a:spcPct val="100000"/>
              </a:lnSpc>
              <a:spcBef>
                <a:spcPts val="0"/>
              </a:spcBef>
              <a:spcAft>
                <a:spcPts val="0"/>
              </a:spcAft>
              <a:buSzPts val="1300"/>
              <a:buNone/>
              <a:defRPr/>
            </a:lvl7pPr>
            <a:lvl8pPr lvl="7" algn="l" rtl="0">
              <a:lnSpc>
                <a:spcPct val="100000"/>
              </a:lnSpc>
              <a:spcBef>
                <a:spcPts val="0"/>
              </a:spcBef>
              <a:spcAft>
                <a:spcPts val="0"/>
              </a:spcAft>
              <a:buSzPts val="1300"/>
              <a:buNone/>
              <a:defRPr/>
            </a:lvl8pPr>
            <a:lvl9pPr lvl="8" algn="l" rtl="0">
              <a:lnSpc>
                <a:spcPct val="100000"/>
              </a:lnSpc>
              <a:spcBef>
                <a:spcPts val="0"/>
              </a:spcBef>
              <a:spcAft>
                <a:spcPts val="0"/>
              </a:spcAft>
              <a:buSzPts val="1300"/>
              <a:buNone/>
              <a:defRPr/>
            </a:lvl9pPr>
          </a:lstStyle>
          <a:p>
            <a:endParaRPr/>
          </a:p>
        </p:txBody>
      </p:sp>
      <p:sp>
        <p:nvSpPr>
          <p:cNvPr id="98" name="Google Shape;98;p20"/>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lvl1pPr marL="457200" lvl="0" indent="-228600" algn="l" rtl="0">
              <a:lnSpc>
                <a:spcPct val="90000"/>
              </a:lnSpc>
              <a:spcBef>
                <a:spcPts val="900"/>
              </a:spcBef>
              <a:spcAft>
                <a:spcPts val="0"/>
              </a:spcAft>
              <a:buClr>
                <a:schemeClr val="dk1"/>
              </a:buClr>
              <a:buSzPts val="2200"/>
              <a:buNone/>
              <a:defRPr sz="2200" b="0" i="0">
                <a:solidFill>
                  <a:schemeClr val="dk1"/>
                </a:solidFill>
                <a:latin typeface="Arial"/>
                <a:ea typeface="Arial"/>
                <a:cs typeface="Arial"/>
                <a:sym typeface="Arial"/>
              </a:defRPr>
            </a:lvl1pPr>
            <a:lvl2pPr marL="914400" lvl="1" indent="-228600" algn="l" rtl="0">
              <a:lnSpc>
                <a:spcPct val="90000"/>
              </a:lnSpc>
              <a:spcBef>
                <a:spcPts val="500"/>
              </a:spcBef>
              <a:spcAft>
                <a:spcPts val="0"/>
              </a:spcAft>
              <a:buClr>
                <a:srgbClr val="888888"/>
              </a:buClr>
              <a:buSzPts val="1800"/>
              <a:buNone/>
              <a:defRPr sz="1800">
                <a:solidFill>
                  <a:srgbClr val="888888"/>
                </a:solidFill>
              </a:defRPr>
            </a:lvl2pPr>
            <a:lvl3pPr marL="1371600" lvl="2" indent="-228600" algn="l" rtl="0">
              <a:lnSpc>
                <a:spcPct val="90000"/>
              </a:lnSpc>
              <a:spcBef>
                <a:spcPts val="500"/>
              </a:spcBef>
              <a:spcAft>
                <a:spcPts val="0"/>
              </a:spcAft>
              <a:buClr>
                <a:srgbClr val="888888"/>
              </a:buClr>
              <a:buSzPts val="1700"/>
              <a:buNone/>
              <a:defRPr sz="1700">
                <a:solidFill>
                  <a:srgbClr val="888888"/>
                </a:solidFill>
              </a:defRPr>
            </a:lvl3pPr>
            <a:lvl4pPr marL="1828800" lvl="3" indent="-228600" algn="l" rtl="0">
              <a:lnSpc>
                <a:spcPct val="90000"/>
              </a:lnSpc>
              <a:spcBef>
                <a:spcPts val="500"/>
              </a:spcBef>
              <a:spcAft>
                <a:spcPts val="0"/>
              </a:spcAft>
              <a:buClr>
                <a:srgbClr val="888888"/>
              </a:buClr>
              <a:buSzPts val="1500"/>
              <a:buNone/>
              <a:defRPr sz="1500">
                <a:solidFill>
                  <a:srgbClr val="888888"/>
                </a:solidFill>
              </a:defRPr>
            </a:lvl4pPr>
            <a:lvl5pPr marL="2286000" lvl="4" indent="-228600" algn="l" rtl="0">
              <a:lnSpc>
                <a:spcPct val="90000"/>
              </a:lnSpc>
              <a:spcBef>
                <a:spcPts val="500"/>
              </a:spcBef>
              <a:spcAft>
                <a:spcPts val="0"/>
              </a:spcAft>
              <a:buClr>
                <a:srgbClr val="888888"/>
              </a:buClr>
              <a:buSzPts val="1500"/>
              <a:buNone/>
              <a:defRPr sz="1500">
                <a:solidFill>
                  <a:srgbClr val="888888"/>
                </a:solidFill>
              </a:defRPr>
            </a:lvl5pPr>
            <a:lvl6pPr marL="2743200" lvl="5" indent="-228600" algn="l" rtl="0">
              <a:lnSpc>
                <a:spcPct val="90000"/>
              </a:lnSpc>
              <a:spcBef>
                <a:spcPts val="500"/>
              </a:spcBef>
              <a:spcAft>
                <a:spcPts val="0"/>
              </a:spcAft>
              <a:buClr>
                <a:srgbClr val="888888"/>
              </a:buClr>
              <a:buSzPts val="1500"/>
              <a:buNone/>
              <a:defRPr sz="1500">
                <a:solidFill>
                  <a:srgbClr val="888888"/>
                </a:solidFill>
              </a:defRPr>
            </a:lvl6pPr>
            <a:lvl7pPr marL="3200400" lvl="6" indent="-228600" algn="l" rtl="0">
              <a:lnSpc>
                <a:spcPct val="90000"/>
              </a:lnSpc>
              <a:spcBef>
                <a:spcPts val="500"/>
              </a:spcBef>
              <a:spcAft>
                <a:spcPts val="0"/>
              </a:spcAft>
              <a:buClr>
                <a:srgbClr val="888888"/>
              </a:buClr>
              <a:buSzPts val="1500"/>
              <a:buNone/>
              <a:defRPr sz="1500">
                <a:solidFill>
                  <a:srgbClr val="888888"/>
                </a:solidFill>
              </a:defRPr>
            </a:lvl7pPr>
            <a:lvl8pPr marL="3657600" lvl="7" indent="-228600" algn="l" rtl="0">
              <a:lnSpc>
                <a:spcPct val="90000"/>
              </a:lnSpc>
              <a:spcBef>
                <a:spcPts val="500"/>
              </a:spcBef>
              <a:spcAft>
                <a:spcPts val="0"/>
              </a:spcAft>
              <a:buClr>
                <a:srgbClr val="888888"/>
              </a:buClr>
              <a:buSzPts val="1500"/>
              <a:buNone/>
              <a:defRPr sz="1500">
                <a:solidFill>
                  <a:srgbClr val="888888"/>
                </a:solidFill>
              </a:defRPr>
            </a:lvl8pPr>
            <a:lvl9pPr marL="4114800" lvl="8" indent="-228600" algn="l" rtl="0">
              <a:lnSpc>
                <a:spcPct val="90000"/>
              </a:lnSpc>
              <a:spcBef>
                <a:spcPts val="500"/>
              </a:spcBef>
              <a:spcAft>
                <a:spcPts val="0"/>
              </a:spcAft>
              <a:buClr>
                <a:srgbClr val="888888"/>
              </a:buClr>
              <a:buSzPts val="1500"/>
              <a:buNone/>
              <a:defRPr sz="1500">
                <a:solidFill>
                  <a:srgbClr val="888888"/>
                </a:solidFill>
              </a:defRPr>
            </a:lvl9pPr>
          </a:lstStyle>
          <a:p>
            <a:endParaRPr/>
          </a:p>
        </p:txBody>
      </p:sp>
      <p:sp>
        <p:nvSpPr>
          <p:cNvPr id="99" name="Google Shape;99;p20"/>
          <p:cNvSpPr txBox="1">
            <a:spLocks noGrp="1"/>
          </p:cNvSpPr>
          <p:nvPr>
            <p:ph type="dt" idx="10"/>
          </p:nvPr>
        </p:nvSpPr>
        <p:spPr>
          <a:xfrm>
            <a:off x="0" y="4862213"/>
            <a:ext cx="2057400" cy="273900"/>
          </a:xfrm>
          <a:prstGeom prst="rect">
            <a:avLst/>
          </a:prstGeom>
          <a:noFill/>
          <a:ln>
            <a:noFill/>
          </a:ln>
        </p:spPr>
        <p:txBody>
          <a:bodyPr spcFirstLastPara="1" wrap="square" lIns="83975" tIns="41975" rIns="83975" bIns="41975" anchor="b" anchorCtr="0">
            <a:noAutofit/>
          </a:bodyPr>
          <a:lstStyle>
            <a:lvl1pPr lvl="0" algn="l" rtl="0">
              <a:lnSpc>
                <a:spcPct val="100000"/>
              </a:lnSpc>
              <a:spcBef>
                <a:spcPts val="0"/>
              </a:spcBef>
              <a:spcAft>
                <a:spcPts val="0"/>
              </a:spcAft>
              <a:buSzPts val="1300"/>
              <a:buNone/>
              <a:defRPr b="0" i="0">
                <a:solidFill>
                  <a:schemeClr val="dk1"/>
                </a:solidFill>
                <a:latin typeface="Arial"/>
                <a:ea typeface="Arial"/>
                <a:cs typeface="Arial"/>
                <a:sym typeface="Arial"/>
              </a:defRPr>
            </a:lvl1pPr>
            <a:lvl2pPr lvl="1" algn="l" rtl="0">
              <a:lnSpc>
                <a:spcPct val="100000"/>
              </a:lnSpc>
              <a:spcBef>
                <a:spcPts val="0"/>
              </a:spcBef>
              <a:spcAft>
                <a:spcPts val="0"/>
              </a:spcAft>
              <a:buSzPts val="13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300"/>
              <a:buNone/>
              <a:defRPr/>
            </a:lvl5pPr>
            <a:lvl6pPr lvl="5" algn="l" rtl="0">
              <a:lnSpc>
                <a:spcPct val="100000"/>
              </a:lnSpc>
              <a:spcBef>
                <a:spcPts val="0"/>
              </a:spcBef>
              <a:spcAft>
                <a:spcPts val="0"/>
              </a:spcAft>
              <a:buSzPts val="1300"/>
              <a:buNone/>
              <a:defRPr/>
            </a:lvl6pPr>
            <a:lvl7pPr lvl="6" algn="l" rtl="0">
              <a:lnSpc>
                <a:spcPct val="100000"/>
              </a:lnSpc>
              <a:spcBef>
                <a:spcPts val="0"/>
              </a:spcBef>
              <a:spcAft>
                <a:spcPts val="0"/>
              </a:spcAft>
              <a:buSzPts val="1300"/>
              <a:buNone/>
              <a:defRPr/>
            </a:lvl7pPr>
            <a:lvl8pPr lvl="7" algn="l" rtl="0">
              <a:lnSpc>
                <a:spcPct val="100000"/>
              </a:lnSpc>
              <a:spcBef>
                <a:spcPts val="0"/>
              </a:spcBef>
              <a:spcAft>
                <a:spcPts val="0"/>
              </a:spcAft>
              <a:buSzPts val="1300"/>
              <a:buNone/>
              <a:defRPr/>
            </a:lvl8pPr>
            <a:lvl9pPr lvl="8" algn="l" rtl="0">
              <a:lnSpc>
                <a:spcPct val="100000"/>
              </a:lnSpc>
              <a:spcBef>
                <a:spcPts val="0"/>
              </a:spcBef>
              <a:spcAft>
                <a:spcPts val="0"/>
              </a:spcAft>
              <a:buSzPts val="1300"/>
              <a:buNone/>
              <a:defRPr/>
            </a:lvl9pPr>
          </a:lstStyle>
          <a:p>
            <a:endParaRPr/>
          </a:p>
        </p:txBody>
      </p:sp>
      <p:sp>
        <p:nvSpPr>
          <p:cNvPr id="100" name="Google Shape;100;p20"/>
          <p:cNvSpPr txBox="1">
            <a:spLocks noGrp="1"/>
          </p:cNvSpPr>
          <p:nvPr>
            <p:ph type="ftr" idx="11"/>
          </p:nvPr>
        </p:nvSpPr>
        <p:spPr>
          <a:xfrm>
            <a:off x="3028950" y="4869656"/>
            <a:ext cx="3086100" cy="273900"/>
          </a:xfrm>
          <a:prstGeom prst="rect">
            <a:avLst/>
          </a:prstGeom>
          <a:noFill/>
          <a:ln>
            <a:noFill/>
          </a:ln>
        </p:spPr>
        <p:txBody>
          <a:bodyPr spcFirstLastPara="1" wrap="square" lIns="83975" tIns="41975" rIns="83975" bIns="41975" anchor="b" anchorCtr="0">
            <a:noAutofit/>
          </a:bodyPr>
          <a:lstStyle>
            <a:lvl1pPr lvl="0" algn="ctr" rtl="0">
              <a:lnSpc>
                <a:spcPct val="100000"/>
              </a:lnSpc>
              <a:spcBef>
                <a:spcPts val="0"/>
              </a:spcBef>
              <a:spcAft>
                <a:spcPts val="0"/>
              </a:spcAft>
              <a:buSzPts val="1300"/>
              <a:buNone/>
              <a:defRPr b="0" i="0">
                <a:solidFill>
                  <a:schemeClr val="dk1"/>
                </a:solidFill>
              </a:defRPr>
            </a:lvl1pPr>
            <a:lvl2pPr lvl="1" algn="l" rtl="0">
              <a:lnSpc>
                <a:spcPct val="100000"/>
              </a:lnSpc>
              <a:spcBef>
                <a:spcPts val="0"/>
              </a:spcBef>
              <a:spcAft>
                <a:spcPts val="0"/>
              </a:spcAft>
              <a:buSzPts val="13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300"/>
              <a:buNone/>
              <a:defRPr/>
            </a:lvl5pPr>
            <a:lvl6pPr lvl="5" algn="l" rtl="0">
              <a:lnSpc>
                <a:spcPct val="100000"/>
              </a:lnSpc>
              <a:spcBef>
                <a:spcPts val="0"/>
              </a:spcBef>
              <a:spcAft>
                <a:spcPts val="0"/>
              </a:spcAft>
              <a:buSzPts val="1300"/>
              <a:buNone/>
              <a:defRPr/>
            </a:lvl6pPr>
            <a:lvl7pPr lvl="6" algn="l" rtl="0">
              <a:lnSpc>
                <a:spcPct val="100000"/>
              </a:lnSpc>
              <a:spcBef>
                <a:spcPts val="0"/>
              </a:spcBef>
              <a:spcAft>
                <a:spcPts val="0"/>
              </a:spcAft>
              <a:buSzPts val="1300"/>
              <a:buNone/>
              <a:defRPr/>
            </a:lvl7pPr>
            <a:lvl8pPr lvl="7" algn="l" rtl="0">
              <a:lnSpc>
                <a:spcPct val="100000"/>
              </a:lnSpc>
              <a:spcBef>
                <a:spcPts val="0"/>
              </a:spcBef>
              <a:spcAft>
                <a:spcPts val="0"/>
              </a:spcAft>
              <a:buSzPts val="1300"/>
              <a:buNone/>
              <a:defRPr/>
            </a:lvl8pPr>
            <a:lvl9pPr lvl="8" algn="l" rtl="0">
              <a:lnSpc>
                <a:spcPct val="100000"/>
              </a:lnSpc>
              <a:spcBef>
                <a:spcPts val="0"/>
              </a:spcBef>
              <a:spcAft>
                <a:spcPts val="0"/>
              </a:spcAft>
              <a:buSzPts val="1300"/>
              <a:buNone/>
              <a:defRPr/>
            </a:lvl9pPr>
          </a:lstStyle>
          <a:p>
            <a:endParaRPr/>
          </a:p>
        </p:txBody>
      </p:sp>
      <p:sp>
        <p:nvSpPr>
          <p:cNvPr id="101" name="Google Shape;101;p20"/>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02" name="Google Shape;102;p20"/>
          <p:cNvCxnSpPr/>
          <p:nvPr/>
        </p:nvCxnSpPr>
        <p:spPr>
          <a:xfrm>
            <a:off x="589416" y="3421857"/>
            <a:ext cx="7994100" cy="0"/>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p3"/>
          <p:cNvSpPr/>
          <p:nvPr/>
        </p:nvSpPr>
        <p:spPr>
          <a:xfrm>
            <a:off x="0" y="-3425"/>
            <a:ext cx="9144000" cy="880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3594"/>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4">
  <p:cSld name="SECTION_HEADER_1_2">
    <p:bg>
      <p:bgPr>
        <a:gradFill>
          <a:gsLst>
            <a:gs pos="0">
              <a:srgbClr val="EEEEEE"/>
            </a:gs>
            <a:gs pos="73000">
              <a:srgbClr val="EDEDED"/>
            </a:gs>
            <a:gs pos="82000">
              <a:srgbClr val="EEEEEE"/>
            </a:gs>
            <a:gs pos="100000">
              <a:srgbClr val="EDEDED"/>
            </a:gs>
          </a:gsLst>
          <a:path path="circle">
            <a:fillToRect l="50000" t="50000" r="50000" b="50000"/>
          </a:path>
          <a:tileRect/>
        </a:gradFill>
        <a:effectLst/>
      </p:bgPr>
    </p:bg>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lvl1pPr lvl="0" algn="l" rtl="0">
              <a:lnSpc>
                <a:spcPct val="90000"/>
              </a:lnSpc>
              <a:spcBef>
                <a:spcPts val="0"/>
              </a:spcBef>
              <a:spcAft>
                <a:spcPts val="0"/>
              </a:spcAft>
              <a:buClr>
                <a:schemeClr val="dk1"/>
              </a:buClr>
              <a:buSzPts val="5500"/>
              <a:buFont typeface="Arial"/>
              <a:buNone/>
              <a:defRPr sz="5500" b="0" i="0">
                <a:solidFill>
                  <a:schemeClr val="dk1"/>
                </a:solidFill>
                <a:latin typeface="Arial"/>
                <a:ea typeface="Arial"/>
                <a:cs typeface="Arial"/>
                <a:sym typeface="Arial"/>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105" name="Google Shape;105;p21"/>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lvl1pPr marL="457200" lvl="0" indent="-228600" algn="l" rtl="0">
              <a:lnSpc>
                <a:spcPct val="90000"/>
              </a:lnSpc>
              <a:spcBef>
                <a:spcPts val="900"/>
              </a:spcBef>
              <a:spcAft>
                <a:spcPts val="0"/>
              </a:spcAft>
              <a:buClr>
                <a:schemeClr val="dk1"/>
              </a:buClr>
              <a:buSzPts val="2200"/>
              <a:buNone/>
              <a:defRPr sz="2200" b="0" i="0">
                <a:solidFill>
                  <a:schemeClr val="dk1"/>
                </a:solidFill>
                <a:latin typeface="Arial"/>
                <a:ea typeface="Arial"/>
                <a:cs typeface="Arial"/>
                <a:sym typeface="Arial"/>
              </a:defRPr>
            </a:lvl1pPr>
            <a:lvl2pPr marL="914400" lvl="1" indent="-228600" algn="l" rtl="0">
              <a:lnSpc>
                <a:spcPct val="90000"/>
              </a:lnSpc>
              <a:spcBef>
                <a:spcPts val="1200"/>
              </a:spcBef>
              <a:spcAft>
                <a:spcPts val="0"/>
              </a:spcAft>
              <a:buClr>
                <a:srgbClr val="888888"/>
              </a:buClr>
              <a:buSzPts val="1800"/>
              <a:buNone/>
              <a:defRPr sz="1800">
                <a:solidFill>
                  <a:srgbClr val="888888"/>
                </a:solidFill>
              </a:defRPr>
            </a:lvl2pPr>
            <a:lvl3pPr marL="1371600" lvl="2" indent="-228600" algn="l" rtl="0">
              <a:lnSpc>
                <a:spcPct val="90000"/>
              </a:lnSpc>
              <a:spcBef>
                <a:spcPts val="1200"/>
              </a:spcBef>
              <a:spcAft>
                <a:spcPts val="0"/>
              </a:spcAft>
              <a:buClr>
                <a:srgbClr val="888888"/>
              </a:buClr>
              <a:buSzPts val="1700"/>
              <a:buNone/>
              <a:defRPr sz="1700">
                <a:solidFill>
                  <a:srgbClr val="888888"/>
                </a:solidFill>
              </a:defRPr>
            </a:lvl3pPr>
            <a:lvl4pPr marL="1828800" lvl="3" indent="-228600" algn="l" rtl="0">
              <a:lnSpc>
                <a:spcPct val="90000"/>
              </a:lnSpc>
              <a:spcBef>
                <a:spcPts val="1200"/>
              </a:spcBef>
              <a:spcAft>
                <a:spcPts val="0"/>
              </a:spcAft>
              <a:buClr>
                <a:srgbClr val="888888"/>
              </a:buClr>
              <a:buSzPts val="1500"/>
              <a:buNone/>
              <a:defRPr sz="1500">
                <a:solidFill>
                  <a:srgbClr val="888888"/>
                </a:solidFill>
              </a:defRPr>
            </a:lvl4pPr>
            <a:lvl5pPr marL="2286000" lvl="4" indent="-228600" algn="l" rtl="0">
              <a:lnSpc>
                <a:spcPct val="90000"/>
              </a:lnSpc>
              <a:spcBef>
                <a:spcPts val="1200"/>
              </a:spcBef>
              <a:spcAft>
                <a:spcPts val="0"/>
              </a:spcAft>
              <a:buClr>
                <a:srgbClr val="888888"/>
              </a:buClr>
              <a:buSzPts val="1500"/>
              <a:buNone/>
              <a:defRPr sz="1500">
                <a:solidFill>
                  <a:srgbClr val="888888"/>
                </a:solidFill>
              </a:defRPr>
            </a:lvl5pPr>
            <a:lvl6pPr marL="2743200" lvl="5" indent="-228600" algn="l" rtl="0">
              <a:lnSpc>
                <a:spcPct val="90000"/>
              </a:lnSpc>
              <a:spcBef>
                <a:spcPts val="1200"/>
              </a:spcBef>
              <a:spcAft>
                <a:spcPts val="0"/>
              </a:spcAft>
              <a:buClr>
                <a:srgbClr val="888888"/>
              </a:buClr>
              <a:buSzPts val="1500"/>
              <a:buNone/>
              <a:defRPr sz="1500">
                <a:solidFill>
                  <a:srgbClr val="888888"/>
                </a:solidFill>
              </a:defRPr>
            </a:lvl6pPr>
            <a:lvl7pPr marL="3200400" lvl="6" indent="-228600" algn="l" rtl="0">
              <a:lnSpc>
                <a:spcPct val="90000"/>
              </a:lnSpc>
              <a:spcBef>
                <a:spcPts val="1200"/>
              </a:spcBef>
              <a:spcAft>
                <a:spcPts val="0"/>
              </a:spcAft>
              <a:buClr>
                <a:srgbClr val="888888"/>
              </a:buClr>
              <a:buSzPts val="1500"/>
              <a:buNone/>
              <a:defRPr sz="1500">
                <a:solidFill>
                  <a:srgbClr val="888888"/>
                </a:solidFill>
              </a:defRPr>
            </a:lvl7pPr>
            <a:lvl8pPr marL="3657600" lvl="7" indent="-228600" algn="l" rtl="0">
              <a:lnSpc>
                <a:spcPct val="90000"/>
              </a:lnSpc>
              <a:spcBef>
                <a:spcPts val="1200"/>
              </a:spcBef>
              <a:spcAft>
                <a:spcPts val="0"/>
              </a:spcAft>
              <a:buClr>
                <a:srgbClr val="888888"/>
              </a:buClr>
              <a:buSzPts val="1500"/>
              <a:buNone/>
              <a:defRPr sz="1500">
                <a:solidFill>
                  <a:srgbClr val="888888"/>
                </a:solidFill>
              </a:defRPr>
            </a:lvl8pPr>
            <a:lvl9pPr marL="4114800" lvl="8" indent="-228600" algn="l" rtl="0">
              <a:lnSpc>
                <a:spcPct val="90000"/>
              </a:lnSpc>
              <a:spcBef>
                <a:spcPts val="1200"/>
              </a:spcBef>
              <a:spcAft>
                <a:spcPts val="1200"/>
              </a:spcAft>
              <a:buClr>
                <a:srgbClr val="888888"/>
              </a:buClr>
              <a:buSzPts val="1500"/>
              <a:buNone/>
              <a:defRPr sz="1500">
                <a:solidFill>
                  <a:srgbClr val="888888"/>
                </a:solidFill>
              </a:defRPr>
            </a:lvl9pPr>
          </a:lstStyle>
          <a:p>
            <a:endParaRPr/>
          </a:p>
        </p:txBody>
      </p:sp>
      <p:sp>
        <p:nvSpPr>
          <p:cNvPr id="106" name="Google Shape;106;p21"/>
          <p:cNvSpPr txBox="1">
            <a:spLocks noGrp="1"/>
          </p:cNvSpPr>
          <p:nvPr>
            <p:ph type="dt" idx="10"/>
          </p:nvPr>
        </p:nvSpPr>
        <p:spPr>
          <a:xfrm>
            <a:off x="0" y="4862213"/>
            <a:ext cx="2057400" cy="273900"/>
          </a:xfrm>
          <a:prstGeom prst="rect">
            <a:avLst/>
          </a:prstGeom>
          <a:noFill/>
          <a:ln>
            <a:noFill/>
          </a:ln>
        </p:spPr>
        <p:txBody>
          <a:bodyPr spcFirstLastPara="1" wrap="square" lIns="83975" tIns="41975" rIns="83975" bIns="4197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p21"/>
          <p:cNvSpPr txBox="1">
            <a:spLocks noGrp="1"/>
          </p:cNvSpPr>
          <p:nvPr>
            <p:ph type="ftr" idx="11"/>
          </p:nvPr>
        </p:nvSpPr>
        <p:spPr>
          <a:xfrm>
            <a:off x="3028950" y="4869656"/>
            <a:ext cx="3086100" cy="273900"/>
          </a:xfrm>
          <a:prstGeom prst="rect">
            <a:avLst/>
          </a:prstGeom>
          <a:noFill/>
          <a:ln>
            <a:noFill/>
          </a:ln>
        </p:spPr>
        <p:txBody>
          <a:bodyPr spcFirstLastPara="1" wrap="square" lIns="83975" tIns="41975" rIns="83975" bIns="41975" anchor="b"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21"/>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09" name="Google Shape;109;p21"/>
          <p:cNvCxnSpPr/>
          <p:nvPr/>
        </p:nvCxnSpPr>
        <p:spPr>
          <a:xfrm>
            <a:off x="589416" y="3421857"/>
            <a:ext cx="7994100" cy="0"/>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5">
  <p:cSld name="SECTION_HEADER_1_3">
    <p:bg>
      <p:bgPr>
        <a:gradFill>
          <a:gsLst>
            <a:gs pos="0">
              <a:srgbClr val="EEEEEE"/>
            </a:gs>
            <a:gs pos="73000">
              <a:srgbClr val="EDEDED"/>
            </a:gs>
            <a:gs pos="82000">
              <a:srgbClr val="EEEEEE"/>
            </a:gs>
            <a:gs pos="100000">
              <a:srgbClr val="EDEDED"/>
            </a:gs>
          </a:gsLst>
          <a:path path="circle">
            <a:fillToRect l="50000" t="50000" r="50000" b="50000"/>
          </a:path>
          <a:tileRect/>
        </a:grad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lvl1pPr lvl="0" algn="l" rtl="0">
              <a:lnSpc>
                <a:spcPct val="90000"/>
              </a:lnSpc>
              <a:spcBef>
                <a:spcPts val="0"/>
              </a:spcBef>
              <a:spcAft>
                <a:spcPts val="0"/>
              </a:spcAft>
              <a:buClr>
                <a:schemeClr val="dk1"/>
              </a:buClr>
              <a:buSzPts val="5500"/>
              <a:buFont typeface="Arial"/>
              <a:buNone/>
              <a:defRPr sz="5500" b="0" i="0">
                <a:solidFill>
                  <a:schemeClr val="dk1"/>
                </a:solidFill>
                <a:latin typeface="Arial"/>
                <a:ea typeface="Arial"/>
                <a:cs typeface="Arial"/>
                <a:sym typeface="Arial"/>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112" name="Google Shape;112;p22"/>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lvl1pPr marL="457200" lvl="0" indent="-228600" algn="l" rtl="0">
              <a:lnSpc>
                <a:spcPct val="90000"/>
              </a:lnSpc>
              <a:spcBef>
                <a:spcPts val="900"/>
              </a:spcBef>
              <a:spcAft>
                <a:spcPts val="0"/>
              </a:spcAft>
              <a:buClr>
                <a:schemeClr val="dk1"/>
              </a:buClr>
              <a:buSzPts val="2200"/>
              <a:buNone/>
              <a:defRPr sz="2200" b="0" i="0">
                <a:solidFill>
                  <a:schemeClr val="dk1"/>
                </a:solidFill>
                <a:latin typeface="Arial"/>
                <a:ea typeface="Arial"/>
                <a:cs typeface="Arial"/>
                <a:sym typeface="Arial"/>
              </a:defRPr>
            </a:lvl1pPr>
            <a:lvl2pPr marL="914400" lvl="1" indent="-228600" algn="l" rtl="0">
              <a:lnSpc>
                <a:spcPct val="90000"/>
              </a:lnSpc>
              <a:spcBef>
                <a:spcPts val="1200"/>
              </a:spcBef>
              <a:spcAft>
                <a:spcPts val="0"/>
              </a:spcAft>
              <a:buClr>
                <a:srgbClr val="888888"/>
              </a:buClr>
              <a:buSzPts val="1800"/>
              <a:buNone/>
              <a:defRPr sz="1800">
                <a:solidFill>
                  <a:srgbClr val="888888"/>
                </a:solidFill>
              </a:defRPr>
            </a:lvl2pPr>
            <a:lvl3pPr marL="1371600" lvl="2" indent="-228600" algn="l" rtl="0">
              <a:lnSpc>
                <a:spcPct val="90000"/>
              </a:lnSpc>
              <a:spcBef>
                <a:spcPts val="1200"/>
              </a:spcBef>
              <a:spcAft>
                <a:spcPts val="0"/>
              </a:spcAft>
              <a:buClr>
                <a:srgbClr val="888888"/>
              </a:buClr>
              <a:buSzPts val="1700"/>
              <a:buNone/>
              <a:defRPr sz="1700">
                <a:solidFill>
                  <a:srgbClr val="888888"/>
                </a:solidFill>
              </a:defRPr>
            </a:lvl3pPr>
            <a:lvl4pPr marL="1828800" lvl="3" indent="-228600" algn="l" rtl="0">
              <a:lnSpc>
                <a:spcPct val="90000"/>
              </a:lnSpc>
              <a:spcBef>
                <a:spcPts val="1200"/>
              </a:spcBef>
              <a:spcAft>
                <a:spcPts val="0"/>
              </a:spcAft>
              <a:buClr>
                <a:srgbClr val="888888"/>
              </a:buClr>
              <a:buSzPts val="1500"/>
              <a:buNone/>
              <a:defRPr sz="1500">
                <a:solidFill>
                  <a:srgbClr val="888888"/>
                </a:solidFill>
              </a:defRPr>
            </a:lvl4pPr>
            <a:lvl5pPr marL="2286000" lvl="4" indent="-228600" algn="l" rtl="0">
              <a:lnSpc>
                <a:spcPct val="90000"/>
              </a:lnSpc>
              <a:spcBef>
                <a:spcPts val="1200"/>
              </a:spcBef>
              <a:spcAft>
                <a:spcPts val="0"/>
              </a:spcAft>
              <a:buClr>
                <a:srgbClr val="888888"/>
              </a:buClr>
              <a:buSzPts val="1500"/>
              <a:buNone/>
              <a:defRPr sz="1500">
                <a:solidFill>
                  <a:srgbClr val="888888"/>
                </a:solidFill>
              </a:defRPr>
            </a:lvl5pPr>
            <a:lvl6pPr marL="2743200" lvl="5" indent="-228600" algn="l" rtl="0">
              <a:lnSpc>
                <a:spcPct val="90000"/>
              </a:lnSpc>
              <a:spcBef>
                <a:spcPts val="1200"/>
              </a:spcBef>
              <a:spcAft>
                <a:spcPts val="0"/>
              </a:spcAft>
              <a:buClr>
                <a:srgbClr val="888888"/>
              </a:buClr>
              <a:buSzPts val="1500"/>
              <a:buNone/>
              <a:defRPr sz="1500">
                <a:solidFill>
                  <a:srgbClr val="888888"/>
                </a:solidFill>
              </a:defRPr>
            </a:lvl6pPr>
            <a:lvl7pPr marL="3200400" lvl="6" indent="-228600" algn="l" rtl="0">
              <a:lnSpc>
                <a:spcPct val="90000"/>
              </a:lnSpc>
              <a:spcBef>
                <a:spcPts val="1200"/>
              </a:spcBef>
              <a:spcAft>
                <a:spcPts val="0"/>
              </a:spcAft>
              <a:buClr>
                <a:srgbClr val="888888"/>
              </a:buClr>
              <a:buSzPts val="1500"/>
              <a:buNone/>
              <a:defRPr sz="1500">
                <a:solidFill>
                  <a:srgbClr val="888888"/>
                </a:solidFill>
              </a:defRPr>
            </a:lvl7pPr>
            <a:lvl8pPr marL="3657600" lvl="7" indent="-228600" algn="l" rtl="0">
              <a:lnSpc>
                <a:spcPct val="90000"/>
              </a:lnSpc>
              <a:spcBef>
                <a:spcPts val="1200"/>
              </a:spcBef>
              <a:spcAft>
                <a:spcPts val="0"/>
              </a:spcAft>
              <a:buClr>
                <a:srgbClr val="888888"/>
              </a:buClr>
              <a:buSzPts val="1500"/>
              <a:buNone/>
              <a:defRPr sz="1500">
                <a:solidFill>
                  <a:srgbClr val="888888"/>
                </a:solidFill>
              </a:defRPr>
            </a:lvl8pPr>
            <a:lvl9pPr marL="4114800" lvl="8" indent="-228600" algn="l" rtl="0">
              <a:lnSpc>
                <a:spcPct val="90000"/>
              </a:lnSpc>
              <a:spcBef>
                <a:spcPts val="1200"/>
              </a:spcBef>
              <a:spcAft>
                <a:spcPts val="1200"/>
              </a:spcAft>
              <a:buClr>
                <a:srgbClr val="888888"/>
              </a:buClr>
              <a:buSzPts val="1500"/>
              <a:buNone/>
              <a:defRPr sz="1500">
                <a:solidFill>
                  <a:srgbClr val="888888"/>
                </a:solidFill>
              </a:defRPr>
            </a:lvl9pPr>
          </a:lstStyle>
          <a:p>
            <a:endParaRPr/>
          </a:p>
        </p:txBody>
      </p:sp>
      <p:sp>
        <p:nvSpPr>
          <p:cNvPr id="113" name="Google Shape;113;p22"/>
          <p:cNvSpPr txBox="1">
            <a:spLocks noGrp="1"/>
          </p:cNvSpPr>
          <p:nvPr>
            <p:ph type="dt" idx="10"/>
          </p:nvPr>
        </p:nvSpPr>
        <p:spPr>
          <a:xfrm>
            <a:off x="0" y="4862213"/>
            <a:ext cx="2057400" cy="273900"/>
          </a:xfrm>
          <a:prstGeom prst="rect">
            <a:avLst/>
          </a:prstGeom>
          <a:noFill/>
          <a:ln>
            <a:noFill/>
          </a:ln>
        </p:spPr>
        <p:txBody>
          <a:bodyPr spcFirstLastPara="1" wrap="square" lIns="83975" tIns="41975" rIns="83975" bIns="4197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22"/>
          <p:cNvSpPr txBox="1">
            <a:spLocks noGrp="1"/>
          </p:cNvSpPr>
          <p:nvPr>
            <p:ph type="ftr" idx="11"/>
          </p:nvPr>
        </p:nvSpPr>
        <p:spPr>
          <a:xfrm>
            <a:off x="3028950" y="4869656"/>
            <a:ext cx="3086100" cy="273900"/>
          </a:xfrm>
          <a:prstGeom prst="rect">
            <a:avLst/>
          </a:prstGeom>
          <a:noFill/>
          <a:ln>
            <a:noFill/>
          </a:ln>
        </p:spPr>
        <p:txBody>
          <a:bodyPr spcFirstLastPara="1" wrap="square" lIns="83975" tIns="41975" rIns="83975" bIns="41975" anchor="b"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22"/>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16" name="Google Shape;116;p22"/>
          <p:cNvCxnSpPr/>
          <p:nvPr/>
        </p:nvCxnSpPr>
        <p:spPr>
          <a:xfrm>
            <a:off x="589416" y="3421857"/>
            <a:ext cx="7994100" cy="0"/>
          </a:xfrm>
          <a:prstGeom prst="straightConnector1">
            <a:avLst/>
          </a:prstGeom>
          <a:noFill/>
          <a:ln w="19050" cap="flat" cmpd="sng">
            <a:solidFill>
              <a:schemeClr val="dk1"/>
            </a:solidFill>
            <a:prstDash val="solid"/>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7" name="Subtitle 2">
            <a:extLst>
              <a:ext uri="{FF2B5EF4-FFF2-40B4-BE49-F238E27FC236}">
                <a16:creationId xmlns:a16="http://schemas.microsoft.com/office/drawing/2014/main" id="{50B0D6A5-BC3B-B40E-0E7F-ACB12656EB7B}"/>
              </a:ext>
            </a:extLst>
          </p:cNvPr>
          <p:cNvSpPr txBox="1">
            <a:spLocks/>
          </p:cNvSpPr>
          <p:nvPr userDrawn="1"/>
        </p:nvSpPr>
        <p:spPr>
          <a:xfrm>
            <a:off x="92365" y="1631272"/>
            <a:ext cx="3459437" cy="3209277"/>
          </a:xfrm>
          <a:prstGeom prst="rect">
            <a:avLst/>
          </a:prstGeom>
          <a:solidFill>
            <a:schemeClr val="bg2"/>
          </a:solidFill>
          <a:ln>
            <a:noFill/>
          </a:ln>
        </p:spPr>
        <p:txBody>
          <a:bodyPr spcFirstLastPara="1" wrap="square" lIns="75426" tIns="75426" rIns="75426" bIns="75426" anchor="t" anchorCtr="0">
            <a:normAutofit fontScale="85000" lnSpcReduction="20000"/>
          </a:bodyPr>
          <a:lstStyle>
            <a:defPPr marR="0" lvl="0" algn="l" rtl="0">
              <a:lnSpc>
                <a:spcPct val="100000"/>
              </a:lnSpc>
              <a:spcBef>
                <a:spcPts val="0"/>
              </a:spcBef>
              <a:spcAft>
                <a:spcPts val="0"/>
              </a:spcAft>
            </a:defPPr>
            <a:lvl1pPr marL="457200" marR="0" lvl="0" indent="-381000" algn="l" rtl="0" eaLnBrk="1" hangingPunct="1">
              <a:lnSpc>
                <a:spcPct val="100000"/>
              </a:lnSpc>
              <a:spcBef>
                <a:spcPts val="800"/>
              </a:spcBef>
              <a:spcAft>
                <a:spcPts val="0"/>
              </a:spcAft>
              <a:buClr>
                <a:schemeClr val="dk1"/>
              </a:buClr>
              <a:buSzPts val="2300"/>
              <a:buFont typeface="Open Sans Medium"/>
              <a:buNone/>
              <a:defRPr sz="2300" b="0" i="0" u="none" strike="noStrike" cap="none">
                <a:solidFill>
                  <a:schemeClr val="dk1"/>
                </a:solidFill>
                <a:latin typeface="Open Sans Medium"/>
                <a:ea typeface="Open Sans Medium"/>
                <a:cs typeface="Open Sans Medium"/>
                <a:sym typeface="Open Sans Medium"/>
              </a:defRPr>
            </a:lvl1pPr>
            <a:lvl2pPr marL="914400" marR="0" lvl="1"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2pPr>
            <a:lvl3pPr marL="1371600" marR="0" lvl="2"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3pPr>
            <a:lvl4pPr marL="1828800" marR="0" lvl="3"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4pPr>
            <a:lvl5pPr marL="2286000" marR="0" lvl="4"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5pPr>
            <a:lvl6pPr marL="2743200" marR="0" lvl="5"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6pPr>
            <a:lvl7pPr marL="3200400" marR="0" lvl="6"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7pPr>
            <a:lvl8pPr marL="3657600" marR="0" lvl="7"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8pPr>
            <a:lvl9pPr marL="4114800" marR="0" lvl="8" indent="-349250" algn="ctr" rtl="0" eaLnBrk="1" hangingPunct="1">
              <a:lnSpc>
                <a:spcPct val="100000"/>
              </a:lnSpc>
              <a:spcBef>
                <a:spcPts val="0"/>
              </a:spcBef>
              <a:spcAft>
                <a:spcPts val="0"/>
              </a:spcAft>
              <a:buClr>
                <a:schemeClr val="dk1"/>
              </a:buClr>
              <a:buSzPts val="3400"/>
              <a:buFont typeface="Open Sans SemiBold"/>
              <a:buNone/>
              <a:defRPr sz="3400" b="0" i="0" u="none" strike="noStrike" cap="none">
                <a:solidFill>
                  <a:schemeClr val="dk1"/>
                </a:solidFill>
                <a:latin typeface="Open Sans SemiBold"/>
                <a:ea typeface="Open Sans SemiBold"/>
                <a:cs typeface="Open Sans SemiBold"/>
                <a:sym typeface="Open Sans SemiBold"/>
              </a:defRPr>
            </a:lvl9pPr>
          </a:lstStyle>
          <a:p>
            <a:pPr algn="r">
              <a:lnSpc>
                <a:spcPct val="120000"/>
              </a:lnSpc>
            </a:pPr>
            <a:r>
              <a:rPr lang="en-US" sz="1350" b="1" dirty="0"/>
              <a:t>Shinwoo Kim</a:t>
            </a:r>
          </a:p>
          <a:p>
            <a:pPr algn="r">
              <a:lnSpc>
                <a:spcPct val="120000"/>
              </a:lnSpc>
              <a:spcBef>
                <a:spcPts val="0"/>
              </a:spcBef>
            </a:pPr>
            <a:r>
              <a:rPr lang="en-US" sz="1050" dirty="0"/>
              <a:t>Teaching Assistant</a:t>
            </a:r>
          </a:p>
          <a:p>
            <a:pPr algn="r">
              <a:lnSpc>
                <a:spcPct val="120000"/>
              </a:lnSpc>
              <a:spcBef>
                <a:spcPts val="0"/>
              </a:spcBef>
            </a:pPr>
            <a:r>
              <a:rPr lang="en-US" sz="1091" dirty="0">
                <a:solidFill>
                  <a:schemeClr val="accent1"/>
                </a:solidFill>
                <a:latin typeface="Consolas" panose="020B0609020204030204" pitchFamily="49" charset="0"/>
                <a:cs typeface="Consolas" panose="020B0609020204030204" pitchFamily="49" charset="0"/>
              </a:rPr>
              <a:t>shinwookim@pitt.edu</a:t>
            </a:r>
          </a:p>
          <a:p>
            <a:pPr algn="r">
              <a:spcBef>
                <a:spcPts val="0"/>
              </a:spcBef>
            </a:pPr>
            <a:r>
              <a:rPr lang="en-US" sz="1091" dirty="0">
                <a:solidFill>
                  <a:schemeClr val="accent1"/>
                </a:solidFill>
                <a:latin typeface="Consolas" panose="020B0609020204030204" pitchFamily="49" charset="0"/>
                <a:cs typeface="Consolas" panose="020B0609020204030204" pitchFamily="49" charset="0"/>
              </a:rPr>
              <a:t>https://sites.pitt.edu/~shk148/</a:t>
            </a:r>
          </a:p>
          <a:p>
            <a:pPr algn="r"/>
            <a:endParaRPr lang="en-US" sz="1227" dirty="0">
              <a:latin typeface="Consolas" panose="020B0609020204030204" pitchFamily="49" charset="0"/>
              <a:cs typeface="Consolas" panose="020B0609020204030204" pitchFamily="49" charset="0"/>
            </a:endParaRPr>
          </a:p>
          <a:p>
            <a:pPr algn="r"/>
            <a:r>
              <a:rPr lang="en-US" sz="1091" dirty="0"/>
              <a:t>Spring 2023, Term 2234</a:t>
            </a:r>
          </a:p>
          <a:p>
            <a:pPr algn="r"/>
            <a:r>
              <a:rPr lang="en-US" sz="1091" dirty="0"/>
              <a:t>Friday 12 PM Recitation</a:t>
            </a:r>
          </a:p>
          <a:p>
            <a:pPr algn="r"/>
            <a:r>
              <a:rPr lang="en-US" sz="1091" dirty="0"/>
              <a:t>Jan 20</a:t>
            </a:r>
            <a:r>
              <a:rPr lang="en-US" sz="1091" baseline="30000" dirty="0"/>
              <a:t>th</a:t>
            </a:r>
            <a:r>
              <a:rPr lang="en-US" sz="1091" dirty="0"/>
              <a:t>, 2023</a:t>
            </a:r>
            <a:endParaRPr lang="en-US" sz="1227" dirty="0"/>
          </a:p>
          <a:p>
            <a:pPr algn="r"/>
            <a:endParaRPr lang="en-US" sz="1050" dirty="0"/>
          </a:p>
          <a:p>
            <a:pPr algn="r"/>
            <a:r>
              <a:rPr lang="en-US" sz="1050" dirty="0"/>
              <a:t>Slides adapted from </a:t>
            </a:r>
          </a:p>
          <a:p>
            <a:pPr algn="r"/>
            <a:r>
              <a:rPr lang="en-US" sz="1050" dirty="0"/>
              <a:t>Martha Dixon and Vinicius Petrucci</a:t>
            </a:r>
          </a:p>
          <a:p>
            <a:pPr algn="r"/>
            <a:endParaRPr lang="en-US" sz="1050" dirty="0"/>
          </a:p>
          <a:p>
            <a:pPr algn="r"/>
            <a:r>
              <a:rPr lang="en-US" sz="1050" dirty="0"/>
              <a:t>Department of Computer Science</a:t>
            </a:r>
          </a:p>
          <a:p>
            <a:pPr algn="r"/>
            <a:r>
              <a:rPr lang="en-US" sz="1050" dirty="0"/>
              <a:t>School of Computing &amp; Information</a:t>
            </a:r>
          </a:p>
          <a:p>
            <a:pPr algn="r"/>
            <a:r>
              <a:rPr lang="en-US" sz="1050" dirty="0"/>
              <a:t>University of Pittsb</a:t>
            </a:r>
            <a:r>
              <a:rPr lang="en-US" sz="1091" dirty="0"/>
              <a:t>urgh</a:t>
            </a:r>
          </a:p>
        </p:txBody>
      </p:sp>
      <p:sp>
        <p:nvSpPr>
          <p:cNvPr id="2" name="Rectangle 1">
            <a:extLst>
              <a:ext uri="{FF2B5EF4-FFF2-40B4-BE49-F238E27FC236}">
                <a16:creationId xmlns:a16="http://schemas.microsoft.com/office/drawing/2014/main" id="{64A105B1-F4F1-F011-2EAB-9475C6D4E092}"/>
              </a:ext>
            </a:extLst>
          </p:cNvPr>
          <p:cNvSpPr/>
          <p:nvPr userDrawn="1"/>
        </p:nvSpPr>
        <p:spPr>
          <a:xfrm>
            <a:off x="-9272" y="3416"/>
            <a:ext cx="9162545" cy="5136670"/>
          </a:xfrm>
          <a:prstGeom prst="rect">
            <a:avLst/>
          </a:prstGeom>
          <a:blipFill dpi="0" rotWithShape="1">
            <a:blip r:embed="rId2">
              <a:alphaModFix/>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9" dirty="0"/>
          </a:p>
        </p:txBody>
      </p:sp>
      <p:sp>
        <p:nvSpPr>
          <p:cNvPr id="3" name="Rectangle 2">
            <a:extLst>
              <a:ext uri="{FF2B5EF4-FFF2-40B4-BE49-F238E27FC236}">
                <a16:creationId xmlns:a16="http://schemas.microsoft.com/office/drawing/2014/main" id="{5B57CD7A-E8C8-ACBF-583E-B0B3B67BB6DB}"/>
              </a:ext>
            </a:extLst>
          </p:cNvPr>
          <p:cNvSpPr/>
          <p:nvPr userDrawn="1"/>
        </p:nvSpPr>
        <p:spPr>
          <a:xfrm>
            <a:off x="-18545" y="3416"/>
            <a:ext cx="9162545" cy="513667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9" dirty="0"/>
          </a:p>
        </p:txBody>
      </p:sp>
      <p:sp>
        <p:nvSpPr>
          <p:cNvPr id="12" name="Google Shape;12;p2"/>
          <p:cNvSpPr txBox="1">
            <a:spLocks noGrp="1"/>
          </p:cNvSpPr>
          <p:nvPr>
            <p:ph type="ctrTitle"/>
          </p:nvPr>
        </p:nvSpPr>
        <p:spPr>
          <a:xfrm>
            <a:off x="3724103" y="1546612"/>
            <a:ext cx="5139313" cy="572906"/>
          </a:xfrm>
          <a:prstGeom prst="rect">
            <a:avLst/>
          </a:prstGeom>
        </p:spPr>
        <p:txBody>
          <a:bodyPr spcFirstLastPara="1" wrap="square" lIns="110625" tIns="110625" rIns="110625" bIns="110625" anchor="b" anchorCtr="0">
            <a:noAutofit/>
          </a:bodyPr>
          <a:lstStyle>
            <a:lvl1pPr lvl="0">
              <a:spcBef>
                <a:spcPts val="0"/>
              </a:spcBef>
              <a:spcAft>
                <a:spcPts val="0"/>
              </a:spcAft>
              <a:buSzPts val="2600"/>
              <a:buFont typeface="Open Sans"/>
              <a:buNone/>
              <a:defRPr sz="1909" b="0">
                <a:latin typeface="Open Sans Bold" panose="020B0806030504020204" pitchFamily="34" charset="0"/>
                <a:ea typeface="Open Sans Bold" panose="020B0806030504020204" pitchFamily="34" charset="0"/>
                <a:cs typeface="Open Sans Bold" panose="020B0806030504020204" pitchFamily="34" charset="0"/>
                <a:sym typeface="Open Sans"/>
              </a:defRPr>
            </a:lvl1pPr>
            <a:lvl2pPr lvl="1" algn="ctr">
              <a:spcBef>
                <a:spcPts val="0"/>
              </a:spcBef>
              <a:spcAft>
                <a:spcPts val="0"/>
              </a:spcAft>
              <a:buSzPts val="6300"/>
              <a:buNone/>
              <a:defRPr sz="4295"/>
            </a:lvl2pPr>
            <a:lvl3pPr lvl="2" algn="ctr">
              <a:spcBef>
                <a:spcPts val="0"/>
              </a:spcBef>
              <a:spcAft>
                <a:spcPts val="0"/>
              </a:spcAft>
              <a:buSzPts val="6300"/>
              <a:buNone/>
              <a:defRPr sz="4295"/>
            </a:lvl3pPr>
            <a:lvl4pPr lvl="3" algn="ctr">
              <a:spcBef>
                <a:spcPts val="0"/>
              </a:spcBef>
              <a:spcAft>
                <a:spcPts val="0"/>
              </a:spcAft>
              <a:buSzPts val="6300"/>
              <a:buNone/>
              <a:defRPr sz="4295"/>
            </a:lvl4pPr>
            <a:lvl5pPr lvl="4" algn="ctr">
              <a:spcBef>
                <a:spcPts val="0"/>
              </a:spcBef>
              <a:spcAft>
                <a:spcPts val="0"/>
              </a:spcAft>
              <a:buSzPts val="6300"/>
              <a:buNone/>
              <a:defRPr sz="4295"/>
            </a:lvl5pPr>
            <a:lvl6pPr lvl="5" algn="ctr">
              <a:spcBef>
                <a:spcPts val="0"/>
              </a:spcBef>
              <a:spcAft>
                <a:spcPts val="0"/>
              </a:spcAft>
              <a:buSzPts val="6300"/>
              <a:buNone/>
              <a:defRPr sz="4295"/>
            </a:lvl6pPr>
            <a:lvl7pPr lvl="6" algn="ctr">
              <a:spcBef>
                <a:spcPts val="0"/>
              </a:spcBef>
              <a:spcAft>
                <a:spcPts val="0"/>
              </a:spcAft>
              <a:buSzPts val="6300"/>
              <a:buNone/>
              <a:defRPr sz="4295"/>
            </a:lvl7pPr>
            <a:lvl8pPr lvl="7" algn="ctr">
              <a:spcBef>
                <a:spcPts val="0"/>
              </a:spcBef>
              <a:spcAft>
                <a:spcPts val="0"/>
              </a:spcAft>
              <a:buSzPts val="6300"/>
              <a:buNone/>
              <a:defRPr sz="4295"/>
            </a:lvl8pPr>
            <a:lvl9pPr lvl="8" algn="ctr">
              <a:spcBef>
                <a:spcPts val="0"/>
              </a:spcBef>
              <a:spcAft>
                <a:spcPts val="0"/>
              </a:spcAft>
              <a:buSzPts val="6300"/>
              <a:buNone/>
              <a:defRPr sz="4295"/>
            </a:lvl9pPr>
          </a:lstStyle>
          <a:p>
            <a:r>
              <a:rPr lang="en-US" dirty="0"/>
              <a:t>Click to edit Master title style</a:t>
            </a:r>
            <a:endParaRPr dirty="0"/>
          </a:p>
        </p:txBody>
      </p:sp>
      <p:sp>
        <p:nvSpPr>
          <p:cNvPr id="13" name="Google Shape;13;p2"/>
          <p:cNvSpPr txBox="1">
            <a:spLocks noGrp="1"/>
          </p:cNvSpPr>
          <p:nvPr>
            <p:ph type="subTitle" idx="1"/>
          </p:nvPr>
        </p:nvSpPr>
        <p:spPr>
          <a:xfrm>
            <a:off x="3724103" y="2159773"/>
            <a:ext cx="5139313" cy="1795079"/>
          </a:xfrm>
          <a:prstGeom prst="rect">
            <a:avLst/>
          </a:prstGeom>
        </p:spPr>
        <p:txBody>
          <a:bodyPr spcFirstLastPara="1" wrap="square" lIns="110625" tIns="110625" rIns="110625" bIns="110625" anchor="t" anchorCtr="0">
            <a:normAutofit/>
          </a:bodyPr>
          <a:lstStyle>
            <a:lvl1pPr lvl="0">
              <a:lnSpc>
                <a:spcPct val="100000"/>
              </a:lnSpc>
              <a:spcBef>
                <a:spcPts val="545"/>
              </a:spcBef>
              <a:spcAft>
                <a:spcPts val="0"/>
              </a:spcAft>
              <a:buClr>
                <a:schemeClr val="dk1"/>
              </a:buClr>
              <a:buSzPts val="2300"/>
              <a:buFont typeface="Open Sans Medium"/>
              <a:buNone/>
              <a:defRPr sz="1568">
                <a:solidFill>
                  <a:schemeClr val="dk1"/>
                </a:solidFill>
                <a:latin typeface="Open Sans Medium"/>
                <a:ea typeface="Open Sans Medium"/>
                <a:cs typeface="Open Sans Medium"/>
                <a:sym typeface="Open Sans Medium"/>
              </a:defRPr>
            </a:lvl1pPr>
            <a:lvl2pPr lvl="1" algn="ctr">
              <a:lnSpc>
                <a:spcPct val="100000"/>
              </a:lnSpc>
              <a:spcBef>
                <a:spcPts val="0"/>
              </a:spcBef>
              <a:spcAft>
                <a:spcPts val="0"/>
              </a:spcAft>
              <a:buSzPts val="3400"/>
              <a:buNone/>
              <a:defRPr sz="2318"/>
            </a:lvl2pPr>
            <a:lvl3pPr lvl="2" algn="ctr">
              <a:lnSpc>
                <a:spcPct val="100000"/>
              </a:lnSpc>
              <a:spcBef>
                <a:spcPts val="0"/>
              </a:spcBef>
              <a:spcAft>
                <a:spcPts val="0"/>
              </a:spcAft>
              <a:buSzPts val="3400"/>
              <a:buNone/>
              <a:defRPr sz="2318"/>
            </a:lvl3pPr>
            <a:lvl4pPr lvl="3" algn="ctr">
              <a:lnSpc>
                <a:spcPct val="100000"/>
              </a:lnSpc>
              <a:spcBef>
                <a:spcPts val="0"/>
              </a:spcBef>
              <a:spcAft>
                <a:spcPts val="0"/>
              </a:spcAft>
              <a:buSzPts val="3400"/>
              <a:buNone/>
              <a:defRPr sz="2318"/>
            </a:lvl4pPr>
            <a:lvl5pPr lvl="4" algn="ctr">
              <a:lnSpc>
                <a:spcPct val="100000"/>
              </a:lnSpc>
              <a:spcBef>
                <a:spcPts val="0"/>
              </a:spcBef>
              <a:spcAft>
                <a:spcPts val="0"/>
              </a:spcAft>
              <a:buSzPts val="3400"/>
              <a:buNone/>
              <a:defRPr sz="2318"/>
            </a:lvl5pPr>
            <a:lvl6pPr lvl="5" algn="ctr">
              <a:lnSpc>
                <a:spcPct val="100000"/>
              </a:lnSpc>
              <a:spcBef>
                <a:spcPts val="0"/>
              </a:spcBef>
              <a:spcAft>
                <a:spcPts val="0"/>
              </a:spcAft>
              <a:buSzPts val="3400"/>
              <a:buNone/>
              <a:defRPr sz="2318"/>
            </a:lvl6pPr>
            <a:lvl7pPr lvl="6" algn="ctr">
              <a:lnSpc>
                <a:spcPct val="100000"/>
              </a:lnSpc>
              <a:spcBef>
                <a:spcPts val="0"/>
              </a:spcBef>
              <a:spcAft>
                <a:spcPts val="0"/>
              </a:spcAft>
              <a:buSzPts val="3400"/>
              <a:buNone/>
              <a:defRPr sz="2318"/>
            </a:lvl7pPr>
            <a:lvl8pPr lvl="7" algn="ctr">
              <a:lnSpc>
                <a:spcPct val="100000"/>
              </a:lnSpc>
              <a:spcBef>
                <a:spcPts val="0"/>
              </a:spcBef>
              <a:spcAft>
                <a:spcPts val="0"/>
              </a:spcAft>
              <a:buSzPts val="3400"/>
              <a:buNone/>
              <a:defRPr sz="2318"/>
            </a:lvl8pPr>
            <a:lvl9pPr lvl="8" algn="ctr">
              <a:lnSpc>
                <a:spcPct val="100000"/>
              </a:lnSpc>
              <a:spcBef>
                <a:spcPts val="0"/>
              </a:spcBef>
              <a:spcAft>
                <a:spcPts val="0"/>
              </a:spcAft>
              <a:buSzPts val="3400"/>
              <a:buNone/>
              <a:defRPr sz="2318"/>
            </a:lvl9pPr>
          </a:lstStyle>
          <a:p>
            <a:r>
              <a:rPr lang="en-US" dirty="0"/>
              <a:t>Click to edit Master subtitle style</a:t>
            </a:r>
            <a:endParaRPr dirty="0"/>
          </a:p>
        </p:txBody>
      </p:sp>
      <p:cxnSp>
        <p:nvCxnSpPr>
          <p:cNvPr id="14" name="Google Shape;14;p2"/>
          <p:cNvCxnSpPr>
            <a:cxnSpLocks/>
          </p:cNvCxnSpPr>
          <p:nvPr/>
        </p:nvCxnSpPr>
        <p:spPr>
          <a:xfrm>
            <a:off x="3724103" y="2126284"/>
            <a:ext cx="5139313" cy="66"/>
          </a:xfrm>
          <a:prstGeom prst="straightConnector1">
            <a:avLst/>
          </a:prstGeom>
          <a:noFill/>
          <a:ln w="28575" cap="flat" cmpd="sng">
            <a:solidFill>
              <a:schemeClr val="dk1"/>
            </a:solidFill>
            <a:prstDash val="solid"/>
            <a:round/>
            <a:headEnd type="none" w="med" len="med"/>
            <a:tailEnd type="none" w="med" len="med"/>
          </a:ln>
        </p:spPr>
      </p:cxnSp>
      <p:sp>
        <p:nvSpPr>
          <p:cNvPr id="15" name="Google Shape;15;p2"/>
          <p:cNvSpPr/>
          <p:nvPr/>
        </p:nvSpPr>
        <p:spPr>
          <a:xfrm>
            <a:off x="-18545" y="-4233"/>
            <a:ext cx="9162545" cy="572906"/>
          </a:xfrm>
          <a:prstGeom prst="rect">
            <a:avLst/>
          </a:prstGeom>
          <a:solidFill>
            <a:srgbClr val="003594"/>
          </a:solidFill>
          <a:ln>
            <a:noFill/>
          </a:ln>
        </p:spPr>
        <p:txBody>
          <a:bodyPr spcFirstLastPara="1" wrap="square" lIns="47727" tIns="47727" rIns="47727" bIns="47727" anchor="ctr" anchorCtr="0">
            <a:noAutofit/>
          </a:bodyPr>
          <a:lstStyle/>
          <a:p>
            <a:pPr marL="0" lvl="0" indent="0" algn="l" rtl="0">
              <a:spcBef>
                <a:spcPts val="0"/>
              </a:spcBef>
              <a:spcAft>
                <a:spcPts val="0"/>
              </a:spcAft>
              <a:buNone/>
            </a:pPr>
            <a:endParaRPr sz="879"/>
          </a:p>
        </p:txBody>
      </p:sp>
      <p:sp>
        <p:nvSpPr>
          <p:cNvPr id="16" name="Google Shape;16;p2"/>
          <p:cNvSpPr txBox="1">
            <a:spLocks noGrp="1"/>
          </p:cNvSpPr>
          <p:nvPr>
            <p:ph type="subTitle" idx="2"/>
          </p:nvPr>
        </p:nvSpPr>
        <p:spPr>
          <a:xfrm>
            <a:off x="1057017" y="11447"/>
            <a:ext cx="4917818" cy="507072"/>
          </a:xfrm>
          <a:prstGeom prst="rect">
            <a:avLst/>
          </a:prstGeom>
        </p:spPr>
        <p:txBody>
          <a:bodyPr spcFirstLastPara="1" wrap="square" lIns="110625" tIns="110625" rIns="110625" bIns="110625" anchor="ctr" anchorCtr="0">
            <a:normAutofit/>
          </a:bodyPr>
          <a:lstStyle>
            <a:lvl1pPr lvl="0" algn="r">
              <a:lnSpc>
                <a:spcPct val="100000"/>
              </a:lnSpc>
              <a:spcBef>
                <a:spcPts val="545"/>
              </a:spcBef>
              <a:spcAft>
                <a:spcPts val="0"/>
              </a:spcAft>
              <a:buClr>
                <a:srgbClr val="FFFFFF"/>
              </a:buClr>
              <a:buSzPts val="3100"/>
              <a:buFont typeface="EB Garamond"/>
              <a:buNone/>
              <a:defRPr sz="2114">
                <a:solidFill>
                  <a:srgbClr val="FFFFFF"/>
                </a:solidFill>
                <a:latin typeface="EB Garamond"/>
                <a:ea typeface="EB Garamond"/>
                <a:cs typeface="EB Garamond"/>
                <a:sym typeface="EB Garamond"/>
              </a:defRPr>
            </a:lvl1pPr>
            <a:lvl2pPr lvl="1">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2pPr>
            <a:lvl3pPr lvl="2">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3pPr>
            <a:lvl4pPr lvl="3">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4pPr>
            <a:lvl5pPr lvl="4">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5pPr>
            <a:lvl6pPr lvl="5">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6pPr>
            <a:lvl7pPr lvl="6">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7pPr>
            <a:lvl8pPr lvl="7">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8pPr>
            <a:lvl9pPr lvl="8">
              <a:spcBef>
                <a:spcPts val="0"/>
              </a:spcBef>
              <a:spcAft>
                <a:spcPts val="0"/>
              </a:spcAft>
              <a:buClr>
                <a:srgbClr val="FFFFFF"/>
              </a:buClr>
              <a:buSzPts val="1900"/>
              <a:buFont typeface="EB Garamond"/>
              <a:buNone/>
              <a:defRPr>
                <a:solidFill>
                  <a:srgbClr val="FFFFFF"/>
                </a:solidFill>
                <a:latin typeface="EB Garamond"/>
                <a:ea typeface="EB Garamond"/>
                <a:cs typeface="EB Garamond"/>
                <a:sym typeface="EB Garamond"/>
              </a:defRPr>
            </a:lvl9pPr>
          </a:lstStyle>
          <a:p>
            <a:r>
              <a:rPr lang="en-US" dirty="0"/>
              <a:t>Click to edit Master subtitle style</a:t>
            </a:r>
            <a:endParaRPr dirty="0"/>
          </a:p>
        </p:txBody>
      </p:sp>
      <p:cxnSp>
        <p:nvCxnSpPr>
          <p:cNvPr id="18" name="Google Shape;18;p2"/>
          <p:cNvCxnSpPr/>
          <p:nvPr/>
        </p:nvCxnSpPr>
        <p:spPr>
          <a:xfrm>
            <a:off x="6076817" y="162598"/>
            <a:ext cx="0" cy="261141"/>
          </a:xfrm>
          <a:prstGeom prst="straightConnector1">
            <a:avLst/>
          </a:prstGeom>
          <a:noFill/>
          <a:ln w="19050" cap="flat" cmpd="sng">
            <a:solidFill>
              <a:srgbClr val="FFFFFF"/>
            </a:solidFill>
            <a:prstDash val="solid"/>
            <a:round/>
            <a:headEnd type="none" w="med" len="med"/>
            <a:tailEnd type="none" w="med" len="med"/>
          </a:ln>
        </p:spPr>
      </p:cxnSp>
      <p:sp>
        <p:nvSpPr>
          <p:cNvPr id="6" name="Content Placeholder 5">
            <a:extLst>
              <a:ext uri="{FF2B5EF4-FFF2-40B4-BE49-F238E27FC236}">
                <a16:creationId xmlns:a16="http://schemas.microsoft.com/office/drawing/2014/main" id="{7334116B-E4FA-8F83-8DD2-A83A7940482E}"/>
              </a:ext>
            </a:extLst>
          </p:cNvPr>
          <p:cNvSpPr>
            <a:spLocks noGrp="1"/>
          </p:cNvSpPr>
          <p:nvPr>
            <p:ph sz="quarter" idx="10"/>
          </p:nvPr>
        </p:nvSpPr>
        <p:spPr>
          <a:xfrm>
            <a:off x="6178800" y="17271"/>
            <a:ext cx="2787424" cy="495425"/>
          </a:xfrm>
        </p:spPr>
        <p:txBody>
          <a:bodyPr/>
          <a:lstStyle>
            <a:lvl1pPr>
              <a:defRPr lang="en-US" sz="1636" b="0" i="0" u="none" strike="noStrike" cap="none" dirty="0" smtClean="0">
                <a:solidFill>
                  <a:srgbClr val="FFFFFF"/>
                </a:solidFill>
                <a:latin typeface="EB Garamond"/>
                <a:ea typeface="EB Garamond"/>
                <a:cs typeface="EB Garamond"/>
                <a:sym typeface="Arial"/>
              </a:defRPr>
            </a:lvl1pPr>
            <a:lvl2pPr>
              <a:defRPr/>
            </a:lvl2pPr>
          </a:lstStyle>
          <a:p>
            <a:pPr marL="0" marR="0" lvl="0" indent="0" algn="l" rtl="0">
              <a:lnSpc>
                <a:spcPct val="100000"/>
              </a:lnSpc>
              <a:spcBef>
                <a:spcPts val="0"/>
              </a:spcBef>
              <a:spcAft>
                <a:spcPts val="0"/>
              </a:spcAft>
              <a:buClr>
                <a:srgbClr val="000000"/>
              </a:buClr>
              <a:buFont typeface="Arial"/>
              <a:buNone/>
            </a:pPr>
            <a:r>
              <a:rPr lang="en-US" dirty="0"/>
              <a:t>Click to edit Master text styles</a:t>
            </a:r>
          </a:p>
          <a:p>
            <a:pPr marL="0" marR="0" lvl="0" indent="0" algn="l" rtl="0">
              <a:lnSpc>
                <a:spcPct val="100000"/>
              </a:lnSpc>
              <a:spcBef>
                <a:spcPts val="0"/>
              </a:spcBef>
              <a:spcAft>
                <a:spcPts val="0"/>
              </a:spcAft>
              <a:buClr>
                <a:srgbClr val="000000"/>
              </a:buClr>
              <a:buFont typeface="Arial"/>
              <a:buNone/>
            </a:pPr>
            <a:r>
              <a:rPr lang="en-US" dirty="0"/>
              <a:t>Second level</a:t>
            </a:r>
          </a:p>
        </p:txBody>
      </p:sp>
      <p:sp>
        <p:nvSpPr>
          <p:cNvPr id="9" name="Content Placeholder 8">
            <a:extLst>
              <a:ext uri="{FF2B5EF4-FFF2-40B4-BE49-F238E27FC236}">
                <a16:creationId xmlns:a16="http://schemas.microsoft.com/office/drawing/2014/main" id="{C103CFB4-9021-51CA-7606-96EAE5984A2F}"/>
              </a:ext>
            </a:extLst>
          </p:cNvPr>
          <p:cNvSpPr>
            <a:spLocks noGrp="1"/>
          </p:cNvSpPr>
          <p:nvPr>
            <p:ph sz="quarter" idx="11"/>
          </p:nvPr>
        </p:nvSpPr>
        <p:spPr>
          <a:xfrm>
            <a:off x="92364" y="1631272"/>
            <a:ext cx="3459437" cy="3209277"/>
          </a:xfrm>
        </p:spPr>
        <p:txBody>
          <a:bodyPr>
            <a:normAutofit/>
          </a:bodyPr>
          <a:lstStyle>
            <a:lvl1pPr marL="57150" indent="0" algn="r">
              <a:buNone/>
              <a:defRPr lang="en-US" sz="1275" b="0" i="0" u="none" strike="noStrike" cap="none" dirty="0" smtClean="0">
                <a:solidFill>
                  <a:schemeClr val="dk1"/>
                </a:solidFill>
                <a:latin typeface="Open Sans Bold" panose="020B0806030504020204" pitchFamily="34" charset="0"/>
                <a:ea typeface="Open Sans Bold" panose="020B0806030504020204" pitchFamily="34" charset="0"/>
                <a:cs typeface="Open Sans Bold" panose="020B0806030504020204" pitchFamily="34" charset="0"/>
                <a:sym typeface="Open Sans Medium"/>
              </a:defRPr>
            </a:lvl1pPr>
            <a:lvl2pPr>
              <a:defRPr lang="en-US" sz="1275" b="1" i="0" u="none" strike="noStrike" cap="none" dirty="0" smtClean="0">
                <a:solidFill>
                  <a:schemeClr val="dk1"/>
                </a:solidFill>
                <a:latin typeface="Open Sans Medium"/>
                <a:ea typeface="Open Sans Medium"/>
                <a:cs typeface="Open Sans Medium"/>
                <a:sym typeface="Open Sans Medium"/>
              </a:defRPr>
            </a:lvl2pPr>
            <a:lvl3pPr>
              <a:defRPr lang="en-US" sz="1275" b="1" i="0" u="none" strike="noStrike" cap="none" dirty="0" smtClean="0">
                <a:solidFill>
                  <a:schemeClr val="dk1"/>
                </a:solidFill>
                <a:latin typeface="Open Sans Medium"/>
                <a:ea typeface="Open Sans Medium"/>
                <a:cs typeface="Open Sans Medium"/>
                <a:sym typeface="Open Sans Medium"/>
              </a:defRPr>
            </a:lvl3pPr>
            <a:lvl4pPr>
              <a:defRPr lang="en-US" sz="1275" b="1" i="0" u="none" strike="noStrike" cap="none" dirty="0" smtClean="0">
                <a:solidFill>
                  <a:schemeClr val="dk1"/>
                </a:solidFill>
                <a:latin typeface="Open Sans Medium"/>
                <a:ea typeface="Open Sans Medium"/>
                <a:cs typeface="Open Sans Medium"/>
                <a:sym typeface="Open Sans Medium"/>
              </a:defRPr>
            </a:lvl4pPr>
            <a:lvl5pPr>
              <a:defRPr lang="en-US" sz="1275" b="1" i="0" u="none" strike="noStrike" cap="none" dirty="0">
                <a:solidFill>
                  <a:schemeClr val="dk1"/>
                </a:solidFill>
                <a:latin typeface="Open Sans Medium"/>
                <a:ea typeface="Open Sans Medium"/>
                <a:cs typeface="Open Sans Medium"/>
                <a:sym typeface="Open Sans Medium"/>
              </a:defRPr>
            </a:lvl5pPr>
          </a:lstStyle>
          <a:p>
            <a:pPr lvl="0"/>
            <a:r>
              <a:rPr lang="en-US" dirty="0"/>
              <a:t>Click to edit Master text styles</a:t>
            </a:r>
          </a:p>
        </p:txBody>
      </p:sp>
    </p:spTree>
    <p:extLst>
      <p:ext uri="{BB962C8B-B14F-4D97-AF65-F5344CB8AC3E}">
        <p14:creationId xmlns:p14="http://schemas.microsoft.com/office/powerpoint/2010/main" val="13749772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4"/>
          <p:cNvSpPr txBox="1">
            <a:spLocks noGrp="1"/>
          </p:cNvSpPr>
          <p:nvPr>
            <p:ph type="title"/>
          </p:nvPr>
        </p:nvSpPr>
        <p:spPr>
          <a:xfrm>
            <a:off x="383400" y="164325"/>
            <a:ext cx="8448900" cy="456000"/>
          </a:xfrm>
          <a:prstGeom prst="rect">
            <a:avLst/>
          </a:prstGeom>
          <a:noFill/>
        </p:spPr>
        <p:txBody>
          <a:bodyPr spcFirstLastPara="1" wrap="square" lIns="91425" tIns="91425" rIns="91425" bIns="91425" anchor="ctr" anchorCtr="0">
            <a:normAutofit/>
          </a:bodyPr>
          <a:lstStyle>
            <a:lvl1pPr lvl="0" rtl="0">
              <a:spcBef>
                <a:spcPts val="0"/>
              </a:spcBef>
              <a:spcAft>
                <a:spcPts val="0"/>
              </a:spcAft>
              <a:buClr>
                <a:srgbClr val="FFFFFF"/>
              </a:buClr>
              <a:buSzPts val="3000"/>
              <a:buNone/>
              <a:defRPr sz="3000">
                <a:solidFill>
                  <a:srgbClr val="FFFFFF"/>
                </a:solidFill>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29" name="Google Shape;29;p4"/>
          <p:cNvSpPr txBox="1">
            <a:spLocks noGrp="1"/>
          </p:cNvSpPr>
          <p:nvPr>
            <p:ph type="body" idx="1"/>
          </p:nvPr>
        </p:nvSpPr>
        <p:spPr>
          <a:xfrm>
            <a:off x="383400" y="920900"/>
            <a:ext cx="8377200" cy="3778800"/>
          </a:xfrm>
          <a:prstGeom prst="rect">
            <a:avLst/>
          </a:prstGeom>
          <a:noFill/>
        </p:spPr>
        <p:txBody>
          <a:bodyPr spcFirstLastPara="1" wrap="square" lIns="91425" tIns="91425" rIns="91425" bIns="91425" anchor="t" anchorCtr="0">
            <a:normAutofit/>
          </a:bodyPr>
          <a:lstStyle>
            <a:lvl1pPr marL="457200" lvl="0" indent="-361950" rtl="0">
              <a:lnSpc>
                <a:spcPct val="115000"/>
              </a:lnSpc>
              <a:spcBef>
                <a:spcPts val="0"/>
              </a:spcBef>
              <a:spcAft>
                <a:spcPts val="0"/>
              </a:spcAft>
              <a:buClr>
                <a:schemeClr val="accent1"/>
              </a:buClr>
              <a:buSzPts val="2100"/>
              <a:buChar char="▶"/>
              <a:defRPr sz="2100">
                <a:solidFill>
                  <a:schemeClr val="accent1"/>
                </a:solidFill>
              </a:defRPr>
            </a:lvl1pPr>
            <a:lvl2pPr marL="914400" lvl="1" indent="-336550" rtl="0">
              <a:lnSpc>
                <a:spcPct val="115000"/>
              </a:lnSpc>
              <a:spcBef>
                <a:spcPts val="0"/>
              </a:spcBef>
              <a:spcAft>
                <a:spcPts val="0"/>
              </a:spcAft>
              <a:buClr>
                <a:schemeClr val="dk1"/>
              </a:buClr>
              <a:buSzPts val="1700"/>
              <a:buChar char="–"/>
              <a:defRPr sz="1700">
                <a:solidFill>
                  <a:schemeClr val="dk1"/>
                </a:solidFill>
              </a:defRPr>
            </a:lvl2pPr>
            <a:lvl3pPr marL="1371600" lvl="2" indent="-336550" rtl="0">
              <a:lnSpc>
                <a:spcPct val="115000"/>
              </a:lnSpc>
              <a:spcBef>
                <a:spcPts val="0"/>
              </a:spcBef>
              <a:spcAft>
                <a:spcPts val="0"/>
              </a:spcAft>
              <a:buClr>
                <a:schemeClr val="dk1"/>
              </a:buClr>
              <a:buSzPts val="1700"/>
              <a:buChar char="●"/>
              <a:defRPr sz="1700">
                <a:solidFill>
                  <a:schemeClr val="dk1"/>
                </a:solidFill>
              </a:defRPr>
            </a:lvl3pPr>
            <a:lvl4pPr marL="1828800" lvl="3" indent="-336550" rtl="0">
              <a:lnSpc>
                <a:spcPct val="115000"/>
              </a:lnSpc>
              <a:spcBef>
                <a:spcPts val="0"/>
              </a:spcBef>
              <a:spcAft>
                <a:spcPts val="0"/>
              </a:spcAft>
              <a:buClr>
                <a:schemeClr val="dk1"/>
              </a:buClr>
              <a:buSzPts val="1700"/>
              <a:buChar char="»"/>
              <a:defRPr sz="1700">
                <a:solidFill>
                  <a:schemeClr val="dk1"/>
                </a:solidFill>
              </a:defRPr>
            </a:lvl4pPr>
            <a:lvl5pPr marL="2286000" lvl="4" indent="-336550" rtl="0">
              <a:lnSpc>
                <a:spcPct val="115000"/>
              </a:lnSpc>
              <a:spcBef>
                <a:spcPts val="0"/>
              </a:spcBef>
              <a:spcAft>
                <a:spcPts val="0"/>
              </a:spcAft>
              <a:buClr>
                <a:schemeClr val="dk1"/>
              </a:buClr>
              <a:buSzPts val="1700"/>
              <a:buChar char="○"/>
              <a:defRPr sz="1700">
                <a:solidFill>
                  <a:schemeClr val="dk1"/>
                </a:solidFill>
              </a:defRPr>
            </a:lvl5pPr>
            <a:lvl6pPr marL="2743200" lvl="5" indent="-336550" rtl="0">
              <a:lnSpc>
                <a:spcPct val="115000"/>
              </a:lnSpc>
              <a:spcBef>
                <a:spcPts val="0"/>
              </a:spcBef>
              <a:spcAft>
                <a:spcPts val="0"/>
              </a:spcAft>
              <a:buClr>
                <a:schemeClr val="dk1"/>
              </a:buClr>
              <a:buSzPts val="1700"/>
              <a:buChar char="■"/>
              <a:defRPr sz="1700">
                <a:solidFill>
                  <a:schemeClr val="dk1"/>
                </a:solidFill>
              </a:defRPr>
            </a:lvl6pPr>
            <a:lvl7pPr marL="3200400" lvl="6" indent="-336550" rtl="0">
              <a:lnSpc>
                <a:spcPct val="115000"/>
              </a:lnSpc>
              <a:spcBef>
                <a:spcPts val="0"/>
              </a:spcBef>
              <a:spcAft>
                <a:spcPts val="0"/>
              </a:spcAft>
              <a:buClr>
                <a:schemeClr val="dk1"/>
              </a:buClr>
              <a:buSzPts val="1700"/>
              <a:buChar char="●"/>
              <a:defRPr sz="1700">
                <a:solidFill>
                  <a:schemeClr val="dk1"/>
                </a:solidFill>
              </a:defRPr>
            </a:lvl7pPr>
            <a:lvl8pPr marL="3657600" lvl="7" indent="-336550" rtl="0">
              <a:lnSpc>
                <a:spcPct val="115000"/>
              </a:lnSpc>
              <a:spcBef>
                <a:spcPts val="0"/>
              </a:spcBef>
              <a:spcAft>
                <a:spcPts val="0"/>
              </a:spcAft>
              <a:buClr>
                <a:schemeClr val="dk1"/>
              </a:buClr>
              <a:buSzPts val="1700"/>
              <a:buChar char="○"/>
              <a:defRPr sz="1700">
                <a:solidFill>
                  <a:schemeClr val="dk1"/>
                </a:solidFill>
              </a:defRPr>
            </a:lvl8pPr>
            <a:lvl9pPr marL="4114800" lvl="8" indent="-336550" rtl="0">
              <a:lnSpc>
                <a:spcPct val="115000"/>
              </a:lnSpc>
              <a:spcBef>
                <a:spcPts val="0"/>
              </a:spcBef>
              <a:spcAft>
                <a:spcPts val="0"/>
              </a:spcAft>
              <a:buClr>
                <a:schemeClr val="dk1"/>
              </a:buClr>
              <a:buSzPts val="1700"/>
              <a:buChar char="■"/>
              <a:defRPr sz="17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sz="17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3" name="Google Shape;3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36550">
              <a:spcBef>
                <a:spcPts val="0"/>
              </a:spcBef>
              <a:spcAft>
                <a:spcPts val="0"/>
              </a:spcAft>
              <a:buSzPts val="1700"/>
              <a:buChar char="▶"/>
              <a:defRPr sz="17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4" name="Google Shape;34;p5"/>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6"/>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17775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500"/>
              <a:buNone/>
              <a:defRPr sz="25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36550">
              <a:spcBef>
                <a:spcPts val="0"/>
              </a:spcBef>
              <a:spcAft>
                <a:spcPts val="0"/>
              </a:spcAft>
              <a:buSzPts val="1700"/>
              <a:buChar char="▶"/>
              <a:defRPr sz="17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41" name="Google Shape;41;p7"/>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1"/>
              </a:buClr>
              <a:buSzPts val="4800"/>
              <a:buNone/>
              <a:defRPr sz="48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p8"/>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 name="Google Shape;45;p8"/>
          <p:cNvSpPr/>
          <p:nvPr/>
        </p:nvSpPr>
        <p:spPr>
          <a:xfrm>
            <a:off x="0" y="-3425"/>
            <a:ext cx="9144000" cy="880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3594"/>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p:nvPr/>
        </p:nvSpPr>
        <p:spPr>
          <a:xfrm>
            <a:off x="4572000" y="4830675"/>
            <a:ext cx="4572000" cy="312900"/>
          </a:xfrm>
          <a:prstGeom prst="rect">
            <a:avLst/>
          </a:prstGeom>
          <a:solidFill>
            <a:srgbClr val="003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4200"/>
              <a:buNone/>
              <a:defRPr sz="4200">
                <a:solidFill>
                  <a:schemeClr val="dk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 name="Google Shape;5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 name="Google Shape;5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61950">
              <a:spcBef>
                <a:spcPts val="0"/>
              </a:spcBef>
              <a:spcAft>
                <a:spcPts val="0"/>
              </a:spcAft>
              <a:buSzPts val="21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52" name="Google Shape;52;p9"/>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9"/>
          <p:cNvSpPr/>
          <p:nvPr/>
        </p:nvSpPr>
        <p:spPr>
          <a:xfrm>
            <a:off x="0" y="-3425"/>
            <a:ext cx="9144000" cy="757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3594"/>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a:lvl1pPr>
          </a:lstStyle>
          <a:p>
            <a:endParaRPr/>
          </a:p>
        </p:txBody>
      </p:sp>
      <p:sp>
        <p:nvSpPr>
          <p:cNvPr id="56" name="Google Shape;56;p10"/>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3425"/>
            <a:ext cx="9144000" cy="757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3594"/>
              </a:solidFill>
              <a:latin typeface="Arial"/>
              <a:ea typeface="Arial"/>
              <a:cs typeface="Arial"/>
              <a:sym typeface="Arial"/>
            </a:endParaRPr>
          </a:p>
        </p:txBody>
      </p:sp>
      <p:sp>
        <p:nvSpPr>
          <p:cNvPr id="7" name="Google Shape;7;p1"/>
          <p:cNvSpPr/>
          <p:nvPr/>
        </p:nvSpPr>
        <p:spPr>
          <a:xfrm>
            <a:off x="150" y="4830675"/>
            <a:ext cx="9144000" cy="312900"/>
          </a:xfrm>
          <a:prstGeom prst="rect">
            <a:avLst/>
          </a:prstGeom>
          <a:solidFill>
            <a:srgbClr val="0035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383400" y="164325"/>
            <a:ext cx="8448900" cy="456000"/>
          </a:xfrm>
          <a:prstGeom prst="rect">
            <a:avLst/>
          </a:prstGeom>
          <a:noFill/>
          <a:ln>
            <a:noFill/>
          </a:ln>
        </p:spPr>
        <p:txBody>
          <a:bodyPr spcFirstLastPara="1" wrap="square" lIns="91425" tIns="91425" rIns="91425" bIns="91425" anchor="ctr" anchorCtr="0">
            <a:normAutofit/>
          </a:bodyPr>
          <a:lstStyle>
            <a:lvl1pPr lvl="0">
              <a:spcBef>
                <a:spcPts val="0"/>
              </a:spcBef>
              <a:spcAft>
                <a:spcPts val="0"/>
              </a:spcAft>
              <a:buClr>
                <a:srgbClr val="FFFFFF"/>
              </a:buClr>
              <a:buSzPts val="3000"/>
              <a:buFont typeface="Libre Franklin"/>
              <a:buNone/>
              <a:defRPr sz="3000" b="1">
                <a:solidFill>
                  <a:srgbClr val="FFFFFF"/>
                </a:solidFill>
                <a:latin typeface="Libre Franklin"/>
                <a:ea typeface="Libre Franklin"/>
                <a:cs typeface="Libre Franklin"/>
                <a:sym typeface="Libre Franklin"/>
              </a:defRPr>
            </a:lvl1pPr>
            <a:lvl2pPr lvl="1"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2pPr>
            <a:lvl3pPr lvl="2"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3pPr>
            <a:lvl4pPr lvl="3"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4pPr>
            <a:lvl5pPr lvl="4"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5pPr>
            <a:lvl6pPr lvl="5"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6pPr>
            <a:lvl7pPr lvl="6"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7pPr>
            <a:lvl8pPr lvl="7"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8pPr>
            <a:lvl9pPr lvl="8" algn="ctr">
              <a:spcBef>
                <a:spcPts val="0"/>
              </a:spcBef>
              <a:spcAft>
                <a:spcPts val="0"/>
              </a:spcAft>
              <a:buClr>
                <a:schemeClr val="dk1"/>
              </a:buClr>
              <a:buSzPts val="2800"/>
              <a:buFont typeface="Libre Franklin"/>
              <a:buNone/>
              <a:defRPr sz="2800">
                <a:solidFill>
                  <a:schemeClr val="dk1"/>
                </a:solidFill>
                <a:latin typeface="Libre Franklin"/>
                <a:ea typeface="Libre Franklin"/>
                <a:cs typeface="Libre Franklin"/>
                <a:sym typeface="Libre Franklin"/>
              </a:defRPr>
            </a:lvl9pPr>
          </a:lstStyle>
          <a:p>
            <a:endParaRPr/>
          </a:p>
        </p:txBody>
      </p:sp>
      <p:sp>
        <p:nvSpPr>
          <p:cNvPr id="9" name="Google Shape;9;p1"/>
          <p:cNvSpPr txBox="1">
            <a:spLocks noGrp="1"/>
          </p:cNvSpPr>
          <p:nvPr>
            <p:ph type="body" idx="1"/>
          </p:nvPr>
        </p:nvSpPr>
        <p:spPr>
          <a:xfrm>
            <a:off x="383400" y="920900"/>
            <a:ext cx="8377200" cy="3778800"/>
          </a:xfrm>
          <a:prstGeom prst="rect">
            <a:avLst/>
          </a:prstGeom>
          <a:noFill/>
          <a:ln>
            <a:noFill/>
          </a:ln>
        </p:spPr>
        <p:txBody>
          <a:bodyPr spcFirstLastPara="1" wrap="square" lIns="91425" tIns="91425" rIns="91425" bIns="91425" anchor="t" anchorCtr="0">
            <a:normAutofit/>
          </a:bodyPr>
          <a:lstStyle>
            <a:lvl1pPr marL="457200" lvl="0" indent="-361950">
              <a:lnSpc>
                <a:spcPct val="115000"/>
              </a:lnSpc>
              <a:spcBef>
                <a:spcPts val="0"/>
              </a:spcBef>
              <a:spcAft>
                <a:spcPts val="0"/>
              </a:spcAft>
              <a:buClr>
                <a:schemeClr val="accent1"/>
              </a:buClr>
              <a:buSzPts val="2100"/>
              <a:buFont typeface="Libre Franklin"/>
              <a:buChar char="▶"/>
              <a:defRPr sz="2100">
                <a:solidFill>
                  <a:schemeClr val="accent1"/>
                </a:solidFill>
                <a:latin typeface="Libre Franklin"/>
                <a:ea typeface="Libre Franklin"/>
                <a:cs typeface="Libre Franklin"/>
                <a:sym typeface="Libre Franklin"/>
              </a:defRPr>
            </a:lvl1pPr>
            <a:lvl2pPr marL="914400" lvl="1"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2pPr>
            <a:lvl3pPr marL="1371600" lvl="2"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3pPr>
            <a:lvl4pPr marL="1828800" lvl="3"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4pPr>
            <a:lvl5pPr marL="2286000" lvl="4"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5pPr>
            <a:lvl6pPr marL="2743200" lvl="5"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6pPr>
            <a:lvl7pPr marL="3200400" lvl="6"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7pPr>
            <a:lvl8pPr marL="3657600" lvl="7"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8pPr>
            <a:lvl9pPr marL="4114800" lvl="8" indent="-336550">
              <a:lnSpc>
                <a:spcPct val="115000"/>
              </a:lnSpc>
              <a:spcBef>
                <a:spcPts val="0"/>
              </a:spcBef>
              <a:spcAft>
                <a:spcPts val="0"/>
              </a:spcAft>
              <a:buClr>
                <a:schemeClr val="dk1"/>
              </a:buClr>
              <a:buSzPts val="1700"/>
              <a:buFont typeface="Libre Franklin"/>
              <a:buChar char="■"/>
              <a:defRPr sz="1700">
                <a:solidFill>
                  <a:schemeClr val="dk1"/>
                </a:solidFill>
                <a:latin typeface="Libre Franklin"/>
                <a:ea typeface="Libre Franklin"/>
                <a:cs typeface="Libre Franklin"/>
                <a:sym typeface="Libre Franklin"/>
              </a:defRPr>
            </a:lvl9pPr>
          </a:lstStyle>
          <a:p>
            <a:endParaRPr/>
          </a:p>
        </p:txBody>
      </p:sp>
      <p:sp>
        <p:nvSpPr>
          <p:cNvPr id="10" name="Google Shape;10;p1"/>
          <p:cNvSpPr txBox="1">
            <a:spLocks noGrp="1"/>
          </p:cNvSpPr>
          <p:nvPr>
            <p:ph type="sldNum" idx="12"/>
          </p:nvPr>
        </p:nvSpPr>
        <p:spPr>
          <a:xfrm>
            <a:off x="8283600" y="4822625"/>
            <a:ext cx="548700" cy="312900"/>
          </a:xfrm>
          <a:prstGeom prst="rect">
            <a:avLst/>
          </a:prstGeom>
          <a:noFill/>
          <a:ln>
            <a:noFill/>
          </a:ln>
        </p:spPr>
        <p:txBody>
          <a:bodyPr spcFirstLastPara="1" wrap="square" lIns="91425" tIns="91425" rIns="91425" bIns="91425" anchor="ctr" anchorCtr="0">
            <a:noAutofit/>
          </a:bodyPr>
          <a:lstStyle>
            <a:lvl1pPr lvl="0" algn="r">
              <a:buNone/>
              <a:defRPr sz="1000" b="1">
                <a:solidFill>
                  <a:srgbClr val="FFFFFF"/>
                </a:solidFill>
                <a:latin typeface="Helvetica Neue"/>
                <a:ea typeface="Helvetica Neue"/>
                <a:cs typeface="Helvetica Neue"/>
                <a:sym typeface="Helvetica Neue"/>
              </a:defRPr>
            </a:lvl1pPr>
            <a:lvl2pPr lvl="1" algn="r">
              <a:buNone/>
              <a:defRPr sz="1000" b="1">
                <a:solidFill>
                  <a:srgbClr val="FFFFFF"/>
                </a:solidFill>
                <a:latin typeface="Helvetica Neue"/>
                <a:ea typeface="Helvetica Neue"/>
                <a:cs typeface="Helvetica Neue"/>
                <a:sym typeface="Helvetica Neue"/>
              </a:defRPr>
            </a:lvl2pPr>
            <a:lvl3pPr lvl="2" algn="r">
              <a:buNone/>
              <a:defRPr sz="1000" b="1">
                <a:solidFill>
                  <a:srgbClr val="FFFFFF"/>
                </a:solidFill>
                <a:latin typeface="Helvetica Neue"/>
                <a:ea typeface="Helvetica Neue"/>
                <a:cs typeface="Helvetica Neue"/>
                <a:sym typeface="Helvetica Neue"/>
              </a:defRPr>
            </a:lvl3pPr>
            <a:lvl4pPr lvl="3" algn="r">
              <a:buNone/>
              <a:defRPr sz="1000" b="1">
                <a:solidFill>
                  <a:srgbClr val="FFFFFF"/>
                </a:solidFill>
                <a:latin typeface="Helvetica Neue"/>
                <a:ea typeface="Helvetica Neue"/>
                <a:cs typeface="Helvetica Neue"/>
                <a:sym typeface="Helvetica Neue"/>
              </a:defRPr>
            </a:lvl4pPr>
            <a:lvl5pPr lvl="4" algn="r">
              <a:buNone/>
              <a:defRPr sz="1000" b="1">
                <a:solidFill>
                  <a:srgbClr val="FFFFFF"/>
                </a:solidFill>
                <a:latin typeface="Helvetica Neue"/>
                <a:ea typeface="Helvetica Neue"/>
                <a:cs typeface="Helvetica Neue"/>
                <a:sym typeface="Helvetica Neue"/>
              </a:defRPr>
            </a:lvl5pPr>
            <a:lvl6pPr lvl="5" algn="r">
              <a:buNone/>
              <a:defRPr sz="1000" b="1">
                <a:solidFill>
                  <a:srgbClr val="FFFFFF"/>
                </a:solidFill>
                <a:latin typeface="Helvetica Neue"/>
                <a:ea typeface="Helvetica Neue"/>
                <a:cs typeface="Helvetica Neue"/>
                <a:sym typeface="Helvetica Neue"/>
              </a:defRPr>
            </a:lvl6pPr>
            <a:lvl7pPr lvl="6" algn="r">
              <a:buNone/>
              <a:defRPr sz="1000" b="1">
                <a:solidFill>
                  <a:srgbClr val="FFFFFF"/>
                </a:solidFill>
                <a:latin typeface="Helvetica Neue"/>
                <a:ea typeface="Helvetica Neue"/>
                <a:cs typeface="Helvetica Neue"/>
                <a:sym typeface="Helvetica Neue"/>
              </a:defRPr>
            </a:lvl7pPr>
            <a:lvl8pPr lvl="7" algn="r">
              <a:buNone/>
              <a:defRPr sz="1000" b="1">
                <a:solidFill>
                  <a:srgbClr val="FFFFFF"/>
                </a:solidFill>
                <a:latin typeface="Helvetica Neue"/>
                <a:ea typeface="Helvetica Neue"/>
                <a:cs typeface="Helvetica Neue"/>
                <a:sym typeface="Helvetica Neue"/>
              </a:defRPr>
            </a:lvl8pPr>
            <a:lvl9pPr lvl="8" algn="r">
              <a:buNone/>
              <a:defRPr sz="1000" b="1">
                <a:solidFill>
                  <a:srgbClr val="FFFFFF"/>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pic>
        <p:nvPicPr>
          <p:cNvPr id="11" name="Google Shape;11;p1"/>
          <p:cNvPicPr preferRelativeResize="0"/>
          <p:nvPr/>
        </p:nvPicPr>
        <p:blipFill rotWithShape="1">
          <a:blip r:embed="rId24">
            <a:alphaModFix/>
          </a:blip>
          <a:srcRect/>
          <a:stretch/>
        </p:blipFill>
        <p:spPr>
          <a:xfrm>
            <a:off x="455150" y="4859535"/>
            <a:ext cx="1432576" cy="256375"/>
          </a:xfrm>
          <a:prstGeom prst="rect">
            <a:avLst/>
          </a:prstGeom>
          <a:noFill/>
          <a:ln>
            <a:noFill/>
          </a:ln>
          <a:effectLst>
            <a:outerShdw blurRad="57150" dist="19050" dir="5400000" algn="bl" rotWithShape="0">
              <a:srgbClr val="000000">
                <a:alpha val="50000"/>
              </a:srgbClr>
            </a:outerShdw>
          </a:effec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shinwookim/asm-demo"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D590-6864-A18C-4055-5171ABBDEB81}"/>
              </a:ext>
            </a:extLst>
          </p:cNvPr>
          <p:cNvSpPr>
            <a:spLocks noGrp="1"/>
          </p:cNvSpPr>
          <p:nvPr>
            <p:ph type="ctrTitle"/>
          </p:nvPr>
        </p:nvSpPr>
        <p:spPr/>
        <p:txBody>
          <a:bodyPr/>
          <a:lstStyle/>
          <a:p>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Recitation 6: Assembly</a:t>
            </a:r>
          </a:p>
        </p:txBody>
      </p:sp>
      <p:sp>
        <p:nvSpPr>
          <p:cNvPr id="3" name="Subtitle 2">
            <a:extLst>
              <a:ext uri="{FF2B5EF4-FFF2-40B4-BE49-F238E27FC236}">
                <a16:creationId xmlns:a16="http://schemas.microsoft.com/office/drawing/2014/main" id="{1CFC2170-70A5-F8DF-7E7F-A31CCC716A32}"/>
              </a:ext>
            </a:extLst>
          </p:cNvPr>
          <p:cNvSpPr>
            <a:spLocks noGrp="1"/>
          </p:cNvSpPr>
          <p:nvPr>
            <p:ph type="subTitle" idx="1"/>
          </p:nvPr>
        </p:nvSpPr>
        <p:spPr>
          <a:xfrm>
            <a:off x="3936077" y="2159773"/>
            <a:ext cx="3854485" cy="2443758"/>
          </a:xfrm>
        </p:spPr>
        <p:txBody>
          <a:bodyPr>
            <a:normAutofit/>
          </a:bodyPr>
          <a:lstStyle/>
          <a:p>
            <a:pPr>
              <a:buFont typeface="Wingdings" panose="05000000000000000000" pitchFamily="2" charset="2"/>
              <a:buChar char="Ø"/>
            </a:pPr>
            <a:r>
              <a:rPr lang="en-US" sz="1227" dirty="0"/>
              <a:t>Agenda</a:t>
            </a:r>
          </a:p>
          <a:p>
            <a:pPr>
              <a:buFont typeface="Wingdings" panose="05000000000000000000" pitchFamily="2" charset="2"/>
              <a:buChar char="Ø"/>
            </a:pPr>
            <a:r>
              <a:rPr lang="en-US" sz="1227" dirty="0"/>
              <a:t>Course News</a:t>
            </a:r>
          </a:p>
          <a:p>
            <a:pPr>
              <a:buFont typeface="Wingdings" panose="05000000000000000000" pitchFamily="2" charset="2"/>
              <a:buChar char="Ø"/>
            </a:pPr>
            <a:r>
              <a:rPr lang="en-US" sz="1227" dirty="0"/>
              <a:t>Assembly</a:t>
            </a:r>
          </a:p>
          <a:p>
            <a:pPr>
              <a:buFont typeface="Wingdings" panose="05000000000000000000" pitchFamily="2" charset="2"/>
              <a:buChar char="Ø"/>
            </a:pPr>
            <a:r>
              <a:rPr lang="en-US" sz="1227" dirty="0"/>
              <a:t>Quiz</a:t>
            </a:r>
          </a:p>
          <a:p>
            <a:pPr>
              <a:buFont typeface="Wingdings" panose="05000000000000000000" pitchFamily="2" charset="2"/>
              <a:buChar char="Ø"/>
            </a:pPr>
            <a:r>
              <a:rPr lang="en-US" sz="1227" dirty="0"/>
              <a:t>Malloc or Quiz 4, your call!</a:t>
            </a:r>
          </a:p>
        </p:txBody>
      </p:sp>
      <p:sp>
        <p:nvSpPr>
          <p:cNvPr id="4" name="Subtitle 3">
            <a:extLst>
              <a:ext uri="{FF2B5EF4-FFF2-40B4-BE49-F238E27FC236}">
                <a16:creationId xmlns:a16="http://schemas.microsoft.com/office/drawing/2014/main" id="{92B735E3-67EB-F208-DD1C-11495A0088D8}"/>
              </a:ext>
            </a:extLst>
          </p:cNvPr>
          <p:cNvSpPr>
            <a:spLocks noGrp="1"/>
          </p:cNvSpPr>
          <p:nvPr>
            <p:ph type="subTitle" idx="2"/>
          </p:nvPr>
        </p:nvSpPr>
        <p:spPr>
          <a:xfrm>
            <a:off x="636104" y="-4027"/>
            <a:ext cx="4999265" cy="572906"/>
          </a:xfrm>
        </p:spPr>
        <p:txBody>
          <a:bodyPr anchor="ctr">
            <a:noAutofit/>
          </a:bodyPr>
          <a:lstStyle/>
          <a:p>
            <a:pPr marL="0" indent="0">
              <a:spcBef>
                <a:spcPct val="0"/>
              </a:spcBef>
            </a:pPr>
            <a:r>
              <a:rPr lang="en-US" sz="2025" dirty="0">
                <a:solidFill>
                  <a:schemeClr val="bg1"/>
                </a:solidFill>
                <a:latin typeface="EB Garamond" panose="00000500000000000000" pitchFamily="2" charset="0"/>
                <a:ea typeface="EB Garamond" panose="00000500000000000000" pitchFamily="2" charset="0"/>
                <a:cs typeface="Open Sans Bold" panose="020B0806030504020204" pitchFamily="34" charset="0"/>
              </a:rPr>
              <a:t>CS 0449: Introduction to Systems Software</a:t>
            </a:r>
          </a:p>
        </p:txBody>
      </p:sp>
      <p:sp>
        <p:nvSpPr>
          <p:cNvPr id="6" name="Content Placeholder 5">
            <a:extLst>
              <a:ext uri="{FF2B5EF4-FFF2-40B4-BE49-F238E27FC236}">
                <a16:creationId xmlns:a16="http://schemas.microsoft.com/office/drawing/2014/main" id="{54C9C879-6444-35C5-2726-CB2493ED7764}"/>
              </a:ext>
            </a:extLst>
          </p:cNvPr>
          <p:cNvSpPr>
            <a:spLocks noGrp="1"/>
          </p:cNvSpPr>
          <p:nvPr>
            <p:ph sz="quarter" idx="10"/>
          </p:nvPr>
        </p:nvSpPr>
        <p:spPr/>
        <p:txBody>
          <a:bodyPr anchor="ctr">
            <a:normAutofit fontScale="77500" lnSpcReduction="20000"/>
          </a:bodyPr>
          <a:lstStyle/>
          <a:p>
            <a:pPr marL="57150" indent="0">
              <a:buNone/>
            </a:pPr>
            <a:r>
              <a:rPr lang="en-US" sz="2550" dirty="0"/>
              <a:t>Griffin Hurt</a:t>
            </a:r>
            <a:endParaRPr lang="en-US" dirty="0"/>
          </a:p>
        </p:txBody>
      </p:sp>
      <p:sp>
        <p:nvSpPr>
          <p:cNvPr id="7" name="Content Placeholder 6">
            <a:extLst>
              <a:ext uri="{FF2B5EF4-FFF2-40B4-BE49-F238E27FC236}">
                <a16:creationId xmlns:a16="http://schemas.microsoft.com/office/drawing/2014/main" id="{704F3798-62BA-095A-C88E-900CE33E9318}"/>
              </a:ext>
            </a:extLst>
          </p:cNvPr>
          <p:cNvSpPr>
            <a:spLocks noGrp="1"/>
          </p:cNvSpPr>
          <p:nvPr>
            <p:ph sz="quarter" idx="11"/>
          </p:nvPr>
        </p:nvSpPr>
        <p:spPr/>
        <p:txBody>
          <a:bodyPr>
            <a:normAutofit fontScale="92500"/>
          </a:bodyPr>
          <a:lstStyle/>
          <a:p>
            <a:pPr algn="r">
              <a:lnSpc>
                <a:spcPct val="120000"/>
              </a:lnSpc>
            </a:pPr>
            <a:r>
              <a:rPr lang="en-US" sz="1650" b="1" dirty="0">
                <a:latin typeface="Open Sans" panose="020B0606030504020204" pitchFamily="34" charset="0"/>
                <a:ea typeface="Open Sans" panose="020B0606030504020204" pitchFamily="34" charset="0"/>
                <a:cs typeface="Open Sans" panose="020B0606030504020204" pitchFamily="34" charset="0"/>
              </a:rPr>
              <a:t>Griffin Hurt</a:t>
            </a:r>
          </a:p>
          <a:p>
            <a:pPr>
              <a:lnSpc>
                <a:spcPct val="120000"/>
              </a:lnSpc>
            </a:pPr>
            <a:r>
              <a:rPr lang="en-US" b="0" dirty="0">
                <a:latin typeface="Open Sans" panose="020B0606030504020204" pitchFamily="34" charset="0"/>
                <a:ea typeface="Open Sans" panose="020B0606030504020204" pitchFamily="34" charset="0"/>
                <a:cs typeface="Open Sans" panose="020B0606030504020204" pitchFamily="34" charset="0"/>
              </a:rPr>
              <a:t>Undergraduate Teaching </a:t>
            </a:r>
            <a:r>
              <a:rPr lang="en-US" dirty="0">
                <a:latin typeface="Open Sans" panose="020B0606030504020204" pitchFamily="34" charset="0"/>
                <a:ea typeface="Open Sans" panose="020B0606030504020204" pitchFamily="34" charset="0"/>
                <a:cs typeface="Open Sans" panose="020B0606030504020204" pitchFamily="34" charset="0"/>
              </a:rPr>
              <a:t>Fellow</a:t>
            </a:r>
            <a:endParaRPr lang="en-US" b="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050" dirty="0" err="1">
                <a:solidFill>
                  <a:schemeClr val="accent1"/>
                </a:solidFill>
                <a:latin typeface="Consolas" panose="020B0609020204030204" pitchFamily="49" charset="0"/>
                <a:cs typeface="Consolas" panose="020B0609020204030204" pitchFamily="49" charset="0"/>
              </a:rPr>
              <a:t>griffhurt@pitt.edu</a:t>
            </a:r>
            <a:endParaRPr lang="en-US" sz="1050" dirty="0">
              <a:solidFill>
                <a:schemeClr val="accent1"/>
              </a:solidFill>
              <a:latin typeface="Consolas" panose="020B0609020204030204" pitchFamily="49" charset="0"/>
              <a:cs typeface="Consolas" panose="020B0609020204030204" pitchFamily="49" charset="0"/>
            </a:endParaRPr>
          </a:p>
          <a:p>
            <a:r>
              <a:rPr lang="en-US" sz="1050" dirty="0">
                <a:solidFill>
                  <a:schemeClr val="accent1"/>
                </a:solidFill>
                <a:latin typeface="Consolas" panose="020B0609020204030204" pitchFamily="49" charset="0"/>
                <a:cs typeface="Consolas" panose="020B0609020204030204" pitchFamily="49" charset="0"/>
              </a:rPr>
              <a:t>https://</a:t>
            </a:r>
            <a:r>
              <a:rPr lang="en-US" sz="1050" dirty="0" err="1">
                <a:solidFill>
                  <a:schemeClr val="accent1"/>
                </a:solidFill>
                <a:latin typeface="Consolas" panose="020B0609020204030204" pitchFamily="49" charset="0"/>
                <a:cs typeface="Consolas" panose="020B0609020204030204" pitchFamily="49" charset="0"/>
              </a:rPr>
              <a:t>griffinhurt.com</a:t>
            </a:r>
            <a:endParaRPr lang="en-US" sz="1050" dirty="0">
              <a:solidFill>
                <a:schemeClr val="accent1"/>
              </a:solidFill>
              <a:latin typeface="Consolas" panose="020B0609020204030204" pitchFamily="49" charset="0"/>
              <a:cs typeface="Consolas" panose="020B0609020204030204" pitchFamily="49" charset="0"/>
            </a:endParaRPr>
          </a:p>
          <a:p>
            <a:pPr algn="r"/>
            <a:endParaRPr lang="en-US" sz="1500" dirty="0">
              <a:latin typeface="Consolas" panose="020B0609020204030204" pitchFamily="49" charset="0"/>
              <a:cs typeface="Consolas" panose="020B0609020204030204" pitchFamily="49" charset="0"/>
            </a:endParaRPr>
          </a:p>
          <a:p>
            <a:r>
              <a:rPr lang="en-US" sz="1125" dirty="0">
                <a:latin typeface="Open Sans" panose="020B0606030504020204" pitchFamily="34" charset="0"/>
                <a:ea typeface="Open Sans" panose="020B0606030504020204" pitchFamily="34" charset="0"/>
                <a:cs typeface="Open Sans" panose="020B0606030504020204" pitchFamily="34" charset="0"/>
              </a:rPr>
              <a:t>Spring 2024, Term 2244</a:t>
            </a:r>
          </a:p>
          <a:p>
            <a:r>
              <a:rPr lang="en-US" sz="1125" dirty="0">
                <a:latin typeface="Open Sans" panose="020B0606030504020204" pitchFamily="34" charset="0"/>
                <a:ea typeface="Open Sans" panose="020B0606030504020204" pitchFamily="34" charset="0"/>
                <a:cs typeface="Open Sans" panose="020B0606030504020204" pitchFamily="34" charset="0"/>
              </a:rPr>
              <a:t>Friday 2 PM Recitation</a:t>
            </a:r>
          </a:p>
          <a:p>
            <a:r>
              <a:rPr lang="en-US" sz="1125" dirty="0">
                <a:latin typeface="Open Sans" panose="020B0606030504020204" pitchFamily="34" charset="0"/>
                <a:ea typeface="Open Sans" panose="020B0606030504020204" pitchFamily="34" charset="0"/>
                <a:cs typeface="Open Sans" panose="020B0606030504020204" pitchFamily="34" charset="0"/>
              </a:rPr>
              <a:t>Feb 23</a:t>
            </a:r>
            <a:r>
              <a:rPr lang="en-US" sz="1125" baseline="30000" dirty="0">
                <a:latin typeface="Open Sans" panose="020B0606030504020204" pitchFamily="34" charset="0"/>
                <a:ea typeface="Open Sans" panose="020B0606030504020204" pitchFamily="34" charset="0"/>
                <a:cs typeface="Open Sans" panose="020B0606030504020204" pitchFamily="34" charset="0"/>
              </a:rPr>
              <a:t>rd</a:t>
            </a:r>
            <a:r>
              <a:rPr lang="en-US" sz="1125" dirty="0">
                <a:latin typeface="Open Sans" panose="020B0606030504020204" pitchFamily="34" charset="0"/>
                <a:ea typeface="Open Sans" panose="020B0606030504020204" pitchFamily="34" charset="0"/>
                <a:cs typeface="Open Sans" panose="020B0606030504020204" pitchFamily="34" charset="0"/>
              </a:rPr>
              <a:t>, 2024</a:t>
            </a:r>
          </a:p>
          <a:p>
            <a:endParaRPr lang="en-US" sz="1125" dirty="0">
              <a:latin typeface="Open Sans" panose="020B0606030504020204" pitchFamily="34" charset="0"/>
              <a:ea typeface="Open Sans" panose="020B0606030504020204" pitchFamily="34" charset="0"/>
              <a:cs typeface="Open Sans" panose="020B0606030504020204" pitchFamily="34" charset="0"/>
            </a:endParaRPr>
          </a:p>
          <a:p>
            <a:r>
              <a:rPr lang="en-US" sz="1125" dirty="0">
                <a:latin typeface="Open Sans" panose="020B0606030504020204" pitchFamily="34" charset="0"/>
                <a:ea typeface="Open Sans" panose="020B0606030504020204" pitchFamily="34" charset="0"/>
                <a:cs typeface="Open Sans" panose="020B0606030504020204" pitchFamily="34" charset="0"/>
              </a:rPr>
              <a:t>Slides adapted from </a:t>
            </a:r>
          </a:p>
          <a:p>
            <a:r>
              <a:rPr lang="en-US" sz="1125" dirty="0" err="1">
                <a:latin typeface="Open Sans" panose="020B0606030504020204" pitchFamily="34" charset="0"/>
                <a:ea typeface="Open Sans" panose="020B0606030504020204" pitchFamily="34" charset="0"/>
                <a:cs typeface="Open Sans" panose="020B0606030504020204" pitchFamily="34" charset="0"/>
              </a:rPr>
              <a:t>Shinwoo</a:t>
            </a:r>
            <a:r>
              <a:rPr lang="en-US" sz="1125" dirty="0">
                <a:latin typeface="Open Sans" panose="020B0606030504020204" pitchFamily="34" charset="0"/>
                <a:ea typeface="Open Sans" panose="020B0606030504020204" pitchFamily="34" charset="0"/>
                <a:cs typeface="Open Sans" panose="020B0606030504020204" pitchFamily="34" charset="0"/>
              </a:rPr>
              <a:t> Kim, Martha Dixon, and Vinicius Petrucci</a:t>
            </a:r>
          </a:p>
          <a:p>
            <a:endParaRPr lang="en-US" sz="1125" dirty="0">
              <a:latin typeface="Open Sans" panose="020B0606030504020204" pitchFamily="34" charset="0"/>
              <a:ea typeface="Open Sans" panose="020B0606030504020204" pitchFamily="34" charset="0"/>
              <a:cs typeface="Open Sans" panose="020B0606030504020204" pitchFamily="34" charset="0"/>
            </a:endParaRPr>
          </a:p>
          <a:p>
            <a:r>
              <a:rPr lang="en-US" sz="1125" dirty="0">
                <a:latin typeface="Open Sans" panose="020B0606030504020204" pitchFamily="34" charset="0"/>
                <a:ea typeface="Open Sans" panose="020B0606030504020204" pitchFamily="34" charset="0"/>
                <a:cs typeface="Open Sans" panose="020B0606030504020204" pitchFamily="34" charset="0"/>
              </a:rPr>
              <a:t>Department of Computer Science</a:t>
            </a:r>
          </a:p>
          <a:p>
            <a:r>
              <a:rPr lang="en-US" sz="1125" dirty="0">
                <a:latin typeface="Open Sans" panose="020B0606030504020204" pitchFamily="34" charset="0"/>
                <a:ea typeface="Open Sans" panose="020B0606030504020204" pitchFamily="34" charset="0"/>
                <a:cs typeface="Open Sans" panose="020B0606030504020204" pitchFamily="34" charset="0"/>
              </a:rPr>
              <a:t>School of Computing &amp; Information</a:t>
            </a:r>
          </a:p>
          <a:p>
            <a:r>
              <a:rPr lang="en-US" sz="1125" dirty="0">
                <a:latin typeface="Open Sans" panose="020B0606030504020204" pitchFamily="34" charset="0"/>
                <a:ea typeface="Open Sans" panose="020B0606030504020204" pitchFamily="34" charset="0"/>
                <a:cs typeface="Open Sans" panose="020B0606030504020204" pitchFamily="34" charset="0"/>
              </a:rPr>
              <a:t>University of Pittsburgh</a:t>
            </a:r>
          </a:p>
        </p:txBody>
      </p:sp>
    </p:spTree>
    <p:extLst>
      <p:ext uri="{BB962C8B-B14F-4D97-AF65-F5344CB8AC3E}">
        <p14:creationId xmlns:p14="http://schemas.microsoft.com/office/powerpoint/2010/main" val="36417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5"/>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89" name="Google Shape;289;p35"/>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290" name="Google Shape;290;p35"/>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1" name="Google Shape;291;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2" name="Google Shape;292;p35"/>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6"/>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298" name="Google Shape;298;p36"/>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299" name="Google Shape;299;p36"/>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0" name="Google Shape;300;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1" name="Google Shape;301;p36"/>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7"/>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307" name="Google Shape;307;p37"/>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308" name="Google Shape;308;p37"/>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9" name="Google Shape;309;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0" name="Google Shape;310;p37"/>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316" name="Google Shape;316;p38"/>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317" name="Google Shape;317;p38"/>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18" name="Google Shape;318;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9" name="Google Shape;319;p38"/>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9"/>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25" name="Google Shape;325;p39"/>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326" name="Google Shape;326;p39"/>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7" name="Google Shape;327;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8" name="Google Shape;328;p39"/>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334" name="Google Shape;334;p40"/>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335" name="Google Shape;335;p40"/>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6" name="Google Shape;336;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7" name="Google Shape;337;p40"/>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1"/>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43" name="Google Shape;343;p41"/>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344" name="Google Shape;344;p41"/>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45" name="Google Shape;345;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6" name="Google Shape;346;p41"/>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2"/>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Will I have to write assembly code for this course?</a:t>
            </a:r>
            <a:endParaRPr/>
          </a:p>
        </p:txBody>
      </p:sp>
      <p:sp>
        <p:nvSpPr>
          <p:cNvPr id="352" name="Google Shape;352;p42"/>
          <p:cNvSpPr txBox="1">
            <a:spLocks noGrp="1"/>
          </p:cNvSpPr>
          <p:nvPr>
            <p:ph type="body" idx="1"/>
          </p:nvPr>
        </p:nvSpPr>
        <p:spPr>
          <a:xfrm>
            <a:off x="383400" y="920900"/>
            <a:ext cx="8377200" cy="3778800"/>
          </a:xfrm>
          <a:prstGeom prst="rect">
            <a:avLst/>
          </a:prstGeom>
          <a:noFill/>
          <a:ln>
            <a:noFill/>
          </a:ln>
        </p:spPr>
        <p:txBody>
          <a:bodyPr spcFirstLastPara="1" wrap="square" lIns="93500" tIns="93500" rIns="93500" bIns="93500" anchor="t" anchorCtr="0">
            <a:normAutofit/>
          </a:bodyPr>
          <a:lstStyle/>
          <a:p>
            <a:pPr marL="457200" lvl="0" indent="-342900" algn="l" rtl="0">
              <a:lnSpc>
                <a:spcPct val="115000"/>
              </a:lnSpc>
              <a:spcBef>
                <a:spcPts val="0"/>
              </a:spcBef>
              <a:spcAft>
                <a:spcPts val="0"/>
              </a:spcAft>
              <a:buSzPts val="1800"/>
              <a:buChar char="●"/>
            </a:pPr>
            <a:r>
              <a:rPr lang="en" b="1"/>
              <a:t>No! </a:t>
            </a:r>
            <a:r>
              <a:rPr lang="en"/>
              <a:t>No matter how good you are at programming, you are no match for a modern compiler</a:t>
            </a:r>
            <a:endParaRPr/>
          </a:p>
          <a:p>
            <a:pPr marL="914400" lvl="1" indent="-317500" algn="l" rtl="0">
              <a:lnSpc>
                <a:spcPct val="115000"/>
              </a:lnSpc>
              <a:spcBef>
                <a:spcPts val="0"/>
              </a:spcBef>
              <a:spcAft>
                <a:spcPts val="0"/>
              </a:spcAft>
              <a:buSzPts val="1400"/>
              <a:buChar char="○"/>
            </a:pPr>
            <a:r>
              <a:rPr lang="en" baseline="30000"/>
              <a:t>Modern </a:t>
            </a:r>
            <a:r>
              <a:rPr lang="en"/>
              <a:t>Compilers are just too good at optimization</a:t>
            </a:r>
            <a:endParaRPr/>
          </a:p>
          <a:p>
            <a:pPr marL="1371600" lvl="2" indent="-304800" algn="l" rtl="0">
              <a:lnSpc>
                <a:spcPct val="115000"/>
              </a:lnSpc>
              <a:spcBef>
                <a:spcPts val="0"/>
              </a:spcBef>
              <a:spcAft>
                <a:spcPts val="0"/>
              </a:spcAft>
              <a:buSzPts val="1200"/>
              <a:buChar char="■"/>
            </a:pPr>
            <a:r>
              <a:rPr lang="en"/>
              <a:t>There was a time when humans outperformed compilers</a:t>
            </a:r>
            <a:endParaRPr/>
          </a:p>
          <a:p>
            <a:pPr marL="1828800" lvl="3" indent="-304800" algn="l" rtl="0">
              <a:lnSpc>
                <a:spcPct val="115000"/>
              </a:lnSpc>
              <a:spcBef>
                <a:spcPts val="0"/>
              </a:spcBef>
              <a:spcAft>
                <a:spcPts val="0"/>
              </a:spcAft>
              <a:buSzPts val="1200"/>
              <a:buChar char="●"/>
            </a:pPr>
            <a:r>
              <a:rPr lang="en"/>
              <a:t>Those days are long gone now…</a:t>
            </a:r>
            <a:endParaRPr/>
          </a:p>
          <a:p>
            <a:pPr marL="457200" lvl="0" indent="-342900" algn="l" rtl="0">
              <a:lnSpc>
                <a:spcPct val="115000"/>
              </a:lnSpc>
              <a:spcBef>
                <a:spcPts val="0"/>
              </a:spcBef>
              <a:spcAft>
                <a:spcPts val="0"/>
              </a:spcAft>
              <a:buSzPts val="1800"/>
              <a:buChar char="●"/>
            </a:pPr>
            <a:r>
              <a:rPr lang="en"/>
              <a:t>However, you should be able to </a:t>
            </a:r>
            <a:r>
              <a:rPr lang="en" b="1" i="1"/>
              <a:t>read</a:t>
            </a:r>
            <a:r>
              <a:rPr lang="en"/>
              <a:t> assembly code</a:t>
            </a:r>
            <a:endParaRPr/>
          </a:p>
          <a:p>
            <a:pPr marL="914400" lvl="1" indent="-317500" algn="l" rtl="0">
              <a:lnSpc>
                <a:spcPct val="115000"/>
              </a:lnSpc>
              <a:spcBef>
                <a:spcPts val="0"/>
              </a:spcBef>
              <a:spcAft>
                <a:spcPts val="0"/>
              </a:spcAft>
              <a:buSzPts val="1400"/>
              <a:buChar char="○"/>
            </a:pPr>
            <a:r>
              <a:rPr lang="en"/>
              <a:t>To figure out what your machine is doing</a:t>
            </a:r>
            <a:endParaRPr/>
          </a:p>
          <a:p>
            <a:pPr marL="914400" lvl="1" indent="-317500" algn="l" rtl="0">
              <a:lnSpc>
                <a:spcPct val="115000"/>
              </a:lnSpc>
              <a:spcBef>
                <a:spcPts val="0"/>
              </a:spcBef>
              <a:spcAft>
                <a:spcPts val="0"/>
              </a:spcAft>
              <a:buSzPts val="1400"/>
              <a:buChar char="○"/>
            </a:pPr>
            <a:r>
              <a:rPr lang="en"/>
              <a:t>To </a:t>
            </a:r>
            <a:r>
              <a:rPr lang="en" i="1"/>
              <a:t>guess</a:t>
            </a:r>
            <a:r>
              <a:rPr lang="en"/>
              <a:t> the C code</a:t>
            </a:r>
            <a:endParaRPr/>
          </a:p>
          <a:p>
            <a:pPr marL="457200" lvl="0" indent="-342900" algn="l" rtl="0">
              <a:lnSpc>
                <a:spcPct val="115000"/>
              </a:lnSpc>
              <a:spcBef>
                <a:spcPts val="0"/>
              </a:spcBef>
              <a:spcAft>
                <a:spcPts val="0"/>
              </a:spcAft>
              <a:buSzPts val="1800"/>
              <a:buChar char="●"/>
            </a:pPr>
            <a:r>
              <a:rPr lang="en"/>
              <a:t>By the end of this lab, you should be able to freely translate assembly and C</a:t>
            </a:r>
            <a:endParaRPr/>
          </a:p>
          <a:p>
            <a:pPr marL="0" lvl="0" indent="0" algn="l" rtl="0">
              <a:lnSpc>
                <a:spcPct val="115000"/>
              </a:lnSpc>
              <a:spcBef>
                <a:spcPts val="1200"/>
              </a:spcBef>
              <a:spcAft>
                <a:spcPts val="1200"/>
              </a:spcAft>
              <a:buSzPts val="1800"/>
              <a:buNone/>
            </a:pPr>
            <a:endParaRPr/>
          </a:p>
        </p:txBody>
      </p:sp>
      <p:sp>
        <p:nvSpPr>
          <p:cNvPr id="353" name="Google Shape;353;p42"/>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animEffect transition="in" filter="fade">
                                      <p:cBhvr>
                                        <p:cTn id="7" dur="1000"/>
                                        <p:tgtEl>
                                          <p:spTgt spid="3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2">
                                            <p:txEl>
                                              <p:pRg st="1" end="1"/>
                                            </p:txEl>
                                          </p:spTgt>
                                        </p:tgtEl>
                                        <p:attrNameLst>
                                          <p:attrName>style.visibility</p:attrName>
                                        </p:attrNameLst>
                                      </p:cBhvr>
                                      <p:to>
                                        <p:strVal val="visible"/>
                                      </p:to>
                                    </p:set>
                                    <p:animEffect transition="in" filter="fade">
                                      <p:cBhvr>
                                        <p:cTn id="12" dur="1000"/>
                                        <p:tgtEl>
                                          <p:spTgt spid="3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xEl>
                                              <p:pRg st="2" end="2"/>
                                            </p:txEl>
                                          </p:spTgt>
                                        </p:tgtEl>
                                        <p:attrNameLst>
                                          <p:attrName>style.visibility</p:attrName>
                                        </p:attrNameLst>
                                      </p:cBhvr>
                                      <p:to>
                                        <p:strVal val="visible"/>
                                      </p:to>
                                    </p:set>
                                    <p:animEffect transition="in" filter="fade">
                                      <p:cBhvr>
                                        <p:cTn id="17" dur="1000"/>
                                        <p:tgtEl>
                                          <p:spTgt spid="3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xEl>
                                              <p:pRg st="3" end="3"/>
                                            </p:txEl>
                                          </p:spTgt>
                                        </p:tgtEl>
                                        <p:attrNameLst>
                                          <p:attrName>style.visibility</p:attrName>
                                        </p:attrNameLst>
                                      </p:cBhvr>
                                      <p:to>
                                        <p:strVal val="visible"/>
                                      </p:to>
                                    </p:set>
                                    <p:animEffect transition="in" filter="fade">
                                      <p:cBhvr>
                                        <p:cTn id="22" dur="1000"/>
                                        <p:tgtEl>
                                          <p:spTgt spid="35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2">
                                            <p:txEl>
                                              <p:pRg st="4" end="4"/>
                                            </p:txEl>
                                          </p:spTgt>
                                        </p:tgtEl>
                                        <p:attrNameLst>
                                          <p:attrName>style.visibility</p:attrName>
                                        </p:attrNameLst>
                                      </p:cBhvr>
                                      <p:to>
                                        <p:strVal val="visible"/>
                                      </p:to>
                                    </p:set>
                                    <p:animEffect transition="in" filter="fade">
                                      <p:cBhvr>
                                        <p:cTn id="27" dur="1000"/>
                                        <p:tgtEl>
                                          <p:spTgt spid="35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2">
                                            <p:txEl>
                                              <p:pRg st="5" end="5"/>
                                            </p:txEl>
                                          </p:spTgt>
                                        </p:tgtEl>
                                        <p:attrNameLst>
                                          <p:attrName>style.visibility</p:attrName>
                                        </p:attrNameLst>
                                      </p:cBhvr>
                                      <p:to>
                                        <p:strVal val="visible"/>
                                      </p:to>
                                    </p:set>
                                    <p:animEffect transition="in" filter="fade">
                                      <p:cBhvr>
                                        <p:cTn id="32" dur="1000"/>
                                        <p:tgtEl>
                                          <p:spTgt spid="35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2">
                                            <p:txEl>
                                              <p:pRg st="6" end="6"/>
                                            </p:txEl>
                                          </p:spTgt>
                                        </p:tgtEl>
                                        <p:attrNameLst>
                                          <p:attrName>style.visibility</p:attrName>
                                        </p:attrNameLst>
                                      </p:cBhvr>
                                      <p:to>
                                        <p:strVal val="visible"/>
                                      </p:to>
                                    </p:set>
                                    <p:animEffect transition="in" filter="fade">
                                      <p:cBhvr>
                                        <p:cTn id="37" dur="1000"/>
                                        <p:tgtEl>
                                          <p:spTgt spid="35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2">
                                            <p:txEl>
                                              <p:pRg st="7" end="7"/>
                                            </p:txEl>
                                          </p:spTgt>
                                        </p:tgtEl>
                                        <p:attrNameLst>
                                          <p:attrName>style.visibility</p:attrName>
                                        </p:attrNameLst>
                                      </p:cBhvr>
                                      <p:to>
                                        <p:strVal val="visible"/>
                                      </p:to>
                                    </p:set>
                                    <p:animEffect transition="in" filter="fade">
                                      <p:cBhvr>
                                        <p:cTn id="42" dur="1000"/>
                                        <p:tgtEl>
                                          <p:spTgt spid="35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2">
                                            <p:txEl>
                                              <p:pRg st="8" end="8"/>
                                            </p:txEl>
                                          </p:spTgt>
                                        </p:tgtEl>
                                        <p:attrNameLst>
                                          <p:attrName>style.visibility</p:attrName>
                                        </p:attrNameLst>
                                      </p:cBhvr>
                                      <p:to>
                                        <p:strVal val="visible"/>
                                      </p:to>
                                    </p:set>
                                    <p:animEffect transition="in" filter="fade">
                                      <p:cBhvr>
                                        <p:cTn id="47" dur="1000"/>
                                        <p:tgtEl>
                                          <p:spTgt spid="35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3"/>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Autofit/>
          </a:bodyPr>
          <a:lstStyle/>
          <a:p>
            <a:pPr marL="0" lvl="0" indent="0" algn="l" rtl="0">
              <a:lnSpc>
                <a:spcPct val="90000"/>
              </a:lnSpc>
              <a:spcBef>
                <a:spcPts val="0"/>
              </a:spcBef>
              <a:spcAft>
                <a:spcPts val="0"/>
              </a:spcAft>
              <a:buSzPts val="5500"/>
              <a:buNone/>
            </a:pPr>
            <a:r>
              <a:rPr lang="en" sz="6000" dirty="0"/>
              <a:t>Quiz time!</a:t>
            </a:r>
            <a:endParaRPr sz="6000" dirty="0"/>
          </a:p>
        </p:txBody>
      </p:sp>
      <p:sp>
        <p:nvSpPr>
          <p:cNvPr id="359" name="Google Shape;359;p43"/>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p>
            <a:pPr marL="0" lvl="0" indent="0" algn="l" rtl="0">
              <a:lnSpc>
                <a:spcPct val="90000"/>
              </a:lnSpc>
              <a:spcBef>
                <a:spcPts val="900"/>
              </a:spcBef>
              <a:spcAft>
                <a:spcPts val="1200"/>
              </a:spcAft>
              <a:buSzPts val="2200"/>
              <a:buNone/>
            </a:pPr>
            <a:r>
              <a:rPr lang="en" dirty="0"/>
              <a:t>Password </a:t>
            </a:r>
            <a:r>
              <a:rPr lang="en"/>
              <a:t>is </a:t>
            </a:r>
            <a:r>
              <a:rPr lang="en" b="1"/>
              <a:t>_________</a:t>
            </a:r>
            <a:endParaRPr dirty="0"/>
          </a:p>
        </p:txBody>
      </p:sp>
      <p:sp>
        <p:nvSpPr>
          <p:cNvPr id="360" name="Google Shape;360;p43"/>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18</a:t>
            </a:fld>
            <a:endParaRPr/>
          </a:p>
        </p:txBody>
      </p:sp>
    </p:spTree>
    <p:extLst>
      <p:ext uri="{BB962C8B-B14F-4D97-AF65-F5344CB8AC3E}">
        <p14:creationId xmlns:p14="http://schemas.microsoft.com/office/powerpoint/2010/main" val="1027545205"/>
      </p:ext>
    </p:extLst>
  </p:cSld>
  <p:clrMapOvr>
    <a:masterClrMapping/>
  </p:clrMapOvr>
  <mc:AlternateContent xmlns:mc="http://schemas.openxmlformats.org/markup-compatibility/2006" xmlns:p14="http://schemas.microsoft.com/office/powerpoint/2010/main">
    <mc:Choice Requires="p14">
      <p:transition spd="slow">
        <p14:flip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3"/>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Autofit/>
          </a:bodyPr>
          <a:lstStyle/>
          <a:p>
            <a:pPr marL="0" lvl="0" indent="0" algn="l" rtl="0">
              <a:lnSpc>
                <a:spcPct val="90000"/>
              </a:lnSpc>
              <a:spcBef>
                <a:spcPts val="0"/>
              </a:spcBef>
              <a:spcAft>
                <a:spcPts val="0"/>
              </a:spcAft>
              <a:buSzPts val="5500"/>
              <a:buNone/>
            </a:pPr>
            <a:r>
              <a:rPr lang="en" sz="6000"/>
              <a:t>Diving into the Code!</a:t>
            </a:r>
            <a:endParaRPr sz="6000"/>
          </a:p>
        </p:txBody>
      </p:sp>
      <p:sp>
        <p:nvSpPr>
          <p:cNvPr id="359" name="Google Shape;359;p43"/>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p>
            <a:pPr marL="0" lvl="0" indent="0" algn="l" rtl="0">
              <a:lnSpc>
                <a:spcPct val="90000"/>
              </a:lnSpc>
              <a:spcBef>
                <a:spcPts val="900"/>
              </a:spcBef>
              <a:spcAft>
                <a:spcPts val="1200"/>
              </a:spcAft>
              <a:buSzPts val="2200"/>
              <a:buNone/>
            </a:pPr>
            <a:r>
              <a:rPr lang="en" dirty="0"/>
              <a:t>See code: </a:t>
            </a:r>
            <a:r>
              <a:rPr lang="en" u="sng" dirty="0">
                <a:solidFill>
                  <a:schemeClr val="hlink"/>
                </a:solidFill>
                <a:hlinkClick r:id="rId3"/>
              </a:rPr>
              <a:t>https://github.com/shinwookim/asm-demo</a:t>
            </a:r>
            <a:r>
              <a:rPr lang="en" dirty="0"/>
              <a:t> </a:t>
            </a:r>
            <a:endParaRPr dirty="0"/>
          </a:p>
        </p:txBody>
      </p:sp>
      <p:sp>
        <p:nvSpPr>
          <p:cNvPr id="360" name="Google Shape;360;p43"/>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19</a:t>
            </a:f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2"/>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Agenda</a:t>
            </a:r>
            <a:endParaRPr/>
          </a:p>
        </p:txBody>
      </p:sp>
      <p:sp>
        <p:nvSpPr>
          <p:cNvPr id="284" name="Google Shape;284;p52"/>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a:t>
            </a:fld>
            <a:endParaRPr>
              <a:solidFill>
                <a:srgbClr val="FFFFFF"/>
              </a:solidFill>
            </a:endParaRPr>
          </a:p>
        </p:txBody>
      </p:sp>
      <p:sp>
        <p:nvSpPr>
          <p:cNvPr id="285" name="Google Shape;285;p52"/>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457200" lvl="0" indent="-374650" algn="l" rtl="0">
              <a:lnSpc>
                <a:spcPct val="100000"/>
              </a:lnSpc>
              <a:spcBef>
                <a:spcPts val="0"/>
              </a:spcBef>
              <a:spcAft>
                <a:spcPts val="0"/>
              </a:spcAft>
              <a:buSzPts val="2300"/>
              <a:buFont typeface="Helvetica Neue"/>
              <a:buChar char="▶"/>
            </a:pPr>
            <a:r>
              <a:rPr lang="en" sz="2300" dirty="0">
                <a:latin typeface="Helvetica Neue"/>
                <a:ea typeface="Helvetica Neue"/>
                <a:cs typeface="Helvetica Neue"/>
                <a:sym typeface="Helvetica Neue"/>
              </a:rPr>
              <a:t>Course News!</a:t>
            </a:r>
          </a:p>
          <a:p>
            <a:pPr indent="-374650">
              <a:lnSpc>
                <a:spcPct val="100000"/>
              </a:lnSpc>
              <a:buSzPts val="2300"/>
              <a:buFont typeface="Helvetica Neue"/>
              <a:buChar char="▶"/>
            </a:pPr>
            <a:r>
              <a:rPr lang="en-US" sz="2300" dirty="0">
                <a:latin typeface="Helvetica Neue"/>
                <a:ea typeface="Helvetica Neue"/>
                <a:cs typeface="Helvetica Neue"/>
                <a:sym typeface="Helvetica Neue"/>
              </a:rPr>
              <a:t>Assembly Overview</a:t>
            </a:r>
          </a:p>
          <a:p>
            <a:pPr indent="-374650">
              <a:lnSpc>
                <a:spcPct val="100000"/>
              </a:lnSpc>
              <a:buSzPts val="2300"/>
              <a:buFont typeface="Helvetica Neue"/>
              <a:buChar char="▶"/>
            </a:pPr>
            <a:r>
              <a:rPr lang="en-US" sz="2300" dirty="0">
                <a:latin typeface="Helvetica Neue"/>
                <a:ea typeface="Helvetica Neue"/>
                <a:cs typeface="Helvetica Neue"/>
                <a:sym typeface="Helvetica Neue"/>
              </a:rPr>
              <a:t>Quiz</a:t>
            </a:r>
            <a:endParaRPr sz="2300" dirty="0">
              <a:latin typeface="Helvetica Neue"/>
              <a:ea typeface="Helvetica Neue"/>
              <a:cs typeface="Helvetica Neue"/>
              <a:sym typeface="Helvetica Neue"/>
            </a:endParaRPr>
          </a:p>
          <a:p>
            <a:pPr marL="457200" lvl="0" indent="-374650" algn="l" rtl="0">
              <a:lnSpc>
                <a:spcPct val="100000"/>
              </a:lnSpc>
              <a:spcBef>
                <a:spcPts val="0"/>
              </a:spcBef>
              <a:spcAft>
                <a:spcPts val="0"/>
              </a:spcAft>
              <a:buSzPts val="2300"/>
              <a:buFont typeface="Helvetica Neue"/>
              <a:buChar char="▶"/>
            </a:pPr>
            <a:r>
              <a:rPr lang="en-US" sz="2300" dirty="0">
                <a:latin typeface="Helvetica Neue"/>
                <a:ea typeface="Helvetica Neue"/>
                <a:cs typeface="Helvetica Neue"/>
                <a:sym typeface="Helvetica Neue"/>
              </a:rPr>
              <a:t>Let’s take a poll… </a:t>
            </a:r>
          </a:p>
          <a:p>
            <a:pPr lvl="1" indent="-374650">
              <a:lnSpc>
                <a:spcPct val="100000"/>
              </a:lnSpc>
              <a:buSzPts val="2300"/>
              <a:buFont typeface="Helvetica Neue"/>
              <a:buChar char="▶"/>
            </a:pPr>
            <a:r>
              <a:rPr lang="en-US" sz="1900" dirty="0">
                <a:latin typeface="Helvetica Neue"/>
                <a:ea typeface="Helvetica Neue"/>
                <a:cs typeface="Helvetica Neue"/>
                <a:sym typeface="Helvetica Neue"/>
              </a:rPr>
              <a:t>Lab 4 or Malloc?</a:t>
            </a:r>
            <a:endParaRPr lang="en-US" sz="1600" dirty="0">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Hello World! </a:t>
            </a:r>
            <a:r>
              <a:rPr lang="en" baseline="30000"/>
              <a:t>x86 edition</a:t>
            </a:r>
            <a:endParaRPr baseline="30000"/>
          </a:p>
        </p:txBody>
      </p:sp>
      <p:sp>
        <p:nvSpPr>
          <p:cNvPr id="366" name="Google Shape;366;p44"/>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20</a:t>
            </a:fld>
            <a:endParaRPr/>
          </a:p>
        </p:txBody>
      </p:sp>
      <p:sp>
        <p:nvSpPr>
          <p:cNvPr id="367" name="Google Shape;367;p44"/>
          <p:cNvSpPr txBox="1"/>
          <p:nvPr/>
        </p:nvSpPr>
        <p:spPr>
          <a:xfrm>
            <a:off x="475875" y="853219"/>
            <a:ext cx="3402300" cy="13854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300" b="0" i="0" u="none" strike="noStrike" cap="none">
                <a:solidFill>
                  <a:srgbClr val="0000FF"/>
                </a:solidFill>
                <a:latin typeface="Consolas"/>
                <a:ea typeface="Consolas"/>
                <a:cs typeface="Consolas"/>
                <a:sym typeface="Consolas"/>
              </a:rPr>
              <a:t>#include </a:t>
            </a:r>
            <a:r>
              <a:rPr lang="en" sz="1300" b="0" i="0" u="none" strike="noStrike" cap="none">
                <a:solidFill>
                  <a:srgbClr val="A31515"/>
                </a:solidFill>
                <a:latin typeface="Consolas"/>
                <a:ea typeface="Consolas"/>
                <a:cs typeface="Consolas"/>
                <a:sym typeface="Consolas"/>
              </a:rPr>
              <a:t>&lt;stdio.h&gt;</a:t>
            </a:r>
            <a:endParaRPr sz="1300" b="0" i="0" u="none" strike="noStrike" cap="none">
              <a:solidFill>
                <a:srgbClr val="A31515"/>
              </a:solidFill>
              <a:latin typeface="Consolas"/>
              <a:ea typeface="Consolas"/>
              <a:cs typeface="Consolas"/>
              <a:sym typeface="Consolas"/>
            </a:endParaRPr>
          </a:p>
          <a:p>
            <a:pPr marL="0" marR="0" lvl="0" indent="0" algn="l" rtl="0">
              <a:lnSpc>
                <a:spcPct val="100000"/>
              </a:lnSpc>
              <a:spcBef>
                <a:spcPts val="0"/>
              </a:spcBef>
              <a:spcAft>
                <a:spcPts val="0"/>
              </a:spcAft>
              <a:buClr>
                <a:schemeClr val="dk1"/>
              </a:buClr>
              <a:buSzPts val="1100"/>
              <a:buFont typeface="Arial"/>
              <a:buNone/>
            </a:pPr>
            <a:r>
              <a:rPr lang="en" sz="1300" b="0" i="0" u="none" strike="noStrike" cap="none">
                <a:solidFill>
                  <a:srgbClr val="0000FF"/>
                </a:solidFill>
                <a:latin typeface="Consolas"/>
                <a:ea typeface="Consolas"/>
                <a:cs typeface="Consolas"/>
                <a:sym typeface="Consolas"/>
              </a:rPr>
              <a:t>int</a:t>
            </a:r>
            <a:r>
              <a:rPr lang="en" sz="1300" b="0" i="0" u="none" strike="noStrike" cap="none">
                <a:solidFill>
                  <a:schemeClr val="dk1"/>
                </a:solidFill>
                <a:latin typeface="Consolas"/>
                <a:ea typeface="Consolas"/>
                <a:cs typeface="Consolas"/>
                <a:sym typeface="Consolas"/>
              </a:rPr>
              <a:t> main(</a:t>
            </a:r>
            <a:r>
              <a:rPr lang="en" sz="1300" b="0" i="0" u="none" strike="noStrike" cap="none">
                <a:solidFill>
                  <a:srgbClr val="0000FF"/>
                </a:solidFill>
                <a:latin typeface="Consolas"/>
                <a:ea typeface="Consolas"/>
                <a:cs typeface="Consolas"/>
                <a:sym typeface="Consolas"/>
              </a:rPr>
              <a:t>void</a:t>
            </a:r>
            <a:r>
              <a:rPr lang="en" sz="1300" b="0" i="0" u="none" strike="noStrike" cap="none">
                <a:solidFill>
                  <a:schemeClr val="dk1"/>
                </a:solidFill>
                <a:latin typeface="Consolas"/>
                <a:ea typeface="Consolas"/>
                <a:cs typeface="Consolas"/>
                <a:sym typeface="Consolas"/>
              </a:rPr>
              <a:t>)</a:t>
            </a:r>
            <a:endParaRPr sz="1300" b="0" i="0" u="none" strike="noStrike" cap="none">
              <a:solidFill>
                <a:schemeClr val="dk1"/>
              </a:solidFill>
              <a:latin typeface="Consolas"/>
              <a:ea typeface="Consolas"/>
              <a:cs typeface="Consolas"/>
              <a:sym typeface="Consolas"/>
            </a:endParaRPr>
          </a:p>
          <a:p>
            <a:pPr marL="0" marR="0" lvl="0" indent="0" algn="l" rtl="0">
              <a:lnSpc>
                <a:spcPct val="100000"/>
              </a:lnSpc>
              <a:spcBef>
                <a:spcPts val="0"/>
              </a:spcBef>
              <a:spcAft>
                <a:spcPts val="0"/>
              </a:spcAft>
              <a:buClr>
                <a:schemeClr val="dk1"/>
              </a:buClr>
              <a:buSzPts val="1100"/>
              <a:buFont typeface="Arial"/>
              <a:buNone/>
            </a:pPr>
            <a:r>
              <a:rPr lang="en" sz="1300" b="0" i="0" u="none" strike="noStrike" cap="none">
                <a:solidFill>
                  <a:schemeClr val="dk1"/>
                </a:solidFill>
                <a:latin typeface="Consolas"/>
                <a:ea typeface="Consolas"/>
                <a:cs typeface="Consolas"/>
                <a:sym typeface="Consolas"/>
              </a:rPr>
              <a:t>{</a:t>
            </a:r>
            <a:endParaRPr sz="1300" b="0" i="0" u="none" strike="noStrike" cap="none">
              <a:solidFill>
                <a:schemeClr val="dk1"/>
              </a:solidFill>
              <a:latin typeface="Consolas"/>
              <a:ea typeface="Consolas"/>
              <a:cs typeface="Consolas"/>
              <a:sym typeface="Consolas"/>
            </a:endParaRPr>
          </a:p>
          <a:p>
            <a:pPr marL="0" marR="0" lvl="0" indent="0" algn="l" rtl="0">
              <a:lnSpc>
                <a:spcPct val="100000"/>
              </a:lnSpc>
              <a:spcBef>
                <a:spcPts val="0"/>
              </a:spcBef>
              <a:spcAft>
                <a:spcPts val="0"/>
              </a:spcAft>
              <a:buClr>
                <a:schemeClr val="dk1"/>
              </a:buClr>
              <a:buSzPts val="1100"/>
              <a:buFont typeface="Arial"/>
              <a:buNone/>
            </a:pPr>
            <a:r>
              <a:rPr lang="en" sz="1300" b="0" i="0" u="none" strike="noStrike" cap="none">
                <a:solidFill>
                  <a:schemeClr val="dk1"/>
                </a:solidFill>
                <a:latin typeface="Consolas"/>
                <a:ea typeface="Consolas"/>
                <a:cs typeface="Consolas"/>
                <a:sym typeface="Consolas"/>
              </a:rPr>
              <a:t>   </a:t>
            </a:r>
            <a:r>
              <a:rPr lang="en" sz="1300" b="0" i="0" u="none" strike="noStrike" cap="none">
                <a:solidFill>
                  <a:schemeClr val="dk1"/>
                </a:solidFill>
                <a:highlight>
                  <a:srgbClr val="CFE2F3"/>
                </a:highlight>
                <a:latin typeface="Consolas"/>
                <a:ea typeface="Consolas"/>
                <a:cs typeface="Consolas"/>
                <a:sym typeface="Consolas"/>
              </a:rPr>
              <a:t>puts(</a:t>
            </a:r>
            <a:r>
              <a:rPr lang="en" sz="1300" b="0" i="0" u="none" strike="noStrike" cap="none">
                <a:solidFill>
                  <a:srgbClr val="A31515"/>
                </a:solidFill>
                <a:highlight>
                  <a:srgbClr val="CFE2F3"/>
                </a:highlight>
                <a:latin typeface="Consolas"/>
                <a:ea typeface="Consolas"/>
                <a:cs typeface="Consolas"/>
                <a:sym typeface="Consolas"/>
              </a:rPr>
              <a:t>"Hello World!"</a:t>
            </a:r>
            <a:r>
              <a:rPr lang="en" sz="1300" b="0" i="0" u="none" strike="noStrike" cap="none">
                <a:solidFill>
                  <a:schemeClr val="dk1"/>
                </a:solidFill>
                <a:highlight>
                  <a:srgbClr val="CFE2F3"/>
                </a:highlight>
                <a:latin typeface="Consolas"/>
                <a:ea typeface="Consolas"/>
                <a:cs typeface="Consolas"/>
                <a:sym typeface="Consolas"/>
              </a:rPr>
              <a:t>);</a:t>
            </a:r>
            <a:endParaRPr sz="1300" b="0" i="0" u="none" strike="noStrike" cap="none">
              <a:solidFill>
                <a:schemeClr val="dk1"/>
              </a:solidFill>
              <a:highlight>
                <a:srgbClr val="CFE2F3"/>
              </a:highlight>
              <a:latin typeface="Consolas"/>
              <a:ea typeface="Consolas"/>
              <a:cs typeface="Consolas"/>
              <a:sym typeface="Consolas"/>
            </a:endParaRPr>
          </a:p>
          <a:p>
            <a:pPr marL="0" marR="0" lvl="0" indent="0" algn="l" rtl="0">
              <a:lnSpc>
                <a:spcPct val="100000"/>
              </a:lnSpc>
              <a:spcBef>
                <a:spcPts val="0"/>
              </a:spcBef>
              <a:spcAft>
                <a:spcPts val="0"/>
              </a:spcAft>
              <a:buClr>
                <a:schemeClr val="dk1"/>
              </a:buClr>
              <a:buSzPts val="1100"/>
              <a:buFont typeface="Arial"/>
              <a:buNone/>
            </a:pPr>
            <a:r>
              <a:rPr lang="en" sz="1300" b="0" i="0" u="none" strike="noStrike" cap="none">
                <a:solidFill>
                  <a:schemeClr val="dk1"/>
                </a:solidFill>
                <a:latin typeface="Consolas"/>
                <a:ea typeface="Consolas"/>
                <a:cs typeface="Consolas"/>
                <a:sym typeface="Consolas"/>
              </a:rPr>
              <a:t>   </a:t>
            </a:r>
            <a:r>
              <a:rPr lang="en" sz="1300" b="0" i="0" u="none" strike="noStrike" cap="none">
                <a:solidFill>
                  <a:srgbClr val="0000FF"/>
                </a:solidFill>
                <a:latin typeface="Consolas"/>
                <a:ea typeface="Consolas"/>
                <a:cs typeface="Consolas"/>
                <a:sym typeface="Consolas"/>
              </a:rPr>
              <a:t>return</a:t>
            </a:r>
            <a:r>
              <a:rPr lang="en" sz="1300" b="0" i="0" u="none" strike="noStrike" cap="none">
                <a:solidFill>
                  <a:schemeClr val="dk1"/>
                </a:solidFill>
                <a:latin typeface="Consolas"/>
                <a:ea typeface="Consolas"/>
                <a:cs typeface="Consolas"/>
                <a:sym typeface="Consolas"/>
              </a:rPr>
              <a:t> </a:t>
            </a:r>
            <a:r>
              <a:rPr lang="en" sz="1300" b="0" i="0" u="none" strike="noStrike" cap="none">
                <a:solidFill>
                  <a:srgbClr val="098658"/>
                </a:solidFill>
                <a:latin typeface="Consolas"/>
                <a:ea typeface="Consolas"/>
                <a:cs typeface="Consolas"/>
                <a:sym typeface="Consolas"/>
              </a:rPr>
              <a:t>0</a:t>
            </a:r>
            <a:r>
              <a:rPr lang="en" sz="1300" b="0" i="0" u="none" strike="noStrike" cap="none">
                <a:solidFill>
                  <a:schemeClr val="dk1"/>
                </a:solidFill>
                <a:latin typeface="Consolas"/>
                <a:ea typeface="Consolas"/>
                <a:cs typeface="Consolas"/>
                <a:sym typeface="Consolas"/>
              </a:rPr>
              <a:t>;</a:t>
            </a:r>
            <a:endParaRPr sz="1300" b="0" i="0" u="none" strike="noStrike" cap="none">
              <a:solidFill>
                <a:schemeClr val="dk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Consolas"/>
                <a:ea typeface="Consolas"/>
                <a:cs typeface="Consolas"/>
                <a:sym typeface="Consolas"/>
              </a:rPr>
              <a:t>}</a:t>
            </a:r>
            <a:endParaRPr sz="1300" b="0" i="0" u="none" strike="noStrike" cap="none">
              <a:solidFill>
                <a:srgbClr val="C586C0"/>
              </a:solidFill>
              <a:latin typeface="Consolas"/>
              <a:ea typeface="Consolas"/>
              <a:cs typeface="Consolas"/>
              <a:sym typeface="Consolas"/>
            </a:endParaRPr>
          </a:p>
        </p:txBody>
      </p:sp>
      <p:sp>
        <p:nvSpPr>
          <p:cNvPr id="368" name="Google Shape;368;p44"/>
          <p:cNvSpPr txBox="1"/>
          <p:nvPr/>
        </p:nvSpPr>
        <p:spPr>
          <a:xfrm>
            <a:off x="4263575" y="891375"/>
            <a:ext cx="4404300" cy="24936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FF"/>
                </a:solidFill>
                <a:latin typeface="Consolas"/>
                <a:ea typeface="Consolas"/>
                <a:cs typeface="Consolas"/>
                <a:sym typeface="Consolas"/>
              </a:rPr>
              <a:t>.</a:t>
            </a:r>
            <a:r>
              <a:rPr lang="en" sz="1500" b="0" i="0" u="none" strike="noStrike" cap="none">
                <a:solidFill>
                  <a:schemeClr val="dk1"/>
                </a:solidFill>
                <a:latin typeface="Consolas"/>
                <a:ea typeface="Consolas"/>
                <a:cs typeface="Consolas"/>
                <a:sym typeface="Consolas"/>
              </a:rPr>
              <a:t>LC0:</a:t>
            </a:r>
            <a:endParaRPr sz="1500" b="0" i="0" u="none" strike="noStrike" cap="none">
              <a:solidFill>
                <a:schemeClr val="dk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.string "</a:t>
            </a:r>
            <a:r>
              <a:rPr lang="en" sz="1500" b="0" i="0" u="none" strike="noStrike" cap="none">
                <a:solidFill>
                  <a:schemeClr val="dk1"/>
                </a:solidFill>
                <a:highlight>
                  <a:srgbClr val="F1C232"/>
                </a:highlight>
                <a:latin typeface="Consolas"/>
                <a:ea typeface="Consolas"/>
                <a:cs typeface="Consolas"/>
                <a:sym typeface="Consolas"/>
              </a:rPr>
              <a:t>Hello World</a:t>
            </a:r>
            <a:r>
              <a:rPr lang="en" sz="1500" b="0" i="0" u="none" strike="noStrike" cap="none">
                <a:solidFill>
                  <a:schemeClr val="dk1"/>
                </a:solidFill>
                <a:latin typeface="Consolas"/>
                <a:ea typeface="Consolas"/>
                <a:cs typeface="Consolas"/>
                <a:sym typeface="Consolas"/>
              </a:rPr>
              <a:t>!"</a:t>
            </a:r>
            <a:endParaRPr sz="1500" b="0" i="0" u="none" strike="noStrike" cap="none">
              <a:solidFill>
                <a:schemeClr val="dk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main:</a:t>
            </a:r>
            <a:endParaRPr sz="1500" b="0" i="0" u="none" strike="noStrike" cap="none">
              <a:solidFill>
                <a:schemeClr val="dk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a:t>
            </a:r>
            <a:r>
              <a:rPr lang="en" sz="1500" b="0" i="0" u="none" strike="noStrike" cap="none">
                <a:solidFill>
                  <a:schemeClr val="dk1"/>
                </a:solidFill>
                <a:highlight>
                  <a:srgbClr val="E6B8AF"/>
                </a:highlight>
                <a:latin typeface="Consolas"/>
                <a:ea typeface="Consolas"/>
                <a:cs typeface="Consolas"/>
                <a:sym typeface="Consolas"/>
              </a:rPr>
              <a:t>pushq   %</a:t>
            </a:r>
            <a:r>
              <a:rPr lang="en" sz="1500" b="0" i="0" u="none" strike="noStrike" cap="none">
                <a:solidFill>
                  <a:srgbClr val="0000FF"/>
                </a:solidFill>
                <a:highlight>
                  <a:srgbClr val="E6B8AF"/>
                </a:highlight>
                <a:latin typeface="Consolas"/>
                <a:ea typeface="Consolas"/>
                <a:cs typeface="Consolas"/>
                <a:sym typeface="Consolas"/>
              </a:rPr>
              <a:t>rbp</a:t>
            </a:r>
            <a:endParaRPr sz="1500" b="0" i="0" u="none" strike="noStrike" cap="none">
              <a:solidFill>
                <a:srgbClr val="0000FF"/>
              </a:solidFill>
              <a:highlight>
                <a:srgbClr val="E6B8AF"/>
              </a:highlight>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a:t>
            </a:r>
            <a:r>
              <a:rPr lang="en" sz="1500" b="0" i="0" u="none" strike="noStrike" cap="none">
                <a:solidFill>
                  <a:schemeClr val="dk1"/>
                </a:solidFill>
                <a:highlight>
                  <a:srgbClr val="FCE5CD"/>
                </a:highlight>
                <a:latin typeface="Consolas"/>
                <a:ea typeface="Consolas"/>
                <a:cs typeface="Consolas"/>
                <a:sym typeface="Consolas"/>
              </a:rPr>
              <a:t>movq    %</a:t>
            </a:r>
            <a:r>
              <a:rPr lang="en" sz="1500" b="0" i="0" u="none" strike="noStrike" cap="none">
                <a:solidFill>
                  <a:srgbClr val="0000FF"/>
                </a:solidFill>
                <a:highlight>
                  <a:srgbClr val="FCE5CD"/>
                </a:highlight>
                <a:latin typeface="Consolas"/>
                <a:ea typeface="Consolas"/>
                <a:cs typeface="Consolas"/>
                <a:sym typeface="Consolas"/>
              </a:rPr>
              <a:t>rsp</a:t>
            </a:r>
            <a:r>
              <a:rPr lang="en" sz="1500" b="0" i="0" u="none" strike="noStrike" cap="none">
                <a:solidFill>
                  <a:schemeClr val="dk1"/>
                </a:solidFill>
                <a:highlight>
                  <a:srgbClr val="FCE5CD"/>
                </a:highlight>
                <a:latin typeface="Consolas"/>
                <a:ea typeface="Consolas"/>
                <a:cs typeface="Consolas"/>
                <a:sym typeface="Consolas"/>
              </a:rPr>
              <a:t>, %</a:t>
            </a:r>
            <a:r>
              <a:rPr lang="en" sz="1500" b="0" i="0" u="none" strike="noStrike" cap="none">
                <a:solidFill>
                  <a:srgbClr val="0000FF"/>
                </a:solidFill>
                <a:highlight>
                  <a:srgbClr val="FCE5CD"/>
                </a:highlight>
                <a:latin typeface="Consolas"/>
                <a:ea typeface="Consolas"/>
                <a:cs typeface="Consolas"/>
                <a:sym typeface="Consolas"/>
              </a:rPr>
              <a:t>rbp</a:t>
            </a:r>
            <a:r>
              <a:rPr lang="en" sz="1200" b="0" i="0" u="none" strike="noStrike" cap="none">
                <a:solidFill>
                  <a:schemeClr val="dk2"/>
                </a:solidFill>
                <a:latin typeface="Consolas"/>
                <a:ea typeface="Consolas"/>
                <a:cs typeface="Consolas"/>
                <a:sym typeface="Consolas"/>
              </a:rPr>
              <a:t> # rsp = stack pointer</a:t>
            </a:r>
            <a:endParaRPr sz="1500" b="0" i="0" u="none" strike="noStrike" cap="none">
              <a:solidFill>
                <a:srgbClr val="0000FF"/>
              </a:solidFill>
              <a:highlight>
                <a:srgbClr val="FCE5CD"/>
              </a:highlight>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a:t>
            </a:r>
            <a:r>
              <a:rPr lang="en" sz="1500" b="0" i="0" u="none" strike="noStrike" cap="none">
                <a:solidFill>
                  <a:schemeClr val="dk1"/>
                </a:solidFill>
                <a:highlight>
                  <a:srgbClr val="D9EAD3"/>
                </a:highlight>
                <a:latin typeface="Consolas"/>
                <a:ea typeface="Consolas"/>
                <a:cs typeface="Consolas"/>
                <a:sym typeface="Consolas"/>
              </a:rPr>
              <a:t>movl    $.LC0, %</a:t>
            </a:r>
            <a:r>
              <a:rPr lang="en" sz="1500" b="0" i="0" u="none" strike="noStrike" cap="none">
                <a:solidFill>
                  <a:srgbClr val="0000FF"/>
                </a:solidFill>
                <a:highlight>
                  <a:srgbClr val="D9EAD3"/>
                </a:highlight>
                <a:latin typeface="Consolas"/>
                <a:ea typeface="Consolas"/>
                <a:cs typeface="Consolas"/>
                <a:sym typeface="Consolas"/>
              </a:rPr>
              <a:t>edi</a:t>
            </a:r>
            <a:r>
              <a:rPr lang="en" sz="1500" b="0" i="0" u="none" strike="noStrike" cap="none">
                <a:solidFill>
                  <a:srgbClr val="0000FF"/>
                </a:solidFill>
                <a:latin typeface="Consolas"/>
                <a:ea typeface="Consolas"/>
                <a:cs typeface="Consolas"/>
                <a:sym typeface="Consolas"/>
              </a:rPr>
              <a:t> </a:t>
            </a:r>
            <a:r>
              <a:rPr lang="en" sz="1200" b="0" i="0" u="none" strike="noStrike" cap="none">
                <a:solidFill>
                  <a:schemeClr val="dk2"/>
                </a:solidFill>
                <a:latin typeface="Consolas"/>
                <a:ea typeface="Consolas"/>
                <a:cs typeface="Consolas"/>
                <a:sym typeface="Consolas"/>
              </a:rPr>
              <a:t># push func args</a:t>
            </a:r>
            <a:endParaRPr sz="1200" b="0" i="0" u="none" strike="noStrike" cap="none">
              <a:solidFill>
                <a:schemeClr val="dk2"/>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a:t>
            </a:r>
            <a:r>
              <a:rPr lang="en" sz="1500" b="0" i="0" u="none" strike="noStrike" cap="none">
                <a:solidFill>
                  <a:schemeClr val="dk1"/>
                </a:solidFill>
                <a:highlight>
                  <a:srgbClr val="C9DAF8"/>
                </a:highlight>
                <a:latin typeface="Consolas"/>
                <a:ea typeface="Consolas"/>
                <a:cs typeface="Consolas"/>
                <a:sym typeface="Consolas"/>
              </a:rPr>
              <a:t>call    puts</a:t>
            </a:r>
            <a:r>
              <a:rPr lang="en" sz="1200" b="0" i="0" u="none" strike="noStrike" cap="none">
                <a:solidFill>
                  <a:schemeClr val="dk2"/>
                </a:solidFill>
                <a:latin typeface="Consolas"/>
                <a:ea typeface="Consolas"/>
                <a:cs typeface="Consolas"/>
                <a:sym typeface="Consolas"/>
              </a:rPr>
              <a:t> # call a function</a:t>
            </a:r>
            <a:endParaRPr sz="1500" b="0" i="0" u="none" strike="noStrike" cap="none">
              <a:solidFill>
                <a:schemeClr val="dk1"/>
              </a:solidFill>
              <a:highlight>
                <a:srgbClr val="C9DAF8"/>
              </a:highlight>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a:t>
            </a:r>
            <a:r>
              <a:rPr lang="en" sz="1500" b="0" i="0" u="none" strike="noStrike" cap="none">
                <a:solidFill>
                  <a:schemeClr val="dk1"/>
                </a:solidFill>
                <a:highlight>
                  <a:srgbClr val="D9D2E9"/>
                </a:highlight>
                <a:latin typeface="Consolas"/>
                <a:ea typeface="Consolas"/>
                <a:cs typeface="Consolas"/>
                <a:sym typeface="Consolas"/>
              </a:rPr>
              <a:t>movl    </a:t>
            </a:r>
            <a:r>
              <a:rPr lang="en" sz="1500" b="0" i="0" u="none" strike="noStrike" cap="none">
                <a:solidFill>
                  <a:srgbClr val="098658"/>
                </a:solidFill>
                <a:highlight>
                  <a:srgbClr val="D9D2E9"/>
                </a:highlight>
                <a:latin typeface="Consolas"/>
                <a:ea typeface="Consolas"/>
                <a:cs typeface="Consolas"/>
                <a:sym typeface="Consolas"/>
              </a:rPr>
              <a:t>$0</a:t>
            </a:r>
            <a:r>
              <a:rPr lang="en" sz="1500" b="0" i="0" u="none" strike="noStrike" cap="none">
                <a:solidFill>
                  <a:schemeClr val="dk1"/>
                </a:solidFill>
                <a:highlight>
                  <a:srgbClr val="D9D2E9"/>
                </a:highlight>
                <a:latin typeface="Consolas"/>
                <a:ea typeface="Consolas"/>
                <a:cs typeface="Consolas"/>
                <a:sym typeface="Consolas"/>
              </a:rPr>
              <a:t>, %</a:t>
            </a:r>
            <a:r>
              <a:rPr lang="en" sz="1500" b="0" i="0" u="none" strike="noStrike" cap="none">
                <a:solidFill>
                  <a:srgbClr val="0000FF"/>
                </a:solidFill>
                <a:highlight>
                  <a:srgbClr val="D9D2E9"/>
                </a:highlight>
                <a:latin typeface="Consolas"/>
                <a:ea typeface="Consolas"/>
                <a:cs typeface="Consolas"/>
                <a:sym typeface="Consolas"/>
              </a:rPr>
              <a:t>eax</a:t>
            </a:r>
            <a:r>
              <a:rPr lang="en" sz="1200" b="0" i="0" u="none" strike="noStrike" cap="none">
                <a:solidFill>
                  <a:schemeClr val="dk2"/>
                </a:solidFill>
                <a:latin typeface="Consolas"/>
                <a:ea typeface="Consolas"/>
                <a:cs typeface="Consolas"/>
                <a:sym typeface="Consolas"/>
              </a:rPr>
              <a:t> # eax = return register</a:t>
            </a:r>
            <a:endParaRPr sz="1500" b="0" i="0" u="none" strike="noStrike" cap="none">
              <a:solidFill>
                <a:srgbClr val="0000FF"/>
              </a:solidFill>
              <a:highlight>
                <a:srgbClr val="D9D2E9"/>
              </a:highlight>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a:t>
            </a:r>
            <a:r>
              <a:rPr lang="en" sz="1500" b="0" i="0" u="none" strike="noStrike" cap="none">
                <a:solidFill>
                  <a:schemeClr val="dk1"/>
                </a:solidFill>
                <a:highlight>
                  <a:srgbClr val="8E7CC3"/>
                </a:highlight>
                <a:latin typeface="Consolas"/>
                <a:ea typeface="Consolas"/>
                <a:cs typeface="Consolas"/>
                <a:sym typeface="Consolas"/>
              </a:rPr>
              <a:t>popq    %</a:t>
            </a:r>
            <a:r>
              <a:rPr lang="en" sz="1500" b="0" i="0" u="none" strike="noStrike" cap="none">
                <a:solidFill>
                  <a:srgbClr val="0000FF"/>
                </a:solidFill>
                <a:highlight>
                  <a:srgbClr val="8E7CC3"/>
                </a:highlight>
                <a:latin typeface="Consolas"/>
                <a:ea typeface="Consolas"/>
                <a:cs typeface="Consolas"/>
                <a:sym typeface="Consolas"/>
              </a:rPr>
              <a:t>rbp</a:t>
            </a:r>
            <a:r>
              <a:rPr lang="en" sz="1200" b="0" i="0" u="none" strike="noStrike" cap="none">
                <a:solidFill>
                  <a:schemeClr val="dk2"/>
                </a:solidFill>
                <a:latin typeface="Consolas"/>
                <a:ea typeface="Consolas"/>
                <a:cs typeface="Consolas"/>
                <a:sym typeface="Consolas"/>
              </a:rPr>
              <a:t> # prepare to return</a:t>
            </a:r>
            <a:endParaRPr sz="1500" b="0" i="0" u="none" strike="noStrike" cap="none">
              <a:solidFill>
                <a:srgbClr val="0000FF"/>
              </a:solidFill>
              <a:highlight>
                <a:srgbClr val="8E7CC3"/>
              </a:highlight>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Consolas"/>
                <a:ea typeface="Consolas"/>
                <a:cs typeface="Consolas"/>
                <a:sym typeface="Consolas"/>
              </a:rPr>
              <a:t>   </a:t>
            </a:r>
            <a:r>
              <a:rPr lang="en" sz="1500" b="0" i="0" u="none" strike="noStrike" cap="none">
                <a:solidFill>
                  <a:schemeClr val="dk1"/>
                </a:solidFill>
                <a:highlight>
                  <a:srgbClr val="C27BA0"/>
                </a:highlight>
                <a:latin typeface="Consolas"/>
                <a:ea typeface="Consolas"/>
                <a:cs typeface="Consolas"/>
                <a:sym typeface="Consolas"/>
              </a:rPr>
              <a:t>ret </a:t>
            </a:r>
            <a:r>
              <a:rPr lang="en" sz="1200" b="0" i="0" u="none" strike="noStrike" cap="none">
                <a:solidFill>
                  <a:schemeClr val="dk2"/>
                </a:solidFill>
                <a:latin typeface="Consolas"/>
                <a:ea typeface="Consolas"/>
                <a:cs typeface="Consolas"/>
                <a:sym typeface="Consolas"/>
              </a:rPr>
              <a:t> # return</a:t>
            </a:r>
            <a:endParaRPr sz="1500" b="0" i="0" u="none" strike="noStrike" cap="none">
              <a:solidFill>
                <a:schemeClr val="dk1"/>
              </a:solidFill>
              <a:highlight>
                <a:srgbClr val="C27BA0"/>
              </a:highlight>
              <a:latin typeface="Consolas"/>
              <a:ea typeface="Consolas"/>
              <a:cs typeface="Consolas"/>
              <a:sym typeface="Consolas"/>
            </a:endParaRPr>
          </a:p>
        </p:txBody>
      </p:sp>
      <p:sp>
        <p:nvSpPr>
          <p:cNvPr id="369" name="Google Shape;369;p44"/>
          <p:cNvSpPr txBox="1"/>
          <p:nvPr/>
        </p:nvSpPr>
        <p:spPr>
          <a:xfrm>
            <a:off x="475875" y="2411250"/>
            <a:ext cx="3402300" cy="22164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chemeClr val="dk1"/>
                </a:solidFill>
                <a:highlight>
                  <a:srgbClr val="FFFFFF"/>
                </a:highlight>
                <a:latin typeface="Consolas"/>
                <a:ea typeface="Consolas"/>
                <a:cs typeface="Consolas"/>
                <a:sym typeface="Consolas"/>
              </a:rPr>
              <a:t>text (code) segment:</a:t>
            </a:r>
            <a:endParaRPr sz="1200" b="0" i="0" u="none" strike="noStrike" cap="none">
              <a:solidFill>
                <a:schemeClr val="dk1"/>
              </a:solidFill>
              <a:highlight>
                <a:srgbClr val="FFFFFF"/>
              </a:highlight>
              <a:latin typeface="Consolas"/>
              <a:ea typeface="Consolas"/>
              <a:cs typeface="Consolas"/>
              <a:sym typeface="Consolas"/>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rgbClr val="188038"/>
                </a:solidFill>
                <a:highlight>
                  <a:srgbClr val="E6B8AF"/>
                </a:highlight>
                <a:latin typeface="Consolas"/>
                <a:ea typeface="Consolas"/>
                <a:cs typeface="Consolas"/>
                <a:sym typeface="Consolas"/>
              </a:rPr>
              <a:t>55</a:t>
            </a:r>
            <a:r>
              <a:rPr lang="en" sz="1200" b="0" i="0" u="none" strike="noStrike" cap="none">
                <a:solidFill>
                  <a:srgbClr val="188038"/>
                </a:solidFill>
                <a:highlight>
                  <a:srgbClr val="FFFFFF"/>
                </a:highlight>
                <a:latin typeface="Consolas"/>
                <a:ea typeface="Consolas"/>
                <a:cs typeface="Consolas"/>
                <a:sym typeface="Consolas"/>
              </a:rPr>
              <a:t> </a:t>
            </a:r>
            <a:r>
              <a:rPr lang="en" sz="1200" b="0" i="0" u="none" strike="noStrike" cap="none">
                <a:solidFill>
                  <a:srgbClr val="188038"/>
                </a:solidFill>
                <a:highlight>
                  <a:srgbClr val="FCE5CD"/>
                </a:highlight>
                <a:latin typeface="Consolas"/>
                <a:ea typeface="Consolas"/>
                <a:cs typeface="Consolas"/>
                <a:sym typeface="Consolas"/>
              </a:rPr>
              <a:t>48 89 E5</a:t>
            </a:r>
            <a:r>
              <a:rPr lang="en" sz="1200" b="0" i="0" u="none" strike="noStrike" cap="none">
                <a:solidFill>
                  <a:srgbClr val="188038"/>
                </a:solidFill>
                <a:highlight>
                  <a:srgbClr val="FFFFFF"/>
                </a:highlight>
                <a:latin typeface="Consolas"/>
                <a:ea typeface="Consolas"/>
                <a:cs typeface="Consolas"/>
                <a:sym typeface="Consolas"/>
              </a:rPr>
              <a:t> </a:t>
            </a:r>
            <a:r>
              <a:rPr lang="en" sz="1200" b="0" i="0" u="none" strike="noStrike" cap="none">
                <a:solidFill>
                  <a:srgbClr val="188038"/>
                </a:solidFill>
                <a:highlight>
                  <a:srgbClr val="D9EAD3"/>
                </a:highlight>
                <a:latin typeface="Consolas"/>
                <a:ea typeface="Consolas"/>
                <a:cs typeface="Consolas"/>
                <a:sym typeface="Consolas"/>
              </a:rPr>
              <a:t>BF 00 00 00 00</a:t>
            </a:r>
            <a:r>
              <a:rPr lang="en" sz="1200" b="0" i="0" u="none" strike="noStrike" cap="none">
                <a:solidFill>
                  <a:srgbClr val="188038"/>
                </a:solidFill>
                <a:highlight>
                  <a:srgbClr val="FFFFFF"/>
                </a:highlight>
                <a:latin typeface="Consolas"/>
                <a:ea typeface="Consolas"/>
                <a:cs typeface="Consolas"/>
                <a:sym typeface="Consolas"/>
              </a:rPr>
              <a:t> </a:t>
            </a:r>
            <a:r>
              <a:rPr lang="en" sz="1200" b="0" i="0" u="none" strike="noStrike" cap="none">
                <a:solidFill>
                  <a:srgbClr val="188038"/>
                </a:solidFill>
                <a:highlight>
                  <a:srgbClr val="C9DAF8"/>
                </a:highlight>
                <a:latin typeface="Consolas"/>
                <a:ea typeface="Consolas"/>
                <a:cs typeface="Consolas"/>
                <a:sym typeface="Consolas"/>
              </a:rPr>
              <a:t>E8 00 00 00 00</a:t>
            </a:r>
            <a:r>
              <a:rPr lang="en" sz="1200" b="0" i="0" u="none" strike="noStrike" cap="none">
                <a:solidFill>
                  <a:srgbClr val="188038"/>
                </a:solidFill>
                <a:highlight>
                  <a:srgbClr val="FFFFFF"/>
                </a:highlight>
                <a:latin typeface="Consolas"/>
                <a:ea typeface="Consolas"/>
                <a:cs typeface="Consolas"/>
                <a:sym typeface="Consolas"/>
              </a:rPr>
              <a:t> </a:t>
            </a:r>
            <a:r>
              <a:rPr lang="en" sz="1200" b="0" i="0" u="none" strike="noStrike" cap="none">
                <a:solidFill>
                  <a:srgbClr val="188038"/>
                </a:solidFill>
                <a:highlight>
                  <a:srgbClr val="D9D2E9"/>
                </a:highlight>
                <a:latin typeface="Consolas"/>
                <a:ea typeface="Consolas"/>
                <a:cs typeface="Consolas"/>
                <a:sym typeface="Consolas"/>
              </a:rPr>
              <a:t>B8 00 00 00 00</a:t>
            </a:r>
            <a:r>
              <a:rPr lang="en" sz="1200" b="0" i="0" u="none" strike="noStrike" cap="none">
                <a:solidFill>
                  <a:srgbClr val="188038"/>
                </a:solidFill>
                <a:highlight>
                  <a:srgbClr val="FFFFFF"/>
                </a:highlight>
                <a:latin typeface="Consolas"/>
                <a:ea typeface="Consolas"/>
                <a:cs typeface="Consolas"/>
                <a:sym typeface="Consolas"/>
              </a:rPr>
              <a:t> </a:t>
            </a:r>
            <a:r>
              <a:rPr lang="en" sz="1200" b="0" i="0" u="none" strike="noStrike" cap="none">
                <a:solidFill>
                  <a:srgbClr val="188038"/>
                </a:solidFill>
                <a:highlight>
                  <a:srgbClr val="B4A7D6"/>
                </a:highlight>
                <a:latin typeface="Consolas"/>
                <a:ea typeface="Consolas"/>
                <a:cs typeface="Consolas"/>
                <a:sym typeface="Consolas"/>
              </a:rPr>
              <a:t>5D</a:t>
            </a:r>
            <a:r>
              <a:rPr lang="en" sz="1200" b="0" i="0" u="none" strike="noStrike" cap="none">
                <a:solidFill>
                  <a:srgbClr val="188038"/>
                </a:solidFill>
                <a:highlight>
                  <a:srgbClr val="FFFFFF"/>
                </a:highlight>
                <a:latin typeface="Consolas"/>
                <a:ea typeface="Consolas"/>
                <a:cs typeface="Consolas"/>
                <a:sym typeface="Consolas"/>
              </a:rPr>
              <a:t> </a:t>
            </a:r>
            <a:r>
              <a:rPr lang="en" sz="1200" b="0" i="0" u="none" strike="noStrike" cap="none">
                <a:solidFill>
                  <a:srgbClr val="188038"/>
                </a:solidFill>
                <a:highlight>
                  <a:srgbClr val="C27BA0"/>
                </a:highlight>
                <a:latin typeface="Consolas"/>
                <a:ea typeface="Consolas"/>
                <a:cs typeface="Consolas"/>
                <a:sym typeface="Consolas"/>
              </a:rPr>
              <a:t>C3</a:t>
            </a:r>
            <a:endParaRPr sz="1200" b="0" i="0" u="none" strike="noStrike" cap="none">
              <a:solidFill>
                <a:schemeClr val="dk1"/>
              </a:solidFill>
              <a:highlight>
                <a:srgbClr val="C27BA0"/>
              </a:highlight>
              <a:latin typeface="Consolas"/>
              <a:ea typeface="Consolas"/>
              <a:cs typeface="Consolas"/>
              <a:sym typeface="Consolas"/>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highlight>
                <a:srgbClr val="FFFFFF"/>
              </a:highlight>
              <a:latin typeface="Consolas"/>
              <a:ea typeface="Consolas"/>
              <a:cs typeface="Consolas"/>
              <a:sym typeface="Consolas"/>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chemeClr val="dk1"/>
                </a:solidFill>
                <a:highlight>
                  <a:srgbClr val="FFFFFF"/>
                </a:highlight>
                <a:latin typeface="Consolas"/>
                <a:ea typeface="Consolas"/>
                <a:cs typeface="Consolas"/>
                <a:sym typeface="Consolas"/>
              </a:rPr>
              <a:t>data segment:</a:t>
            </a:r>
            <a:endParaRPr sz="1200" b="0" i="0" u="none" strike="noStrike" cap="none">
              <a:solidFill>
                <a:schemeClr val="dk1"/>
              </a:solidFill>
              <a:highlight>
                <a:srgbClr val="FFFFFF"/>
              </a:highlight>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188038"/>
                </a:solidFill>
                <a:highlight>
                  <a:srgbClr val="FFD966"/>
                </a:highlight>
                <a:latin typeface="Consolas"/>
                <a:ea typeface="Consolas"/>
                <a:cs typeface="Consolas"/>
                <a:sym typeface="Consolas"/>
              </a:rPr>
              <a:t>48 65 6C 6C 6F 2C 20 57 6F 72 6C</a:t>
            </a:r>
            <a:endParaRPr sz="1200" b="0" i="0" u="none" strike="noStrike" cap="none">
              <a:solidFill>
                <a:schemeClr val="dk1"/>
              </a:solidFill>
              <a:highlight>
                <a:srgbClr val="FFD966"/>
              </a:highlight>
              <a:latin typeface="Consolas"/>
              <a:ea typeface="Consolas"/>
              <a:cs typeface="Consolas"/>
              <a:sym typeface="Consolas"/>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highlight>
                <a:srgbClr val="FFFFFF"/>
              </a:highlight>
              <a:latin typeface="Consolas"/>
              <a:ea typeface="Consolas"/>
              <a:cs typeface="Consolas"/>
              <a:sym typeface="Consolas"/>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a:solidFill>
                  <a:schemeClr val="dk1"/>
                </a:solidFill>
                <a:highlight>
                  <a:srgbClr val="FFFFFF"/>
                </a:highlight>
                <a:latin typeface="Consolas"/>
                <a:ea typeface="Consolas"/>
                <a:cs typeface="Consolas"/>
                <a:sym typeface="Consolas"/>
              </a:rPr>
              <a:t>// Symbol table and other info omitted</a:t>
            </a:r>
            <a:endParaRPr sz="1200" b="0" i="0" u="none" strike="noStrike" cap="none">
              <a:solidFill>
                <a:schemeClr val="dk1"/>
              </a:solidFill>
              <a:highlight>
                <a:srgbClr val="FFFFFF"/>
              </a:highlight>
              <a:latin typeface="Consolas"/>
              <a:ea typeface="Consolas"/>
              <a:cs typeface="Consolas"/>
              <a:sym typeface="Consolas"/>
            </a:endParaRPr>
          </a:p>
        </p:txBody>
      </p:sp>
      <p:cxnSp>
        <p:nvCxnSpPr>
          <p:cNvPr id="370" name="Google Shape;370;p44"/>
          <p:cNvCxnSpPr>
            <a:stCxn id="367" idx="3"/>
            <a:endCxn id="368" idx="1"/>
          </p:cNvCxnSpPr>
          <p:nvPr/>
        </p:nvCxnSpPr>
        <p:spPr>
          <a:xfrm>
            <a:off x="3878175" y="1545919"/>
            <a:ext cx="385500" cy="592200"/>
          </a:xfrm>
          <a:prstGeom prst="straightConnector1">
            <a:avLst/>
          </a:prstGeom>
          <a:noFill/>
          <a:ln w="9525" cap="flat" cmpd="sng">
            <a:solidFill>
              <a:schemeClr val="dk1"/>
            </a:solidFill>
            <a:prstDash val="solid"/>
            <a:round/>
            <a:headEnd type="none" w="sm" len="sm"/>
            <a:tailEnd type="triangle" w="med" len="med"/>
          </a:ln>
        </p:spPr>
      </p:cxnSp>
      <p:cxnSp>
        <p:nvCxnSpPr>
          <p:cNvPr id="371" name="Google Shape;371;p44"/>
          <p:cNvCxnSpPr>
            <a:stCxn id="368" idx="1"/>
            <a:endCxn id="369" idx="3"/>
          </p:cNvCxnSpPr>
          <p:nvPr/>
        </p:nvCxnSpPr>
        <p:spPr>
          <a:xfrm flipH="1">
            <a:off x="3878075" y="2138175"/>
            <a:ext cx="385500" cy="1381200"/>
          </a:xfrm>
          <a:prstGeom prst="straightConnector1">
            <a:avLst/>
          </a:prstGeom>
          <a:noFill/>
          <a:ln w="9525" cap="flat" cmpd="sng">
            <a:solidFill>
              <a:schemeClr val="dk1"/>
            </a:solidFill>
            <a:prstDash val="solid"/>
            <a:round/>
            <a:headEnd type="none" w="sm" len="sm"/>
            <a:tailEnd type="triangle" w="med" len="med"/>
          </a:ln>
        </p:spPr>
      </p:cxnSp>
      <p:cxnSp>
        <p:nvCxnSpPr>
          <p:cNvPr id="372" name="Google Shape;372;p44"/>
          <p:cNvCxnSpPr>
            <a:stCxn id="369" idx="3"/>
            <a:endCxn id="373" idx="1"/>
          </p:cNvCxnSpPr>
          <p:nvPr/>
        </p:nvCxnSpPr>
        <p:spPr>
          <a:xfrm>
            <a:off x="3878175" y="3519450"/>
            <a:ext cx="1310700" cy="663000"/>
          </a:xfrm>
          <a:prstGeom prst="straightConnector1">
            <a:avLst/>
          </a:prstGeom>
          <a:noFill/>
          <a:ln w="9525" cap="flat" cmpd="sng">
            <a:solidFill>
              <a:schemeClr val="dk1"/>
            </a:solidFill>
            <a:prstDash val="solid"/>
            <a:round/>
            <a:headEnd type="none" w="sm" len="sm"/>
            <a:tailEnd type="triangle" w="med" len="med"/>
          </a:ln>
        </p:spPr>
      </p:cxnSp>
      <p:sp>
        <p:nvSpPr>
          <p:cNvPr id="373" name="Google Shape;373;p44"/>
          <p:cNvSpPr txBox="1"/>
          <p:nvPr/>
        </p:nvSpPr>
        <p:spPr>
          <a:xfrm>
            <a:off x="5188875" y="3982350"/>
            <a:ext cx="1506000" cy="400200"/>
          </a:xfrm>
          <a:prstGeom prst="rect">
            <a:avLst/>
          </a:prstGeom>
          <a:solidFill>
            <a:srgbClr val="FFFFFF"/>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ucida Sans"/>
                <a:ea typeface="Lucida Sans"/>
                <a:cs typeface="Lucida Sans"/>
                <a:sym typeface="Lucida Sans"/>
              </a:rPr>
              <a:t>Linker</a:t>
            </a:r>
            <a:endParaRPr sz="1400" b="0" i="0" u="none" strike="noStrike" cap="none">
              <a:solidFill>
                <a:srgbClr val="000000"/>
              </a:solidFill>
              <a:latin typeface="Lucida Sans"/>
              <a:ea typeface="Lucida Sans"/>
              <a:cs typeface="Lucida Sans"/>
              <a:sym typeface="Lucida Sans"/>
            </a:endParaRPr>
          </a:p>
        </p:txBody>
      </p:sp>
      <p:cxnSp>
        <p:nvCxnSpPr>
          <p:cNvPr id="374" name="Google Shape;374;p44"/>
          <p:cNvCxnSpPr>
            <a:endCxn id="375" idx="1"/>
          </p:cNvCxnSpPr>
          <p:nvPr/>
        </p:nvCxnSpPr>
        <p:spPr>
          <a:xfrm>
            <a:off x="6694775" y="4182450"/>
            <a:ext cx="467100" cy="0"/>
          </a:xfrm>
          <a:prstGeom prst="straightConnector1">
            <a:avLst/>
          </a:prstGeom>
          <a:noFill/>
          <a:ln w="9525" cap="flat" cmpd="sng">
            <a:solidFill>
              <a:schemeClr val="dk1"/>
            </a:solidFill>
            <a:prstDash val="solid"/>
            <a:round/>
            <a:headEnd type="none" w="sm" len="sm"/>
            <a:tailEnd type="triangle" w="med" len="med"/>
          </a:ln>
        </p:spPr>
      </p:cxnSp>
      <p:sp>
        <p:nvSpPr>
          <p:cNvPr id="375" name="Google Shape;375;p44"/>
          <p:cNvSpPr txBox="1"/>
          <p:nvPr/>
        </p:nvSpPr>
        <p:spPr>
          <a:xfrm>
            <a:off x="7161875" y="3982350"/>
            <a:ext cx="1506000" cy="400200"/>
          </a:xfrm>
          <a:prstGeom prst="rect">
            <a:avLst/>
          </a:prstGeom>
          <a:solidFill>
            <a:srgbClr val="FFFFFF"/>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ucida Sans"/>
                <a:ea typeface="Lucida Sans"/>
                <a:cs typeface="Lucida Sans"/>
                <a:sym typeface="Lucida Sans"/>
              </a:rPr>
              <a:t>Executable</a:t>
            </a:r>
            <a:endParaRPr sz="1400" b="0" i="0" u="none" strike="noStrike" cap="none">
              <a:solidFill>
                <a:srgbClr val="000000"/>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10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0"/>
                                        </p:tgtEl>
                                        <p:attrNameLst>
                                          <p:attrName>style.visibility</p:attrName>
                                        </p:attrNameLst>
                                      </p:cBhvr>
                                      <p:to>
                                        <p:strVal val="visible"/>
                                      </p:to>
                                    </p:set>
                                    <p:animEffect transition="in" filter="fade">
                                      <p:cBhvr>
                                        <p:cTn id="12" dur="1000"/>
                                        <p:tgtEl>
                                          <p:spTgt spid="3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8"/>
                                        </p:tgtEl>
                                        <p:attrNameLst>
                                          <p:attrName>style.visibility</p:attrName>
                                        </p:attrNameLst>
                                      </p:cBhvr>
                                      <p:to>
                                        <p:strVal val="visible"/>
                                      </p:to>
                                    </p:set>
                                    <p:animEffect transition="in" filter="fade">
                                      <p:cBhvr>
                                        <p:cTn id="17" dur="1000"/>
                                        <p:tgtEl>
                                          <p:spTgt spid="3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1"/>
                                        </p:tgtEl>
                                        <p:attrNameLst>
                                          <p:attrName>style.visibility</p:attrName>
                                        </p:attrNameLst>
                                      </p:cBhvr>
                                      <p:to>
                                        <p:strVal val="visible"/>
                                      </p:to>
                                    </p:set>
                                    <p:animEffect transition="in" filter="fade">
                                      <p:cBhvr>
                                        <p:cTn id="22" dur="1000"/>
                                        <p:tgtEl>
                                          <p:spTgt spid="3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9"/>
                                        </p:tgtEl>
                                        <p:attrNameLst>
                                          <p:attrName>style.visibility</p:attrName>
                                        </p:attrNameLst>
                                      </p:cBhvr>
                                      <p:to>
                                        <p:strVal val="visible"/>
                                      </p:to>
                                    </p:set>
                                    <p:animEffect transition="in" filter="fade">
                                      <p:cBhvr>
                                        <p:cTn id="27" dur="1000"/>
                                        <p:tgtEl>
                                          <p:spTgt spid="3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2"/>
                                        </p:tgtEl>
                                        <p:attrNameLst>
                                          <p:attrName>style.visibility</p:attrName>
                                        </p:attrNameLst>
                                      </p:cBhvr>
                                      <p:to>
                                        <p:strVal val="visible"/>
                                      </p:to>
                                    </p:set>
                                    <p:animEffect transition="in" filter="fade">
                                      <p:cBhvr>
                                        <p:cTn id="32" dur="1000"/>
                                        <p:tgtEl>
                                          <p:spTgt spid="3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3"/>
                                        </p:tgtEl>
                                        <p:attrNameLst>
                                          <p:attrName>style.visibility</p:attrName>
                                        </p:attrNameLst>
                                      </p:cBhvr>
                                      <p:to>
                                        <p:strVal val="visible"/>
                                      </p:to>
                                    </p:set>
                                    <p:animEffect transition="in" filter="fade">
                                      <p:cBhvr>
                                        <p:cTn id="37" dur="1000"/>
                                        <p:tgtEl>
                                          <p:spTgt spid="3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4"/>
                                        </p:tgtEl>
                                        <p:attrNameLst>
                                          <p:attrName>style.visibility</p:attrName>
                                        </p:attrNameLst>
                                      </p:cBhvr>
                                      <p:to>
                                        <p:strVal val="visible"/>
                                      </p:to>
                                    </p:set>
                                    <p:animEffect transition="in" filter="fade">
                                      <p:cBhvr>
                                        <p:cTn id="42" dur="1000"/>
                                        <p:tgtEl>
                                          <p:spTgt spid="3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5"/>
                                        </p:tgtEl>
                                        <p:attrNameLst>
                                          <p:attrName>style.visibility</p:attrName>
                                        </p:attrNameLst>
                                      </p:cBhvr>
                                      <p:to>
                                        <p:strVal val="visible"/>
                                      </p:to>
                                    </p:set>
                                    <p:animEffect transition="in" filter="fade">
                                      <p:cBhvr>
                                        <p:cTn id="47"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5"/>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Debugging Assembly</a:t>
            </a:r>
            <a:endParaRPr/>
          </a:p>
        </p:txBody>
      </p:sp>
      <p:sp>
        <p:nvSpPr>
          <p:cNvPr id="381" name="Google Shape;381;p45"/>
          <p:cNvSpPr txBox="1">
            <a:spLocks noGrp="1"/>
          </p:cNvSpPr>
          <p:nvPr>
            <p:ph type="body" idx="1"/>
          </p:nvPr>
        </p:nvSpPr>
        <p:spPr>
          <a:xfrm>
            <a:off x="383400" y="920900"/>
            <a:ext cx="8377200" cy="3778800"/>
          </a:xfrm>
          <a:prstGeom prst="rect">
            <a:avLst/>
          </a:prstGeom>
          <a:noFill/>
          <a:ln>
            <a:noFill/>
          </a:ln>
        </p:spPr>
        <p:txBody>
          <a:bodyPr spcFirstLastPara="1" wrap="square" lIns="93500" tIns="93500" rIns="93500" bIns="93500" anchor="t" anchorCtr="0">
            <a:normAutofit fontScale="92500"/>
          </a:bodyPr>
          <a:lstStyle/>
          <a:p>
            <a:pPr marL="457200" lvl="0" indent="-334327" algn="l" rtl="0">
              <a:lnSpc>
                <a:spcPct val="115000"/>
              </a:lnSpc>
              <a:spcBef>
                <a:spcPts val="0"/>
              </a:spcBef>
              <a:spcAft>
                <a:spcPts val="0"/>
              </a:spcAft>
              <a:buSzPct val="85714"/>
              <a:buChar char="●"/>
            </a:pPr>
            <a:r>
              <a:rPr lang="en"/>
              <a:t>Recall that </a:t>
            </a:r>
            <a:r>
              <a:rPr lang="en" b="1"/>
              <a:t>GDB</a:t>
            </a:r>
            <a:r>
              <a:rPr lang="en"/>
              <a:t> worked on </a:t>
            </a:r>
            <a:r>
              <a:rPr lang="en" i="1"/>
              <a:t>executables</a:t>
            </a:r>
            <a:endParaRPr/>
          </a:p>
          <a:p>
            <a:pPr marL="914400" lvl="1" indent="-310832" algn="l" rtl="0">
              <a:lnSpc>
                <a:spcPct val="115000"/>
              </a:lnSpc>
              <a:spcBef>
                <a:spcPts val="0"/>
              </a:spcBef>
              <a:spcAft>
                <a:spcPts val="0"/>
              </a:spcAft>
              <a:buSzPct val="82352"/>
              <a:buChar char="○"/>
            </a:pPr>
            <a:r>
              <a:rPr lang="en"/>
              <a:t>You ran </a:t>
            </a:r>
            <a:r>
              <a:rPr lang="en">
                <a:solidFill>
                  <a:srgbClr val="188038"/>
                </a:solidFill>
                <a:latin typeface="Roboto Mono"/>
                <a:ea typeface="Roboto Mono"/>
                <a:cs typeface="Roboto Mono"/>
                <a:sym typeface="Roboto Mono"/>
              </a:rPr>
              <a:t>gdb mdriver</a:t>
            </a:r>
            <a:r>
              <a:rPr lang="en"/>
              <a:t> and not </a:t>
            </a:r>
            <a:r>
              <a:rPr lang="en" strike="sngStrike">
                <a:solidFill>
                  <a:srgbClr val="188038"/>
                </a:solidFill>
                <a:latin typeface="Roboto Mono"/>
                <a:ea typeface="Roboto Mono"/>
                <a:cs typeface="Roboto Mono"/>
                <a:sym typeface="Roboto Mono"/>
              </a:rPr>
              <a:t>gdb mdriver.c</a:t>
            </a:r>
            <a:endParaRPr strike="sngStrike">
              <a:solidFill>
                <a:srgbClr val="188038"/>
              </a:solidFill>
              <a:latin typeface="Roboto Mono"/>
              <a:ea typeface="Roboto Mono"/>
              <a:cs typeface="Roboto Mono"/>
              <a:sym typeface="Roboto Mono"/>
            </a:endParaRPr>
          </a:p>
          <a:p>
            <a:pPr marL="457200" lvl="0" indent="-334327" algn="l" rtl="0">
              <a:lnSpc>
                <a:spcPct val="115000"/>
              </a:lnSpc>
              <a:spcBef>
                <a:spcPts val="0"/>
              </a:spcBef>
              <a:spcAft>
                <a:spcPts val="0"/>
              </a:spcAft>
              <a:buSzPct val="85714"/>
              <a:buChar char="●"/>
            </a:pPr>
            <a:r>
              <a:rPr lang="en"/>
              <a:t>Having the source was nice</a:t>
            </a:r>
            <a:endParaRPr/>
          </a:p>
          <a:p>
            <a:pPr marL="914400" lvl="1" indent="-310832" algn="l" rtl="0">
              <a:lnSpc>
                <a:spcPct val="115000"/>
              </a:lnSpc>
              <a:spcBef>
                <a:spcPts val="0"/>
              </a:spcBef>
              <a:spcAft>
                <a:spcPts val="0"/>
              </a:spcAft>
              <a:buSzPct val="82352"/>
              <a:buChar char="○"/>
            </a:pPr>
            <a:r>
              <a:rPr lang="en"/>
              <a:t>We used the </a:t>
            </a:r>
            <a:r>
              <a:rPr lang="en">
                <a:solidFill>
                  <a:srgbClr val="188038"/>
                </a:solidFill>
                <a:latin typeface="Roboto Mono"/>
                <a:ea typeface="Roboto Mono"/>
                <a:cs typeface="Roboto Mono"/>
                <a:sym typeface="Roboto Mono"/>
              </a:rPr>
              <a:t>-g</a:t>
            </a:r>
            <a:r>
              <a:rPr lang="en"/>
              <a:t> flag when compiling</a:t>
            </a:r>
            <a:endParaRPr/>
          </a:p>
          <a:p>
            <a:pPr marL="914400" lvl="1" indent="-310832" algn="l" rtl="0">
              <a:lnSpc>
                <a:spcPct val="115000"/>
              </a:lnSpc>
              <a:spcBef>
                <a:spcPts val="0"/>
              </a:spcBef>
              <a:spcAft>
                <a:spcPts val="0"/>
              </a:spcAft>
              <a:buSzPct val="82352"/>
              <a:buChar char="○"/>
            </a:pPr>
            <a:r>
              <a:rPr lang="en"/>
              <a:t>which allowed us to use </a:t>
            </a:r>
            <a:r>
              <a:rPr lang="en">
                <a:solidFill>
                  <a:srgbClr val="188038"/>
                </a:solidFill>
                <a:latin typeface="Roboto Mono"/>
                <a:ea typeface="Roboto Mono"/>
                <a:cs typeface="Roboto Mono"/>
                <a:sym typeface="Roboto Mono"/>
              </a:rPr>
              <a:t>layout src</a:t>
            </a:r>
            <a:r>
              <a:rPr lang="en"/>
              <a:t> to view the code during execution</a:t>
            </a:r>
            <a:endParaRPr/>
          </a:p>
          <a:p>
            <a:pPr marL="457200" lvl="0" indent="-334327" algn="l" rtl="0">
              <a:lnSpc>
                <a:spcPct val="115000"/>
              </a:lnSpc>
              <a:spcBef>
                <a:spcPts val="0"/>
              </a:spcBef>
              <a:spcAft>
                <a:spcPts val="0"/>
              </a:spcAft>
              <a:buSzPct val="85714"/>
              <a:buChar char="●"/>
            </a:pPr>
            <a:r>
              <a:rPr lang="en"/>
              <a:t>…but not necessary</a:t>
            </a:r>
            <a:endParaRPr/>
          </a:p>
          <a:p>
            <a:pPr marL="457200" lvl="0" indent="-334327" algn="l" rtl="0">
              <a:lnSpc>
                <a:spcPct val="115000"/>
              </a:lnSpc>
              <a:spcBef>
                <a:spcPts val="0"/>
              </a:spcBef>
              <a:spcAft>
                <a:spcPts val="0"/>
              </a:spcAft>
              <a:buSzPct val="85714"/>
              <a:buChar char="●"/>
            </a:pPr>
            <a:r>
              <a:rPr lang="en"/>
              <a:t>What if we don’t have a source file ? </a:t>
            </a:r>
            <a:r>
              <a:rPr lang="en" baseline="30000"/>
              <a:t>(or the program was compiled without </a:t>
            </a:r>
            <a:r>
              <a:rPr lang="en" baseline="30000">
                <a:solidFill>
                  <a:srgbClr val="188038"/>
                </a:solidFill>
                <a:latin typeface="Roboto Mono"/>
                <a:ea typeface="Roboto Mono"/>
                <a:cs typeface="Roboto Mono"/>
                <a:sym typeface="Roboto Mono"/>
              </a:rPr>
              <a:t>-g</a:t>
            </a:r>
            <a:r>
              <a:rPr lang="en" baseline="30000"/>
              <a:t> flag)</a:t>
            </a:r>
            <a:endParaRPr/>
          </a:p>
          <a:p>
            <a:pPr marL="914400" lvl="1" indent="-310832" algn="l" rtl="0">
              <a:lnSpc>
                <a:spcPct val="115000"/>
              </a:lnSpc>
              <a:spcBef>
                <a:spcPts val="0"/>
              </a:spcBef>
              <a:spcAft>
                <a:spcPts val="0"/>
              </a:spcAft>
              <a:buSzPct val="82352"/>
              <a:buChar char="○"/>
            </a:pPr>
            <a:r>
              <a:rPr lang="en"/>
              <a:t>We can still run GDB!</a:t>
            </a:r>
            <a:endParaRPr/>
          </a:p>
          <a:p>
            <a:pPr marL="914400" lvl="1" indent="-310832" algn="l" rtl="0">
              <a:lnSpc>
                <a:spcPct val="115000"/>
              </a:lnSpc>
              <a:spcBef>
                <a:spcPts val="0"/>
              </a:spcBef>
              <a:spcAft>
                <a:spcPts val="0"/>
              </a:spcAft>
              <a:buSzPct val="82352"/>
              <a:buChar char="○"/>
            </a:pPr>
            <a:r>
              <a:rPr lang="en"/>
              <a:t>Won’t be able to see the source code ⇒ We need to inspect assembly code</a:t>
            </a:r>
            <a:endParaRPr/>
          </a:p>
          <a:p>
            <a:pPr marL="0" lvl="0" indent="0" algn="l" rtl="0">
              <a:lnSpc>
                <a:spcPct val="115000"/>
              </a:lnSpc>
              <a:spcBef>
                <a:spcPts val="1200"/>
              </a:spcBef>
              <a:spcAft>
                <a:spcPts val="0"/>
              </a:spcAft>
              <a:buSzPct val="85714"/>
              <a:buNone/>
            </a:pPr>
            <a:r>
              <a:rPr lang="en">
                <a:solidFill>
                  <a:srgbClr val="000000"/>
                </a:solidFill>
                <a:latin typeface="Consolas"/>
                <a:ea typeface="Consolas"/>
                <a:cs typeface="Consolas"/>
                <a:sym typeface="Consolas"/>
              </a:rPr>
              <a:t>Reading symbols from a.out...</a:t>
            </a:r>
            <a:endParaRPr>
              <a:solidFill>
                <a:srgbClr val="000000"/>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ct val="52380"/>
              <a:buFont typeface="Arial"/>
              <a:buNone/>
            </a:pPr>
            <a:r>
              <a:rPr lang="en">
                <a:solidFill>
                  <a:srgbClr val="000000"/>
                </a:solidFill>
                <a:latin typeface="Consolas"/>
                <a:ea typeface="Consolas"/>
                <a:cs typeface="Consolas"/>
                <a:sym typeface="Consolas"/>
              </a:rPr>
              <a:t>(No debugging symbols found in a.out)</a:t>
            </a:r>
            <a:endParaRPr/>
          </a:p>
        </p:txBody>
      </p:sp>
      <p:sp>
        <p:nvSpPr>
          <p:cNvPr id="382" name="Google Shape;382;p45"/>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1000"/>
                                        <p:tgtEl>
                                          <p:spTgt spid="3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1">
                                            <p:txEl>
                                              <p:pRg st="1" end="1"/>
                                            </p:txEl>
                                          </p:spTgt>
                                        </p:tgtEl>
                                        <p:attrNameLst>
                                          <p:attrName>style.visibility</p:attrName>
                                        </p:attrNameLst>
                                      </p:cBhvr>
                                      <p:to>
                                        <p:strVal val="visible"/>
                                      </p:to>
                                    </p:set>
                                    <p:animEffect transition="in" filter="fade">
                                      <p:cBhvr>
                                        <p:cTn id="12" dur="1000"/>
                                        <p:tgtEl>
                                          <p:spTgt spid="3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1">
                                            <p:txEl>
                                              <p:pRg st="2" end="2"/>
                                            </p:txEl>
                                          </p:spTgt>
                                        </p:tgtEl>
                                        <p:attrNameLst>
                                          <p:attrName>style.visibility</p:attrName>
                                        </p:attrNameLst>
                                      </p:cBhvr>
                                      <p:to>
                                        <p:strVal val="visible"/>
                                      </p:to>
                                    </p:set>
                                    <p:animEffect transition="in" filter="fade">
                                      <p:cBhvr>
                                        <p:cTn id="17" dur="1000"/>
                                        <p:tgtEl>
                                          <p:spTgt spid="3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1">
                                            <p:txEl>
                                              <p:pRg st="3" end="3"/>
                                            </p:txEl>
                                          </p:spTgt>
                                        </p:tgtEl>
                                        <p:attrNameLst>
                                          <p:attrName>style.visibility</p:attrName>
                                        </p:attrNameLst>
                                      </p:cBhvr>
                                      <p:to>
                                        <p:strVal val="visible"/>
                                      </p:to>
                                    </p:set>
                                    <p:animEffect transition="in" filter="fade">
                                      <p:cBhvr>
                                        <p:cTn id="22" dur="1000"/>
                                        <p:tgtEl>
                                          <p:spTgt spid="3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1">
                                            <p:txEl>
                                              <p:pRg st="4" end="4"/>
                                            </p:txEl>
                                          </p:spTgt>
                                        </p:tgtEl>
                                        <p:attrNameLst>
                                          <p:attrName>style.visibility</p:attrName>
                                        </p:attrNameLst>
                                      </p:cBhvr>
                                      <p:to>
                                        <p:strVal val="visible"/>
                                      </p:to>
                                    </p:set>
                                    <p:animEffect transition="in" filter="fade">
                                      <p:cBhvr>
                                        <p:cTn id="27" dur="1000"/>
                                        <p:tgtEl>
                                          <p:spTgt spid="38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1">
                                            <p:txEl>
                                              <p:pRg st="5" end="5"/>
                                            </p:txEl>
                                          </p:spTgt>
                                        </p:tgtEl>
                                        <p:attrNameLst>
                                          <p:attrName>style.visibility</p:attrName>
                                        </p:attrNameLst>
                                      </p:cBhvr>
                                      <p:to>
                                        <p:strVal val="visible"/>
                                      </p:to>
                                    </p:set>
                                    <p:animEffect transition="in" filter="fade">
                                      <p:cBhvr>
                                        <p:cTn id="32" dur="1000"/>
                                        <p:tgtEl>
                                          <p:spTgt spid="38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1">
                                            <p:txEl>
                                              <p:pRg st="6" end="6"/>
                                            </p:txEl>
                                          </p:spTgt>
                                        </p:tgtEl>
                                        <p:attrNameLst>
                                          <p:attrName>style.visibility</p:attrName>
                                        </p:attrNameLst>
                                      </p:cBhvr>
                                      <p:to>
                                        <p:strVal val="visible"/>
                                      </p:to>
                                    </p:set>
                                    <p:animEffect transition="in" filter="fade">
                                      <p:cBhvr>
                                        <p:cTn id="37" dur="1000"/>
                                        <p:tgtEl>
                                          <p:spTgt spid="38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1">
                                            <p:txEl>
                                              <p:pRg st="7" end="7"/>
                                            </p:txEl>
                                          </p:spTgt>
                                        </p:tgtEl>
                                        <p:attrNameLst>
                                          <p:attrName>style.visibility</p:attrName>
                                        </p:attrNameLst>
                                      </p:cBhvr>
                                      <p:to>
                                        <p:strVal val="visible"/>
                                      </p:to>
                                    </p:set>
                                    <p:animEffect transition="in" filter="fade">
                                      <p:cBhvr>
                                        <p:cTn id="42" dur="1000"/>
                                        <p:tgtEl>
                                          <p:spTgt spid="38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1">
                                            <p:txEl>
                                              <p:pRg st="8" end="8"/>
                                            </p:txEl>
                                          </p:spTgt>
                                        </p:tgtEl>
                                        <p:attrNameLst>
                                          <p:attrName>style.visibility</p:attrName>
                                        </p:attrNameLst>
                                      </p:cBhvr>
                                      <p:to>
                                        <p:strVal val="visible"/>
                                      </p:to>
                                    </p:set>
                                    <p:animEffect transition="in" filter="fade">
                                      <p:cBhvr>
                                        <p:cTn id="47" dur="1000"/>
                                        <p:tgtEl>
                                          <p:spTgt spid="38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1">
                                            <p:txEl>
                                              <p:pRg st="9" end="9"/>
                                            </p:txEl>
                                          </p:spTgt>
                                        </p:tgtEl>
                                        <p:attrNameLst>
                                          <p:attrName>style.visibility</p:attrName>
                                        </p:attrNameLst>
                                      </p:cBhvr>
                                      <p:to>
                                        <p:strVal val="visible"/>
                                      </p:to>
                                    </p:set>
                                    <p:animEffect transition="in" filter="fade">
                                      <p:cBhvr>
                                        <p:cTn id="52" dur="1000"/>
                                        <p:tgtEl>
                                          <p:spTgt spid="38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81">
                                            <p:txEl>
                                              <p:pRg st="10" end="10"/>
                                            </p:txEl>
                                          </p:spTgt>
                                        </p:tgtEl>
                                        <p:attrNameLst>
                                          <p:attrName>style.visibility</p:attrName>
                                        </p:attrNameLst>
                                      </p:cBhvr>
                                      <p:to>
                                        <p:strVal val="visible"/>
                                      </p:to>
                                    </p:set>
                                    <p:animEffect transition="in" filter="fade">
                                      <p:cBhvr>
                                        <p:cTn id="57" dur="1000"/>
                                        <p:tgtEl>
                                          <p:spTgt spid="38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Displaying the assembly with </a:t>
            </a:r>
            <a:r>
              <a:rPr lang="en">
                <a:solidFill>
                  <a:srgbClr val="188038"/>
                </a:solidFill>
                <a:latin typeface="Roboto Mono"/>
                <a:ea typeface="Roboto Mono"/>
                <a:cs typeface="Roboto Mono"/>
                <a:sym typeface="Roboto Mono"/>
              </a:rPr>
              <a:t>disas</a:t>
            </a:r>
            <a:endParaRPr/>
          </a:p>
        </p:txBody>
      </p:sp>
      <p:sp>
        <p:nvSpPr>
          <p:cNvPr id="388" name="Google Shape;388;p46"/>
          <p:cNvSpPr txBox="1">
            <a:spLocks noGrp="1"/>
          </p:cNvSpPr>
          <p:nvPr>
            <p:ph type="body" idx="1"/>
          </p:nvPr>
        </p:nvSpPr>
        <p:spPr>
          <a:xfrm>
            <a:off x="383400" y="920900"/>
            <a:ext cx="4554300" cy="3778800"/>
          </a:xfrm>
          <a:prstGeom prst="rect">
            <a:avLst/>
          </a:prstGeom>
          <a:noFill/>
          <a:ln>
            <a:noFill/>
          </a:ln>
        </p:spPr>
        <p:txBody>
          <a:bodyPr spcFirstLastPara="1" wrap="square" lIns="93500" tIns="93500" rIns="93500" bIns="93500" anchor="t" anchorCtr="0">
            <a:normAutofit fontScale="92500" lnSpcReduction="20000"/>
          </a:bodyPr>
          <a:lstStyle/>
          <a:p>
            <a:pPr marL="457200" lvl="0" indent="-325755" algn="l" rtl="0">
              <a:lnSpc>
                <a:spcPct val="115000"/>
              </a:lnSpc>
              <a:spcBef>
                <a:spcPts val="0"/>
              </a:spcBef>
              <a:spcAft>
                <a:spcPts val="0"/>
              </a:spcAft>
              <a:buSzPct val="85714"/>
              <a:buChar char="●"/>
            </a:pPr>
            <a:r>
              <a:rPr lang="en"/>
              <a:t>Suppose we are in paused in a breakpoint</a:t>
            </a:r>
            <a:endParaRPr/>
          </a:p>
          <a:p>
            <a:pPr marL="457200" lvl="0" indent="-325755" algn="l" rtl="0">
              <a:lnSpc>
                <a:spcPct val="115000"/>
              </a:lnSpc>
              <a:spcBef>
                <a:spcPts val="0"/>
              </a:spcBef>
              <a:spcAft>
                <a:spcPts val="0"/>
              </a:spcAft>
              <a:buSzPct val="85714"/>
              <a:buChar char="●"/>
            </a:pPr>
            <a:r>
              <a:rPr lang="en"/>
              <a:t>We can view the assembly code around our current memory address using </a:t>
            </a:r>
            <a:r>
              <a:rPr lang="en">
                <a:solidFill>
                  <a:srgbClr val="188038"/>
                </a:solidFill>
                <a:latin typeface="Roboto Mono"/>
                <a:ea typeface="Roboto Mono"/>
                <a:cs typeface="Roboto Mono"/>
                <a:sym typeface="Roboto Mono"/>
              </a:rPr>
              <a:t>disas</a:t>
            </a:r>
            <a:endParaRPr/>
          </a:p>
          <a:p>
            <a:pPr marL="914400" lvl="1" indent="-304165" algn="l" rtl="0">
              <a:lnSpc>
                <a:spcPct val="115000"/>
              </a:lnSpc>
              <a:spcBef>
                <a:spcPts val="0"/>
              </a:spcBef>
              <a:spcAft>
                <a:spcPts val="0"/>
              </a:spcAft>
              <a:buSzPct val="82352"/>
              <a:buChar char="○"/>
            </a:pPr>
            <a:r>
              <a:rPr lang="en"/>
              <a:t>Memory address that is held by the program counter</a:t>
            </a:r>
            <a:endParaRPr/>
          </a:p>
          <a:p>
            <a:pPr marL="457200" lvl="0" indent="-325755" algn="l" rtl="0">
              <a:lnSpc>
                <a:spcPct val="115000"/>
              </a:lnSpc>
              <a:spcBef>
                <a:spcPts val="0"/>
              </a:spcBef>
              <a:spcAft>
                <a:spcPts val="0"/>
              </a:spcAft>
              <a:buSzPct val="85714"/>
              <a:buChar char="●"/>
            </a:pPr>
            <a:r>
              <a:rPr lang="en"/>
              <a:t>But how do we set a breakpoint</a:t>
            </a:r>
            <a:endParaRPr/>
          </a:p>
          <a:p>
            <a:pPr marL="914400" lvl="1" indent="-304165" algn="l" rtl="0">
              <a:lnSpc>
                <a:spcPct val="115000"/>
              </a:lnSpc>
              <a:spcBef>
                <a:spcPts val="0"/>
              </a:spcBef>
              <a:spcAft>
                <a:spcPts val="0"/>
              </a:spcAft>
              <a:buSzPct val="82352"/>
              <a:buChar char="○"/>
            </a:pPr>
            <a:r>
              <a:rPr lang="en"/>
              <a:t>if we don’t have the code?</a:t>
            </a:r>
            <a:endParaRPr/>
          </a:p>
          <a:p>
            <a:pPr marL="457200" lvl="0" indent="-325755" algn="l" rtl="0">
              <a:lnSpc>
                <a:spcPct val="115000"/>
              </a:lnSpc>
              <a:spcBef>
                <a:spcPts val="0"/>
              </a:spcBef>
              <a:spcAft>
                <a:spcPts val="0"/>
              </a:spcAft>
              <a:buSzPct val="85714"/>
              <a:buChar char="●"/>
            </a:pPr>
            <a:r>
              <a:rPr lang="en"/>
              <a:t>Surely, we need a way to view ASM</a:t>
            </a:r>
            <a:endParaRPr/>
          </a:p>
          <a:p>
            <a:pPr marL="914400" lvl="1" indent="-304165" algn="l" rtl="0">
              <a:lnSpc>
                <a:spcPct val="115000"/>
              </a:lnSpc>
              <a:spcBef>
                <a:spcPts val="0"/>
              </a:spcBef>
              <a:spcAft>
                <a:spcPts val="0"/>
              </a:spcAft>
              <a:buSzPct val="82352"/>
              <a:buChar char="○"/>
            </a:pPr>
            <a:r>
              <a:rPr lang="en"/>
              <a:t>Without first setting a breakpoint right?</a:t>
            </a:r>
            <a:endParaRPr/>
          </a:p>
          <a:p>
            <a:pPr marL="0" lvl="0" indent="0" algn="l" rtl="0">
              <a:lnSpc>
                <a:spcPct val="115000"/>
              </a:lnSpc>
              <a:spcBef>
                <a:spcPts val="1200"/>
              </a:spcBef>
              <a:spcAft>
                <a:spcPts val="1200"/>
              </a:spcAft>
              <a:buSzPct val="85714"/>
              <a:buNone/>
            </a:pPr>
            <a:endParaRPr/>
          </a:p>
        </p:txBody>
      </p:sp>
      <p:sp>
        <p:nvSpPr>
          <p:cNvPr id="389" name="Google Shape;389;p46"/>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22</a:t>
            </a:fld>
            <a:endParaRPr/>
          </a:p>
        </p:txBody>
      </p:sp>
      <p:pic>
        <p:nvPicPr>
          <p:cNvPr id="390" name="Google Shape;390;p46"/>
          <p:cNvPicPr preferRelativeResize="0"/>
          <p:nvPr/>
        </p:nvPicPr>
        <p:blipFill rotWithShape="1">
          <a:blip r:embed="rId3">
            <a:alphaModFix/>
          </a:blip>
          <a:srcRect/>
          <a:stretch/>
        </p:blipFill>
        <p:spPr>
          <a:xfrm>
            <a:off x="5060250" y="981650"/>
            <a:ext cx="3695252" cy="2772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xEl>
                                              <p:pRg st="0" end="0"/>
                                            </p:txEl>
                                          </p:spTgt>
                                        </p:tgtEl>
                                        <p:attrNameLst>
                                          <p:attrName>style.visibility</p:attrName>
                                        </p:attrNameLst>
                                      </p:cBhvr>
                                      <p:to>
                                        <p:strVal val="visible"/>
                                      </p:to>
                                    </p:set>
                                    <p:animEffect transition="in" filter="fade">
                                      <p:cBhvr>
                                        <p:cTn id="7" dur="1000"/>
                                        <p:tgtEl>
                                          <p:spTgt spid="3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8">
                                            <p:txEl>
                                              <p:pRg st="1" end="1"/>
                                            </p:txEl>
                                          </p:spTgt>
                                        </p:tgtEl>
                                        <p:attrNameLst>
                                          <p:attrName>style.visibility</p:attrName>
                                        </p:attrNameLst>
                                      </p:cBhvr>
                                      <p:to>
                                        <p:strVal val="visible"/>
                                      </p:to>
                                    </p:set>
                                    <p:animEffect transition="in" filter="fade">
                                      <p:cBhvr>
                                        <p:cTn id="12" dur="1000"/>
                                        <p:tgtEl>
                                          <p:spTgt spid="3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8">
                                            <p:txEl>
                                              <p:pRg st="2" end="2"/>
                                            </p:txEl>
                                          </p:spTgt>
                                        </p:tgtEl>
                                        <p:attrNameLst>
                                          <p:attrName>style.visibility</p:attrName>
                                        </p:attrNameLst>
                                      </p:cBhvr>
                                      <p:to>
                                        <p:strVal val="visible"/>
                                      </p:to>
                                    </p:set>
                                    <p:animEffect transition="in" filter="fade">
                                      <p:cBhvr>
                                        <p:cTn id="17" dur="1000"/>
                                        <p:tgtEl>
                                          <p:spTgt spid="3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8">
                                            <p:txEl>
                                              <p:pRg st="3" end="3"/>
                                            </p:txEl>
                                          </p:spTgt>
                                        </p:tgtEl>
                                        <p:attrNameLst>
                                          <p:attrName>style.visibility</p:attrName>
                                        </p:attrNameLst>
                                      </p:cBhvr>
                                      <p:to>
                                        <p:strVal val="visible"/>
                                      </p:to>
                                    </p:set>
                                    <p:animEffect transition="in" filter="fade">
                                      <p:cBhvr>
                                        <p:cTn id="22" dur="1000"/>
                                        <p:tgtEl>
                                          <p:spTgt spid="3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8">
                                            <p:txEl>
                                              <p:pRg st="4" end="4"/>
                                            </p:txEl>
                                          </p:spTgt>
                                        </p:tgtEl>
                                        <p:attrNameLst>
                                          <p:attrName>style.visibility</p:attrName>
                                        </p:attrNameLst>
                                      </p:cBhvr>
                                      <p:to>
                                        <p:strVal val="visible"/>
                                      </p:to>
                                    </p:set>
                                    <p:animEffect transition="in" filter="fade">
                                      <p:cBhvr>
                                        <p:cTn id="27" dur="1000"/>
                                        <p:tgtEl>
                                          <p:spTgt spid="3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8">
                                            <p:txEl>
                                              <p:pRg st="5" end="5"/>
                                            </p:txEl>
                                          </p:spTgt>
                                        </p:tgtEl>
                                        <p:attrNameLst>
                                          <p:attrName>style.visibility</p:attrName>
                                        </p:attrNameLst>
                                      </p:cBhvr>
                                      <p:to>
                                        <p:strVal val="visible"/>
                                      </p:to>
                                    </p:set>
                                    <p:animEffect transition="in" filter="fade">
                                      <p:cBhvr>
                                        <p:cTn id="32" dur="1000"/>
                                        <p:tgtEl>
                                          <p:spTgt spid="3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8">
                                            <p:txEl>
                                              <p:pRg st="6" end="6"/>
                                            </p:txEl>
                                          </p:spTgt>
                                        </p:tgtEl>
                                        <p:attrNameLst>
                                          <p:attrName>style.visibility</p:attrName>
                                        </p:attrNameLst>
                                      </p:cBhvr>
                                      <p:to>
                                        <p:strVal val="visible"/>
                                      </p:to>
                                    </p:set>
                                    <p:animEffect transition="in" filter="fade">
                                      <p:cBhvr>
                                        <p:cTn id="37" dur="1000"/>
                                        <p:tgtEl>
                                          <p:spTgt spid="38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8">
                                            <p:txEl>
                                              <p:pRg st="7" end="7"/>
                                            </p:txEl>
                                          </p:spTgt>
                                        </p:tgtEl>
                                        <p:attrNameLst>
                                          <p:attrName>style.visibility</p:attrName>
                                        </p:attrNameLst>
                                      </p:cBhvr>
                                      <p:to>
                                        <p:strVal val="visible"/>
                                      </p:to>
                                    </p:set>
                                    <p:animEffect transition="in" filter="fade">
                                      <p:cBhvr>
                                        <p:cTn id="42" dur="1000"/>
                                        <p:tgtEl>
                                          <p:spTgt spid="38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0"/>
                                        </p:tgtEl>
                                        <p:attrNameLst>
                                          <p:attrName>style.visibility</p:attrName>
                                        </p:attrNameLst>
                                      </p:cBhvr>
                                      <p:to>
                                        <p:strVal val="visible"/>
                                      </p:to>
                                    </p:set>
                                    <p:animEffect transition="in" filter="fade">
                                      <p:cBhvr>
                                        <p:cTn id="47"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7"/>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23</a:t>
            </a:fld>
            <a:endParaRPr/>
          </a:p>
        </p:txBody>
      </p:sp>
      <p:pic>
        <p:nvPicPr>
          <p:cNvPr id="396" name="Google Shape;396;p47"/>
          <p:cNvPicPr preferRelativeResize="0"/>
          <p:nvPr/>
        </p:nvPicPr>
        <p:blipFill rotWithShape="1">
          <a:blip r:embed="rId3">
            <a:alphaModFix/>
          </a:blip>
          <a:srcRect/>
          <a:stretch/>
        </p:blipFill>
        <p:spPr>
          <a:xfrm>
            <a:off x="3473451" y="1212127"/>
            <a:ext cx="5358848" cy="3276024"/>
          </a:xfrm>
          <a:prstGeom prst="rect">
            <a:avLst/>
          </a:prstGeom>
          <a:noFill/>
          <a:ln>
            <a:noFill/>
          </a:ln>
        </p:spPr>
      </p:pic>
      <p:sp>
        <p:nvSpPr>
          <p:cNvPr id="397" name="Google Shape;397;p47"/>
          <p:cNvSpPr txBox="1">
            <a:spLocks noGrp="1"/>
          </p:cNvSpPr>
          <p:nvPr>
            <p:ph type="body" idx="1"/>
          </p:nvPr>
        </p:nvSpPr>
        <p:spPr>
          <a:xfrm>
            <a:off x="311700" y="871075"/>
            <a:ext cx="2861100" cy="3926400"/>
          </a:xfrm>
          <a:prstGeom prst="rect">
            <a:avLst/>
          </a:prstGeom>
          <a:noFill/>
          <a:ln>
            <a:noFill/>
          </a:ln>
        </p:spPr>
        <p:txBody>
          <a:bodyPr spcFirstLastPara="1" wrap="square" lIns="93500" tIns="93500" rIns="93500" bIns="93500" anchor="t" anchorCtr="0">
            <a:normAutofit/>
          </a:bodyPr>
          <a:lstStyle/>
          <a:p>
            <a:pPr marL="228600" lvl="0" indent="-228600" algn="l" rtl="0">
              <a:lnSpc>
                <a:spcPct val="115000"/>
              </a:lnSpc>
              <a:spcBef>
                <a:spcPts val="0"/>
              </a:spcBef>
              <a:spcAft>
                <a:spcPts val="0"/>
              </a:spcAft>
              <a:buSzPts val="1200"/>
              <a:buChar char="●"/>
            </a:pPr>
            <a:r>
              <a:rPr lang="en" b="0"/>
              <a:t>The </a:t>
            </a:r>
            <a:r>
              <a:rPr lang="en" b="0">
                <a:solidFill>
                  <a:srgbClr val="188038"/>
                </a:solidFill>
                <a:latin typeface="Roboto Mono"/>
                <a:ea typeface="Roboto Mono"/>
                <a:cs typeface="Roboto Mono"/>
                <a:sym typeface="Roboto Mono"/>
              </a:rPr>
              <a:t>layout asm</a:t>
            </a:r>
            <a:r>
              <a:rPr lang="en" b="0"/>
              <a:t> command displays the assembly of the entire program</a:t>
            </a:r>
            <a:endParaRPr b="0"/>
          </a:p>
          <a:p>
            <a:pPr marL="400050" lvl="1" indent="-304800" algn="l" rtl="0">
              <a:lnSpc>
                <a:spcPct val="115000"/>
              </a:lnSpc>
              <a:spcBef>
                <a:spcPts val="0"/>
              </a:spcBef>
              <a:spcAft>
                <a:spcPts val="0"/>
              </a:spcAft>
              <a:buSzPts val="1200"/>
              <a:buChar char="○"/>
            </a:pPr>
            <a:r>
              <a:rPr lang="en"/>
              <a:t>You can scroll through the code and identify the memory addresses to set breakpoints</a:t>
            </a:r>
            <a:endParaRPr/>
          </a:p>
          <a:p>
            <a:pPr marL="228600" lvl="0" indent="-228600" algn="l" rtl="0">
              <a:lnSpc>
                <a:spcPct val="115000"/>
              </a:lnSpc>
              <a:spcBef>
                <a:spcPts val="0"/>
              </a:spcBef>
              <a:spcAft>
                <a:spcPts val="0"/>
              </a:spcAft>
              <a:buSzPts val="1200"/>
              <a:buChar char="●"/>
            </a:pPr>
            <a:r>
              <a:rPr lang="en" b="0"/>
              <a:t>But what if your program is </a:t>
            </a:r>
            <a:r>
              <a:rPr lang="en" b="0" i="1"/>
              <a:t>Huuuuge?</a:t>
            </a:r>
            <a:endParaRPr b="0" i="1"/>
          </a:p>
          <a:p>
            <a:pPr marL="400050" lvl="1" indent="-304800" algn="l" rtl="0">
              <a:lnSpc>
                <a:spcPct val="115000"/>
              </a:lnSpc>
              <a:spcBef>
                <a:spcPts val="0"/>
              </a:spcBef>
              <a:spcAft>
                <a:spcPts val="0"/>
              </a:spcAft>
              <a:buSzPts val="1200"/>
              <a:buChar char="○"/>
            </a:pPr>
            <a:r>
              <a:rPr lang="en"/>
              <a:t>That’s gonna be a lot of scrolling</a:t>
            </a:r>
            <a:endParaRPr b="0"/>
          </a:p>
        </p:txBody>
      </p:sp>
      <p:sp>
        <p:nvSpPr>
          <p:cNvPr id="398" name="Google Shape;398;p47"/>
          <p:cNvSpPr txBox="1">
            <a:spLocks noGrp="1"/>
          </p:cNvSpPr>
          <p:nvPr>
            <p:ph type="title"/>
          </p:nvPr>
        </p:nvSpPr>
        <p:spPr>
          <a:xfrm>
            <a:off x="475886" y="1587"/>
            <a:ext cx="8192100" cy="573600"/>
          </a:xfrm>
          <a:prstGeom prst="rect">
            <a:avLst/>
          </a:prstGeom>
          <a:noFill/>
          <a:ln>
            <a:noFill/>
          </a:ln>
        </p:spPr>
        <p:txBody>
          <a:bodyPr spcFirstLastPara="1" wrap="square" lIns="93500" tIns="93500" rIns="93500" bIns="93500" anchor="b" anchorCtr="0">
            <a:spAutoFit/>
          </a:bodyPr>
          <a:lstStyle/>
          <a:p>
            <a:pPr marL="0" lvl="0" indent="0" algn="l" rtl="0">
              <a:lnSpc>
                <a:spcPct val="100000"/>
              </a:lnSpc>
              <a:spcBef>
                <a:spcPts val="0"/>
              </a:spcBef>
              <a:spcAft>
                <a:spcPts val="0"/>
              </a:spcAft>
              <a:buSzPts val="2500"/>
              <a:buNone/>
            </a:pPr>
            <a:r>
              <a:rPr lang="en"/>
              <a:t>Displaying the assembly with </a:t>
            </a:r>
            <a:r>
              <a:rPr lang="en">
                <a:solidFill>
                  <a:srgbClr val="188038"/>
                </a:solidFill>
                <a:latin typeface="Roboto Mono"/>
                <a:ea typeface="Roboto Mono"/>
                <a:cs typeface="Roboto Mono"/>
                <a:sym typeface="Roboto Mono"/>
              </a:rPr>
              <a:t>layout asm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animEffect transition="in" filter="fade">
                                      <p:cBhvr>
                                        <p:cTn id="7" dur="1000"/>
                                        <p:tgtEl>
                                          <p:spTgt spid="3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xEl>
                                              <p:pRg st="1" end="1"/>
                                            </p:txEl>
                                          </p:spTgt>
                                        </p:tgtEl>
                                        <p:attrNameLst>
                                          <p:attrName>style.visibility</p:attrName>
                                        </p:attrNameLst>
                                      </p:cBhvr>
                                      <p:to>
                                        <p:strVal val="visible"/>
                                      </p:to>
                                    </p:set>
                                    <p:animEffect transition="in" filter="fade">
                                      <p:cBhvr>
                                        <p:cTn id="12" dur="1000"/>
                                        <p:tgtEl>
                                          <p:spTgt spid="3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
                                            <p:txEl>
                                              <p:pRg st="2" end="2"/>
                                            </p:txEl>
                                          </p:spTgt>
                                        </p:tgtEl>
                                        <p:attrNameLst>
                                          <p:attrName>style.visibility</p:attrName>
                                        </p:attrNameLst>
                                      </p:cBhvr>
                                      <p:to>
                                        <p:strVal val="visible"/>
                                      </p:to>
                                    </p:set>
                                    <p:animEffect transition="in" filter="fade">
                                      <p:cBhvr>
                                        <p:cTn id="17" dur="1000"/>
                                        <p:tgtEl>
                                          <p:spTgt spid="3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7">
                                            <p:txEl>
                                              <p:pRg st="3" end="3"/>
                                            </p:txEl>
                                          </p:spTgt>
                                        </p:tgtEl>
                                        <p:attrNameLst>
                                          <p:attrName>style.visibility</p:attrName>
                                        </p:attrNameLst>
                                      </p:cBhvr>
                                      <p:to>
                                        <p:strVal val="visible"/>
                                      </p:to>
                                    </p:set>
                                    <p:animEffect transition="in" filter="fade">
                                      <p:cBhvr>
                                        <p:cTn id="22" dur="1000"/>
                                        <p:tgtEl>
                                          <p:spTgt spid="3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6"/>
                                        </p:tgtEl>
                                        <p:attrNameLst>
                                          <p:attrName>style.visibility</p:attrName>
                                        </p:attrNameLst>
                                      </p:cBhvr>
                                      <p:to>
                                        <p:strVal val="visible"/>
                                      </p:to>
                                    </p:set>
                                    <p:animEffect transition="in" filter="fade">
                                      <p:cBhvr>
                                        <p:cTn id="27"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8"/>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Let’s put the asm in a file ⇒ Now we can </a:t>
            </a:r>
            <a:r>
              <a:rPr lang="en">
                <a:solidFill>
                  <a:srgbClr val="188038"/>
                </a:solidFill>
                <a:latin typeface="Roboto Mono"/>
                <a:ea typeface="Roboto Mono"/>
                <a:cs typeface="Roboto Mono"/>
                <a:sym typeface="Roboto Mono"/>
              </a:rPr>
              <a:t>ctrl+f</a:t>
            </a:r>
            <a:endParaRPr/>
          </a:p>
        </p:txBody>
      </p:sp>
      <p:sp>
        <p:nvSpPr>
          <p:cNvPr id="404" name="Google Shape;404;p48"/>
          <p:cNvSpPr txBox="1">
            <a:spLocks noGrp="1"/>
          </p:cNvSpPr>
          <p:nvPr>
            <p:ph type="body" idx="1"/>
          </p:nvPr>
        </p:nvSpPr>
        <p:spPr>
          <a:xfrm>
            <a:off x="475886" y="748931"/>
            <a:ext cx="8192100" cy="1777500"/>
          </a:xfrm>
          <a:prstGeom prst="rect">
            <a:avLst/>
          </a:prstGeom>
          <a:noFill/>
          <a:ln>
            <a:noFill/>
          </a:ln>
        </p:spPr>
        <p:txBody>
          <a:bodyPr spcFirstLastPara="1" wrap="square" lIns="93500" tIns="93500" rIns="93500" bIns="93500"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900">
                <a:solidFill>
                  <a:srgbClr val="188038"/>
                </a:solidFill>
                <a:latin typeface="Roboto Mono"/>
                <a:ea typeface="Roboto Mono"/>
                <a:cs typeface="Roboto Mono"/>
                <a:sym typeface="Roboto Mono"/>
              </a:rPr>
              <a:t>objdump -d program &gt; program.s</a:t>
            </a:r>
            <a:endParaRPr sz="1900"/>
          </a:p>
          <a:p>
            <a:pPr marL="457200" lvl="0" indent="-330200" algn="l" rtl="0">
              <a:lnSpc>
                <a:spcPct val="115000"/>
              </a:lnSpc>
              <a:spcBef>
                <a:spcPts val="1200"/>
              </a:spcBef>
              <a:spcAft>
                <a:spcPts val="0"/>
              </a:spcAft>
              <a:buSzPts val="1600"/>
              <a:buChar char="●"/>
            </a:pPr>
            <a:r>
              <a:rPr lang="en" sz="1900"/>
              <a:t>GNU provides a tool called object dump for unix-like systems</a:t>
            </a:r>
            <a:endParaRPr sz="1900"/>
          </a:p>
          <a:p>
            <a:pPr marL="914400" lvl="1" indent="-304800" algn="l" rtl="0">
              <a:lnSpc>
                <a:spcPct val="115000"/>
              </a:lnSpc>
              <a:spcBef>
                <a:spcPts val="0"/>
              </a:spcBef>
              <a:spcAft>
                <a:spcPts val="0"/>
              </a:spcAft>
              <a:buSzPts val="1200"/>
              <a:buChar char="○"/>
            </a:pPr>
            <a:r>
              <a:rPr lang="en" sz="1500"/>
              <a:t>Let’s you inspect information from object files</a:t>
            </a:r>
            <a:endParaRPr sz="1500"/>
          </a:p>
          <a:p>
            <a:pPr marL="914400" lvl="1" indent="-304800" algn="l" rtl="0">
              <a:lnSpc>
                <a:spcPct val="115000"/>
              </a:lnSpc>
              <a:spcBef>
                <a:spcPts val="0"/>
              </a:spcBef>
              <a:spcAft>
                <a:spcPts val="0"/>
              </a:spcAft>
              <a:buSzPts val="1200"/>
              <a:buChar char="○"/>
            </a:pPr>
            <a:r>
              <a:rPr lang="en" sz="1500"/>
              <a:t>The </a:t>
            </a:r>
            <a:r>
              <a:rPr lang="en" sz="1500">
                <a:solidFill>
                  <a:srgbClr val="188038"/>
                </a:solidFill>
                <a:latin typeface="Roboto Mono"/>
                <a:ea typeface="Roboto Mono"/>
                <a:cs typeface="Roboto Mono"/>
                <a:sym typeface="Roboto Mono"/>
              </a:rPr>
              <a:t>-d</a:t>
            </a:r>
            <a:r>
              <a:rPr lang="en" sz="1500"/>
              <a:t> flag disassembles the program and displays the </a:t>
            </a:r>
            <a:r>
              <a:rPr lang="en" sz="1500">
                <a:solidFill>
                  <a:srgbClr val="188038"/>
                </a:solidFill>
                <a:latin typeface="Roboto Mono"/>
                <a:ea typeface="Roboto Mono"/>
                <a:cs typeface="Roboto Mono"/>
                <a:sym typeface="Roboto Mono"/>
              </a:rPr>
              <a:t>.code</a:t>
            </a:r>
            <a:r>
              <a:rPr lang="en" sz="1500"/>
              <a:t> section</a:t>
            </a:r>
            <a:endParaRPr sz="1500"/>
          </a:p>
          <a:p>
            <a:pPr marL="914400" lvl="1" indent="-304800" algn="l" rtl="0">
              <a:lnSpc>
                <a:spcPct val="115000"/>
              </a:lnSpc>
              <a:spcBef>
                <a:spcPts val="0"/>
              </a:spcBef>
              <a:spcAft>
                <a:spcPts val="0"/>
              </a:spcAft>
              <a:buSzPts val="1200"/>
              <a:buChar char="○"/>
            </a:pPr>
            <a:r>
              <a:rPr lang="en" sz="1500"/>
              <a:t>The </a:t>
            </a:r>
            <a:r>
              <a:rPr lang="en" sz="1500">
                <a:solidFill>
                  <a:srgbClr val="188038"/>
                </a:solidFill>
                <a:latin typeface="Roboto Mono"/>
                <a:ea typeface="Roboto Mono"/>
                <a:cs typeface="Roboto Mono"/>
                <a:sym typeface="Roboto Mono"/>
              </a:rPr>
              <a:t>&gt; </a:t>
            </a:r>
            <a:r>
              <a:rPr lang="en" sz="1500">
                <a:solidFill>
                  <a:schemeClr val="dk1"/>
                </a:solidFill>
              </a:rPr>
              <a:t>flag redirects your standard I/O output to a file</a:t>
            </a:r>
            <a:endParaRPr sz="1500"/>
          </a:p>
        </p:txBody>
      </p:sp>
      <p:sp>
        <p:nvSpPr>
          <p:cNvPr id="405" name="Google Shape;405;p48"/>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24</a:t>
            </a:fld>
            <a:endParaRPr/>
          </a:p>
        </p:txBody>
      </p:sp>
      <p:sp>
        <p:nvSpPr>
          <p:cNvPr id="406" name="Google Shape;406;p48"/>
          <p:cNvSpPr txBox="1"/>
          <p:nvPr/>
        </p:nvSpPr>
        <p:spPr>
          <a:xfrm>
            <a:off x="1296450" y="2546225"/>
            <a:ext cx="6551100" cy="21858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USER@thoth:$ objdump -d a.out</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a.out:     file format elf64-x86-64</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Disassembly of section .init:</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0000000000001000 &lt;_init&gt;:</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1000:	f3 0f 1e fa          	endbr64</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1004:	48 83 ec 08          	sub    $0x8,%rsp</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1008:	48 8b 05 d9 2f 00 00 	mov    0x2fd9(%rip),%rax        # 3fe8</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100f:	48 85 c0             	test   %rax,%rax</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1012:	74 02                	je     1016 &lt;_init+0x16&gt;</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1014:	ff d0                	call   *%rax</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1016:	48 83 c4 08          	add    $0x8,%rsp</a:t>
            </a:r>
            <a:endParaRPr sz="10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    101a:	c3                   	ret</a:t>
            </a:r>
            <a:endParaRPr sz="1000" b="0" i="0" u="none" strike="noStrike" cap="none">
              <a:solidFill>
                <a:schemeClr val="lt1"/>
              </a:solidFill>
              <a:latin typeface="Consolas"/>
              <a:ea typeface="Consolas"/>
              <a:cs typeface="Consolas"/>
              <a:sym typeface="Consolas"/>
            </a:endParaRPr>
          </a:p>
          <a:p>
            <a:pPr marL="0" marR="0" lvl="0" indent="0" algn="l" rtl="0">
              <a:lnSpc>
                <a:spcPct val="115000"/>
              </a:lnSpc>
              <a:spcBef>
                <a:spcPts val="0"/>
              </a:spcBef>
              <a:spcAft>
                <a:spcPts val="1200"/>
              </a:spcAft>
              <a:buClr>
                <a:srgbClr val="000000"/>
              </a:buClr>
              <a:buSzPts val="1200"/>
              <a:buFont typeface="Arial"/>
              <a:buNone/>
            </a:pPr>
            <a:r>
              <a:rPr lang="en" sz="1000" b="0" i="0" u="none" strike="noStrike" cap="none">
                <a:solidFill>
                  <a:schemeClr val="lt1"/>
                </a:solidFill>
                <a:latin typeface="Consolas"/>
                <a:ea typeface="Consolas"/>
                <a:cs typeface="Consolas"/>
                <a:sym typeface="Consolas"/>
              </a:rPr>
              <a:t>…</a:t>
            </a:r>
            <a:endParaRPr sz="1000" b="0" i="0" u="none" strike="noStrike" cap="none">
              <a:solidFill>
                <a:schemeClr val="lt1"/>
              </a:solidFill>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Effect transition="in" filter="fade">
                                      <p:cBhvr>
                                        <p:cTn id="7" dur="1000"/>
                                        <p:tgtEl>
                                          <p:spTgt spid="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1" end="1"/>
                                            </p:txEl>
                                          </p:spTgt>
                                        </p:tgtEl>
                                        <p:attrNameLst>
                                          <p:attrName>style.visibility</p:attrName>
                                        </p:attrNameLst>
                                      </p:cBhvr>
                                      <p:to>
                                        <p:strVal val="visible"/>
                                      </p:to>
                                    </p:set>
                                    <p:animEffect transition="in" filter="fade">
                                      <p:cBhvr>
                                        <p:cTn id="12" dur="1000"/>
                                        <p:tgtEl>
                                          <p:spTgt spid="4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xEl>
                                              <p:pRg st="2" end="2"/>
                                            </p:txEl>
                                          </p:spTgt>
                                        </p:tgtEl>
                                        <p:attrNameLst>
                                          <p:attrName>style.visibility</p:attrName>
                                        </p:attrNameLst>
                                      </p:cBhvr>
                                      <p:to>
                                        <p:strVal val="visible"/>
                                      </p:to>
                                    </p:set>
                                    <p:animEffect transition="in" filter="fade">
                                      <p:cBhvr>
                                        <p:cTn id="17" dur="1000"/>
                                        <p:tgtEl>
                                          <p:spTgt spid="4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4">
                                            <p:txEl>
                                              <p:pRg st="3" end="3"/>
                                            </p:txEl>
                                          </p:spTgt>
                                        </p:tgtEl>
                                        <p:attrNameLst>
                                          <p:attrName>style.visibility</p:attrName>
                                        </p:attrNameLst>
                                      </p:cBhvr>
                                      <p:to>
                                        <p:strVal val="visible"/>
                                      </p:to>
                                    </p:set>
                                    <p:animEffect transition="in" filter="fade">
                                      <p:cBhvr>
                                        <p:cTn id="22" dur="1000"/>
                                        <p:tgtEl>
                                          <p:spTgt spid="4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4">
                                            <p:txEl>
                                              <p:pRg st="4" end="4"/>
                                            </p:txEl>
                                          </p:spTgt>
                                        </p:tgtEl>
                                        <p:attrNameLst>
                                          <p:attrName>style.visibility</p:attrName>
                                        </p:attrNameLst>
                                      </p:cBhvr>
                                      <p:to>
                                        <p:strVal val="visible"/>
                                      </p:to>
                                    </p:set>
                                    <p:animEffect transition="in" filter="fade">
                                      <p:cBhvr>
                                        <p:cTn id="27" dur="1000"/>
                                        <p:tgtEl>
                                          <p:spTgt spid="4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6"/>
                                        </p:tgtEl>
                                        <p:attrNameLst>
                                          <p:attrName>style.visibility</p:attrName>
                                        </p:attrNameLst>
                                      </p:cBhvr>
                                      <p:to>
                                        <p:strVal val="visible"/>
                                      </p:to>
                                    </p:set>
                                    <p:animEffect transition="in" filter="fade">
                                      <p:cBhvr>
                                        <p:cTn id="32"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9"/>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GDB Assembly Edition</a:t>
            </a:r>
            <a:endParaRPr/>
          </a:p>
        </p:txBody>
      </p:sp>
      <p:sp>
        <p:nvSpPr>
          <p:cNvPr id="412" name="Google Shape;412;p49"/>
          <p:cNvSpPr txBox="1">
            <a:spLocks noGrp="1"/>
          </p:cNvSpPr>
          <p:nvPr>
            <p:ph type="body" idx="1"/>
          </p:nvPr>
        </p:nvSpPr>
        <p:spPr>
          <a:xfrm>
            <a:off x="383400" y="920900"/>
            <a:ext cx="8377200" cy="3778800"/>
          </a:xfrm>
          <a:prstGeom prst="rect">
            <a:avLst/>
          </a:prstGeom>
          <a:noFill/>
          <a:ln>
            <a:noFill/>
          </a:ln>
        </p:spPr>
        <p:txBody>
          <a:bodyPr spcFirstLastPara="1" wrap="square" lIns="93500" tIns="93500" rIns="93500" bIns="93500" anchor="t" anchorCtr="0">
            <a:normAutofit fontScale="92500" lnSpcReduction="20000"/>
          </a:bodyPr>
          <a:lstStyle/>
          <a:p>
            <a:pPr marL="457200" lvl="0" indent="-334327" algn="l" rtl="0">
              <a:lnSpc>
                <a:spcPct val="115000"/>
              </a:lnSpc>
              <a:spcBef>
                <a:spcPts val="0"/>
              </a:spcBef>
              <a:spcAft>
                <a:spcPts val="0"/>
              </a:spcAft>
              <a:buSzPct val="85714"/>
              <a:buChar char="●"/>
            </a:pPr>
            <a:r>
              <a:rPr lang="en"/>
              <a:t>Back to GDB…</a:t>
            </a:r>
            <a:endParaRPr/>
          </a:p>
          <a:p>
            <a:pPr marL="457200" lvl="0" indent="-334327" algn="l" rtl="0">
              <a:lnSpc>
                <a:spcPct val="115000"/>
              </a:lnSpc>
              <a:spcBef>
                <a:spcPts val="0"/>
              </a:spcBef>
              <a:spcAft>
                <a:spcPts val="0"/>
              </a:spcAft>
              <a:buSzPct val="85714"/>
              <a:buChar char="●"/>
            </a:pPr>
            <a:r>
              <a:rPr lang="en"/>
              <a:t>You can still set </a:t>
            </a:r>
            <a:r>
              <a:rPr lang="en" b="1"/>
              <a:t>breakpoints</a:t>
            </a:r>
            <a:endParaRPr/>
          </a:p>
          <a:p>
            <a:pPr marL="914400" lvl="1" indent="-310832" algn="l" rtl="0">
              <a:lnSpc>
                <a:spcPct val="115000"/>
              </a:lnSpc>
              <a:spcBef>
                <a:spcPts val="0"/>
              </a:spcBef>
              <a:spcAft>
                <a:spcPts val="0"/>
              </a:spcAft>
              <a:buSzPct val="82352"/>
              <a:buChar char="○"/>
            </a:pPr>
            <a:r>
              <a:rPr lang="en"/>
              <a:t>Not at specific lines of code…but at specific instructions (which are stored in memory)</a:t>
            </a:r>
            <a:endParaRPr/>
          </a:p>
          <a:p>
            <a:pPr marL="914400" lvl="1" indent="-310832" algn="l" rtl="0">
              <a:lnSpc>
                <a:spcPct val="115000"/>
              </a:lnSpc>
              <a:spcBef>
                <a:spcPts val="0"/>
              </a:spcBef>
              <a:spcAft>
                <a:spcPts val="0"/>
              </a:spcAft>
              <a:buSzPct val="82352"/>
              <a:buChar char="○"/>
            </a:pPr>
            <a:r>
              <a:rPr lang="en">
                <a:solidFill>
                  <a:srgbClr val="188038"/>
                </a:solidFill>
                <a:latin typeface="Roboto Mono"/>
                <a:ea typeface="Roboto Mono"/>
                <a:cs typeface="Roboto Mono"/>
                <a:sym typeface="Roboto Mono"/>
              </a:rPr>
              <a:t>break *0x000055555555515b</a:t>
            </a:r>
            <a:endParaRPr>
              <a:solidFill>
                <a:srgbClr val="188038"/>
              </a:solidFill>
              <a:latin typeface="Roboto Mono"/>
              <a:ea typeface="Roboto Mono"/>
              <a:cs typeface="Roboto Mono"/>
              <a:sym typeface="Roboto Mono"/>
            </a:endParaRPr>
          </a:p>
          <a:p>
            <a:pPr marL="914400" lvl="1" indent="-310832" algn="l" rtl="0">
              <a:lnSpc>
                <a:spcPct val="115000"/>
              </a:lnSpc>
              <a:spcBef>
                <a:spcPts val="0"/>
              </a:spcBef>
              <a:spcAft>
                <a:spcPts val="0"/>
              </a:spcAft>
              <a:buSzPct val="82352"/>
              <a:buChar char="○"/>
            </a:pPr>
            <a:r>
              <a:rPr lang="en"/>
              <a:t>Why the </a:t>
            </a:r>
            <a:r>
              <a:rPr lang="en">
                <a:solidFill>
                  <a:srgbClr val="188038"/>
                </a:solidFill>
                <a:latin typeface="Roboto Mono"/>
                <a:ea typeface="Roboto Mono"/>
                <a:cs typeface="Roboto Mono"/>
                <a:sym typeface="Roboto Mono"/>
              </a:rPr>
              <a:t>*</a:t>
            </a:r>
            <a:r>
              <a:rPr lang="en"/>
              <a:t>?</a:t>
            </a:r>
            <a:endParaRPr/>
          </a:p>
          <a:p>
            <a:pPr marL="914400" lvl="1" indent="-310832" algn="l" rtl="0">
              <a:lnSpc>
                <a:spcPct val="115000"/>
              </a:lnSpc>
              <a:spcBef>
                <a:spcPts val="0"/>
              </a:spcBef>
              <a:spcAft>
                <a:spcPts val="0"/>
              </a:spcAft>
              <a:buSzPct val="82352"/>
              <a:buChar char="○"/>
            </a:pPr>
            <a:r>
              <a:rPr lang="en">
                <a:solidFill>
                  <a:srgbClr val="188038"/>
                </a:solidFill>
                <a:latin typeface="Roboto Mono"/>
                <a:ea typeface="Roboto Mono"/>
                <a:cs typeface="Roboto Mono"/>
                <a:sym typeface="Roboto Mono"/>
              </a:rPr>
              <a:t>*main+24</a:t>
            </a:r>
            <a:endParaRPr>
              <a:solidFill>
                <a:schemeClr val="dk1"/>
              </a:solidFill>
            </a:endParaRPr>
          </a:p>
          <a:p>
            <a:pPr marL="1371600" lvl="2" indent="-299085" algn="l" rtl="0">
              <a:lnSpc>
                <a:spcPct val="115000"/>
              </a:lnSpc>
              <a:spcBef>
                <a:spcPts val="0"/>
              </a:spcBef>
              <a:spcAft>
                <a:spcPts val="0"/>
              </a:spcAft>
              <a:buClr>
                <a:schemeClr val="dk1"/>
              </a:buClr>
              <a:buSzPct val="70588"/>
              <a:buChar char="■"/>
            </a:pPr>
            <a:r>
              <a:rPr lang="en">
                <a:solidFill>
                  <a:schemeClr val="dk1"/>
                </a:solidFill>
              </a:rPr>
              <a:t>You can set breakpoints at function offsets</a:t>
            </a:r>
            <a:endParaRPr>
              <a:solidFill>
                <a:schemeClr val="dk1"/>
              </a:solidFill>
            </a:endParaRPr>
          </a:p>
          <a:p>
            <a:pPr marL="1371600" lvl="2" indent="-299085" algn="l" rtl="0">
              <a:lnSpc>
                <a:spcPct val="115000"/>
              </a:lnSpc>
              <a:spcBef>
                <a:spcPts val="0"/>
              </a:spcBef>
              <a:spcAft>
                <a:spcPts val="0"/>
              </a:spcAft>
              <a:buClr>
                <a:schemeClr val="dk1"/>
              </a:buClr>
              <a:buSzPct val="70588"/>
              <a:buChar char="■"/>
            </a:pPr>
            <a:r>
              <a:rPr lang="en">
                <a:solidFill>
                  <a:schemeClr val="dk1"/>
                </a:solidFill>
              </a:rPr>
              <a:t>Get this from GDB’s </a:t>
            </a:r>
            <a:r>
              <a:rPr lang="en">
                <a:solidFill>
                  <a:srgbClr val="188038"/>
                </a:solidFill>
                <a:latin typeface="Roboto Mono"/>
                <a:ea typeface="Roboto Mono"/>
                <a:cs typeface="Roboto Mono"/>
                <a:sym typeface="Roboto Mono"/>
              </a:rPr>
              <a:t>layout asm</a:t>
            </a:r>
            <a:endParaRPr>
              <a:solidFill>
                <a:schemeClr val="dk1"/>
              </a:solidFill>
            </a:endParaRPr>
          </a:p>
          <a:p>
            <a:pPr marL="457200" lvl="0" indent="-334327" algn="l" rtl="0">
              <a:lnSpc>
                <a:spcPct val="115000"/>
              </a:lnSpc>
              <a:spcBef>
                <a:spcPts val="0"/>
              </a:spcBef>
              <a:spcAft>
                <a:spcPts val="0"/>
              </a:spcAft>
              <a:buSzPct val="85714"/>
              <a:buChar char="●"/>
            </a:pPr>
            <a:r>
              <a:rPr lang="en"/>
              <a:t>You can still step through your code</a:t>
            </a:r>
            <a:endParaRPr/>
          </a:p>
          <a:p>
            <a:pPr marL="914400" lvl="1" indent="-310832" algn="l" rtl="0">
              <a:lnSpc>
                <a:spcPct val="115000"/>
              </a:lnSpc>
              <a:spcBef>
                <a:spcPts val="0"/>
              </a:spcBef>
              <a:spcAft>
                <a:spcPts val="0"/>
              </a:spcAft>
              <a:buSzPct val="82352"/>
              <a:buChar char="○"/>
            </a:pPr>
            <a:r>
              <a:rPr lang="en"/>
              <a:t>Again, not stepping through lines of code, but through CPU instructions</a:t>
            </a:r>
            <a:endParaRPr/>
          </a:p>
          <a:p>
            <a:pPr marL="914400" lvl="1" indent="-310832" algn="l" rtl="0">
              <a:lnSpc>
                <a:spcPct val="115000"/>
              </a:lnSpc>
              <a:spcBef>
                <a:spcPts val="0"/>
              </a:spcBef>
              <a:spcAft>
                <a:spcPts val="0"/>
              </a:spcAft>
              <a:buSzPct val="82352"/>
              <a:buChar char="○"/>
            </a:pPr>
            <a:r>
              <a:rPr lang="en"/>
              <a:t>Using </a:t>
            </a:r>
            <a:r>
              <a:rPr lang="en">
                <a:solidFill>
                  <a:srgbClr val="188038"/>
                </a:solidFill>
                <a:latin typeface="Roboto Mono"/>
                <a:ea typeface="Roboto Mono"/>
                <a:cs typeface="Roboto Mono"/>
                <a:sym typeface="Roboto Mono"/>
              </a:rPr>
              <a:t>stepi</a:t>
            </a:r>
            <a:r>
              <a:rPr lang="en"/>
              <a:t> instead of </a:t>
            </a:r>
            <a:r>
              <a:rPr lang="en">
                <a:solidFill>
                  <a:srgbClr val="188038"/>
                </a:solidFill>
                <a:latin typeface="Roboto Mono"/>
                <a:ea typeface="Roboto Mono"/>
                <a:cs typeface="Roboto Mono"/>
                <a:sym typeface="Roboto Mono"/>
              </a:rPr>
              <a:t>step</a:t>
            </a:r>
            <a:endParaRPr>
              <a:solidFill>
                <a:srgbClr val="188038"/>
              </a:solidFill>
              <a:latin typeface="Roboto Mono"/>
              <a:ea typeface="Roboto Mono"/>
              <a:cs typeface="Roboto Mono"/>
              <a:sym typeface="Roboto Mono"/>
            </a:endParaRPr>
          </a:p>
          <a:p>
            <a:pPr marL="1371600" lvl="2" indent="-29908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nexti</a:t>
            </a:r>
            <a:r>
              <a:rPr lang="en"/>
              <a:t> instead of </a:t>
            </a:r>
            <a:r>
              <a:rPr lang="en">
                <a:solidFill>
                  <a:srgbClr val="188038"/>
                </a:solidFill>
                <a:latin typeface="Roboto Mono"/>
                <a:ea typeface="Roboto Mono"/>
                <a:cs typeface="Roboto Mono"/>
                <a:sym typeface="Roboto Mono"/>
              </a:rPr>
              <a:t>next</a:t>
            </a:r>
            <a:endParaRPr>
              <a:solidFill>
                <a:srgbClr val="188038"/>
              </a:solidFill>
              <a:latin typeface="Roboto Mono"/>
              <a:ea typeface="Roboto Mono"/>
              <a:cs typeface="Roboto Mono"/>
              <a:sym typeface="Roboto Mono"/>
            </a:endParaRPr>
          </a:p>
          <a:p>
            <a:pPr marL="1371600" lvl="2" indent="-299085" algn="l" rtl="0">
              <a:lnSpc>
                <a:spcPct val="115000"/>
              </a:lnSpc>
              <a:spcBef>
                <a:spcPts val="0"/>
              </a:spcBef>
              <a:spcAft>
                <a:spcPts val="0"/>
              </a:spcAft>
              <a:buClr>
                <a:schemeClr val="dk1"/>
              </a:buClr>
              <a:buSzPct val="70588"/>
              <a:buChar char="■"/>
            </a:pPr>
            <a:r>
              <a:rPr lang="en">
                <a:solidFill>
                  <a:srgbClr val="188038"/>
                </a:solidFill>
                <a:latin typeface="Roboto Mono"/>
                <a:ea typeface="Roboto Mono"/>
                <a:cs typeface="Roboto Mono"/>
                <a:sym typeface="Roboto Mono"/>
              </a:rPr>
              <a:t>Continue</a:t>
            </a:r>
            <a:endParaRPr>
              <a:solidFill>
                <a:schemeClr val="dk1"/>
              </a:solidFill>
            </a:endParaRPr>
          </a:p>
        </p:txBody>
      </p:sp>
      <p:sp>
        <p:nvSpPr>
          <p:cNvPr id="413" name="Google Shape;413;p49"/>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xEl>
                                              <p:pRg st="0" end="0"/>
                                            </p:txEl>
                                          </p:spTgt>
                                        </p:tgtEl>
                                        <p:attrNameLst>
                                          <p:attrName>style.visibility</p:attrName>
                                        </p:attrNameLst>
                                      </p:cBhvr>
                                      <p:to>
                                        <p:strVal val="visible"/>
                                      </p:to>
                                    </p:set>
                                    <p:animEffect transition="in" filter="fade">
                                      <p:cBhvr>
                                        <p:cTn id="7" dur="1000"/>
                                        <p:tgtEl>
                                          <p:spTgt spid="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2">
                                            <p:txEl>
                                              <p:pRg st="1" end="1"/>
                                            </p:txEl>
                                          </p:spTgt>
                                        </p:tgtEl>
                                        <p:attrNameLst>
                                          <p:attrName>style.visibility</p:attrName>
                                        </p:attrNameLst>
                                      </p:cBhvr>
                                      <p:to>
                                        <p:strVal val="visible"/>
                                      </p:to>
                                    </p:set>
                                    <p:animEffect transition="in" filter="fade">
                                      <p:cBhvr>
                                        <p:cTn id="12" dur="1000"/>
                                        <p:tgtEl>
                                          <p:spTgt spid="4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2">
                                            <p:txEl>
                                              <p:pRg st="2" end="2"/>
                                            </p:txEl>
                                          </p:spTgt>
                                        </p:tgtEl>
                                        <p:attrNameLst>
                                          <p:attrName>style.visibility</p:attrName>
                                        </p:attrNameLst>
                                      </p:cBhvr>
                                      <p:to>
                                        <p:strVal val="visible"/>
                                      </p:to>
                                    </p:set>
                                    <p:animEffect transition="in" filter="fade">
                                      <p:cBhvr>
                                        <p:cTn id="17" dur="1000"/>
                                        <p:tgtEl>
                                          <p:spTgt spid="4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2">
                                            <p:txEl>
                                              <p:pRg st="3" end="3"/>
                                            </p:txEl>
                                          </p:spTgt>
                                        </p:tgtEl>
                                        <p:attrNameLst>
                                          <p:attrName>style.visibility</p:attrName>
                                        </p:attrNameLst>
                                      </p:cBhvr>
                                      <p:to>
                                        <p:strVal val="visible"/>
                                      </p:to>
                                    </p:set>
                                    <p:animEffect transition="in" filter="fade">
                                      <p:cBhvr>
                                        <p:cTn id="22" dur="1000"/>
                                        <p:tgtEl>
                                          <p:spTgt spid="4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2">
                                            <p:txEl>
                                              <p:pRg st="4" end="4"/>
                                            </p:txEl>
                                          </p:spTgt>
                                        </p:tgtEl>
                                        <p:attrNameLst>
                                          <p:attrName>style.visibility</p:attrName>
                                        </p:attrNameLst>
                                      </p:cBhvr>
                                      <p:to>
                                        <p:strVal val="visible"/>
                                      </p:to>
                                    </p:set>
                                    <p:animEffect transition="in" filter="fade">
                                      <p:cBhvr>
                                        <p:cTn id="27" dur="1000"/>
                                        <p:tgtEl>
                                          <p:spTgt spid="4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2">
                                            <p:txEl>
                                              <p:pRg st="5" end="5"/>
                                            </p:txEl>
                                          </p:spTgt>
                                        </p:tgtEl>
                                        <p:attrNameLst>
                                          <p:attrName>style.visibility</p:attrName>
                                        </p:attrNameLst>
                                      </p:cBhvr>
                                      <p:to>
                                        <p:strVal val="visible"/>
                                      </p:to>
                                    </p:set>
                                    <p:animEffect transition="in" filter="fade">
                                      <p:cBhvr>
                                        <p:cTn id="32" dur="1000"/>
                                        <p:tgtEl>
                                          <p:spTgt spid="4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2">
                                            <p:txEl>
                                              <p:pRg st="6" end="6"/>
                                            </p:txEl>
                                          </p:spTgt>
                                        </p:tgtEl>
                                        <p:attrNameLst>
                                          <p:attrName>style.visibility</p:attrName>
                                        </p:attrNameLst>
                                      </p:cBhvr>
                                      <p:to>
                                        <p:strVal val="visible"/>
                                      </p:to>
                                    </p:set>
                                    <p:animEffect transition="in" filter="fade">
                                      <p:cBhvr>
                                        <p:cTn id="37" dur="1000"/>
                                        <p:tgtEl>
                                          <p:spTgt spid="4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2">
                                            <p:txEl>
                                              <p:pRg st="7" end="7"/>
                                            </p:txEl>
                                          </p:spTgt>
                                        </p:tgtEl>
                                        <p:attrNameLst>
                                          <p:attrName>style.visibility</p:attrName>
                                        </p:attrNameLst>
                                      </p:cBhvr>
                                      <p:to>
                                        <p:strVal val="visible"/>
                                      </p:to>
                                    </p:set>
                                    <p:animEffect transition="in" filter="fade">
                                      <p:cBhvr>
                                        <p:cTn id="42" dur="1000"/>
                                        <p:tgtEl>
                                          <p:spTgt spid="4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2">
                                            <p:txEl>
                                              <p:pRg st="8" end="8"/>
                                            </p:txEl>
                                          </p:spTgt>
                                        </p:tgtEl>
                                        <p:attrNameLst>
                                          <p:attrName>style.visibility</p:attrName>
                                        </p:attrNameLst>
                                      </p:cBhvr>
                                      <p:to>
                                        <p:strVal val="visible"/>
                                      </p:to>
                                    </p:set>
                                    <p:animEffect transition="in" filter="fade">
                                      <p:cBhvr>
                                        <p:cTn id="47" dur="1000"/>
                                        <p:tgtEl>
                                          <p:spTgt spid="4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2">
                                            <p:txEl>
                                              <p:pRg st="9" end="9"/>
                                            </p:txEl>
                                          </p:spTgt>
                                        </p:tgtEl>
                                        <p:attrNameLst>
                                          <p:attrName>style.visibility</p:attrName>
                                        </p:attrNameLst>
                                      </p:cBhvr>
                                      <p:to>
                                        <p:strVal val="visible"/>
                                      </p:to>
                                    </p:set>
                                    <p:animEffect transition="in" filter="fade">
                                      <p:cBhvr>
                                        <p:cTn id="52" dur="1000"/>
                                        <p:tgtEl>
                                          <p:spTgt spid="41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2">
                                            <p:txEl>
                                              <p:pRg st="10" end="10"/>
                                            </p:txEl>
                                          </p:spTgt>
                                        </p:tgtEl>
                                        <p:attrNameLst>
                                          <p:attrName>style.visibility</p:attrName>
                                        </p:attrNameLst>
                                      </p:cBhvr>
                                      <p:to>
                                        <p:strVal val="visible"/>
                                      </p:to>
                                    </p:set>
                                    <p:animEffect transition="in" filter="fade">
                                      <p:cBhvr>
                                        <p:cTn id="57" dur="1000"/>
                                        <p:tgtEl>
                                          <p:spTgt spid="41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2">
                                            <p:txEl>
                                              <p:pRg st="11" end="11"/>
                                            </p:txEl>
                                          </p:spTgt>
                                        </p:tgtEl>
                                        <p:attrNameLst>
                                          <p:attrName>style.visibility</p:attrName>
                                        </p:attrNameLst>
                                      </p:cBhvr>
                                      <p:to>
                                        <p:strVal val="visible"/>
                                      </p:to>
                                    </p:set>
                                    <p:animEffect transition="in" filter="fade">
                                      <p:cBhvr>
                                        <p:cTn id="62" dur="1000"/>
                                        <p:tgtEl>
                                          <p:spTgt spid="41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12">
                                            <p:txEl>
                                              <p:pRg st="12" end="12"/>
                                            </p:txEl>
                                          </p:spTgt>
                                        </p:tgtEl>
                                        <p:attrNameLst>
                                          <p:attrName>style.visibility</p:attrName>
                                        </p:attrNameLst>
                                      </p:cBhvr>
                                      <p:to>
                                        <p:strVal val="visible"/>
                                      </p:to>
                                    </p:set>
                                    <p:animEffect transition="in" filter="fade">
                                      <p:cBhvr>
                                        <p:cTn id="67" dur="1000"/>
                                        <p:tgtEl>
                                          <p:spTgt spid="4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0"/>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GDB Assembly Edition</a:t>
            </a:r>
            <a:endParaRPr/>
          </a:p>
        </p:txBody>
      </p:sp>
      <p:sp>
        <p:nvSpPr>
          <p:cNvPr id="419" name="Google Shape;419;p50"/>
          <p:cNvSpPr txBox="1">
            <a:spLocks noGrp="1"/>
          </p:cNvSpPr>
          <p:nvPr>
            <p:ph type="body" idx="1"/>
          </p:nvPr>
        </p:nvSpPr>
        <p:spPr>
          <a:xfrm>
            <a:off x="383400" y="920900"/>
            <a:ext cx="8377200" cy="3778800"/>
          </a:xfrm>
          <a:prstGeom prst="rect">
            <a:avLst/>
          </a:prstGeom>
          <a:noFill/>
          <a:ln>
            <a:noFill/>
          </a:ln>
        </p:spPr>
        <p:txBody>
          <a:bodyPr spcFirstLastPara="1" wrap="square" lIns="93500" tIns="93500" rIns="93500" bIns="93500" anchor="t" anchorCtr="0">
            <a:normAutofit fontScale="85000" lnSpcReduction="20000"/>
          </a:bodyPr>
          <a:lstStyle/>
          <a:p>
            <a:pPr marL="457200" lvl="0" indent="-317182" algn="l" rtl="0">
              <a:lnSpc>
                <a:spcPct val="115000"/>
              </a:lnSpc>
              <a:spcBef>
                <a:spcPts val="0"/>
              </a:spcBef>
              <a:spcAft>
                <a:spcPts val="0"/>
              </a:spcAft>
              <a:buSzPct val="85714"/>
              <a:buChar char="●"/>
            </a:pPr>
            <a:r>
              <a:rPr lang="en"/>
              <a:t>Examining Memory</a:t>
            </a:r>
            <a:endParaRPr/>
          </a:p>
          <a:p>
            <a:pPr marL="914400" lvl="1" indent="-297497" algn="l" rtl="0">
              <a:lnSpc>
                <a:spcPct val="115000"/>
              </a:lnSpc>
              <a:spcBef>
                <a:spcPts val="0"/>
              </a:spcBef>
              <a:spcAft>
                <a:spcPts val="0"/>
              </a:spcAft>
              <a:buSzPct val="82352"/>
              <a:buChar char="○"/>
            </a:pPr>
            <a:r>
              <a:rPr lang="en"/>
              <a:t>We can print values stored at memory address or at registers</a:t>
            </a:r>
            <a:endParaRPr/>
          </a:p>
          <a:p>
            <a:pPr marL="914400" lvl="1" indent="-297497" algn="l" rtl="0">
              <a:lnSpc>
                <a:spcPct val="115000"/>
              </a:lnSpc>
              <a:spcBef>
                <a:spcPts val="0"/>
              </a:spcBef>
              <a:spcAft>
                <a:spcPts val="0"/>
              </a:spcAft>
              <a:buSzPct val="82352"/>
              <a:buChar char="○"/>
            </a:pPr>
            <a:r>
              <a:rPr lang="en">
                <a:solidFill>
                  <a:srgbClr val="188038"/>
                </a:solidFill>
                <a:latin typeface="Roboto Mono"/>
                <a:ea typeface="Roboto Mono"/>
                <a:cs typeface="Roboto Mono"/>
                <a:sym typeface="Roboto Mono"/>
              </a:rPr>
              <a:t>print/format expr</a:t>
            </a:r>
            <a:endParaRPr/>
          </a:p>
          <a:p>
            <a:pPr marL="1371600" lvl="2" indent="-287655" algn="l" rtl="0">
              <a:lnSpc>
                <a:spcPct val="115000"/>
              </a:lnSpc>
              <a:spcBef>
                <a:spcPts val="0"/>
              </a:spcBef>
              <a:spcAft>
                <a:spcPts val="0"/>
              </a:spcAft>
              <a:buSzPct val="70588"/>
              <a:buChar char="■"/>
            </a:pPr>
            <a:r>
              <a:rPr lang="en"/>
              <a:t>Indicate registers with </a:t>
            </a:r>
            <a:r>
              <a:rPr lang="en">
                <a:solidFill>
                  <a:srgbClr val="188038"/>
                </a:solidFill>
                <a:latin typeface="Roboto Mono"/>
                <a:ea typeface="Roboto Mono"/>
                <a:cs typeface="Roboto Mono"/>
                <a:sym typeface="Roboto Mono"/>
              </a:rPr>
              <a:t>$</a:t>
            </a:r>
            <a:r>
              <a:rPr lang="en"/>
              <a:t> (NOT </a:t>
            </a:r>
            <a:r>
              <a:rPr lang="en">
                <a:solidFill>
                  <a:srgbClr val="188038"/>
                </a:solidFill>
                <a:latin typeface="Roboto Mono"/>
                <a:ea typeface="Roboto Mono"/>
                <a:cs typeface="Roboto Mono"/>
                <a:sym typeface="Roboto Mono"/>
              </a:rPr>
              <a:t>%</a:t>
            </a:r>
            <a:r>
              <a:rPr lang="en">
                <a:solidFill>
                  <a:schemeClr val="dk1"/>
                </a:solidFill>
              </a:rPr>
              <a:t>)</a:t>
            </a:r>
            <a:endParaRPr>
              <a:solidFill>
                <a:schemeClr val="dk1"/>
              </a:solidFill>
            </a:endParaRPr>
          </a:p>
          <a:p>
            <a:pPr marL="1371600" lvl="2" indent="-287655" algn="l" rtl="0">
              <a:lnSpc>
                <a:spcPct val="115000"/>
              </a:lnSpc>
              <a:spcBef>
                <a:spcPts val="0"/>
              </a:spcBef>
              <a:spcAft>
                <a:spcPts val="0"/>
              </a:spcAft>
              <a:buClr>
                <a:schemeClr val="dk1"/>
              </a:buClr>
              <a:buSzPct val="70588"/>
              <a:buChar char="■"/>
            </a:pPr>
            <a:r>
              <a:rPr lang="en">
                <a:solidFill>
                  <a:schemeClr val="dk1"/>
                </a:solidFill>
              </a:rPr>
              <a:t>To print a value stor`ed in a memory address use </a:t>
            </a:r>
            <a:r>
              <a:rPr lang="en">
                <a:solidFill>
                  <a:srgbClr val="188038"/>
                </a:solidFill>
                <a:latin typeface="Roboto Mono"/>
                <a:ea typeface="Roboto Mono"/>
                <a:cs typeface="Roboto Mono"/>
                <a:sym typeface="Roboto Mono"/>
              </a:rPr>
              <a:t>*</a:t>
            </a:r>
            <a:endParaRPr>
              <a:solidFill>
                <a:schemeClr val="dk1"/>
              </a:solidFill>
            </a:endParaRPr>
          </a:p>
          <a:p>
            <a:pPr marL="1371600" lvl="2"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format</a:t>
            </a:r>
            <a:r>
              <a:rPr lang="en"/>
              <a:t> tells us how to interpret values at that memory location</a:t>
            </a:r>
            <a:endParaRPr/>
          </a:p>
          <a:p>
            <a:pPr marL="1828800" lvl="3"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d</a:t>
            </a:r>
            <a:r>
              <a:rPr lang="en"/>
              <a:t>: decimal</a:t>
            </a:r>
            <a:endParaRPr/>
          </a:p>
          <a:p>
            <a:pPr marL="1828800" lvl="3"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x</a:t>
            </a:r>
            <a:r>
              <a:rPr lang="en"/>
              <a:t>:hex</a:t>
            </a:r>
            <a:endParaRPr/>
          </a:p>
          <a:p>
            <a:pPr marL="1828800" lvl="3"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t</a:t>
            </a:r>
            <a:r>
              <a:rPr lang="en"/>
              <a:t>: binary</a:t>
            </a:r>
            <a:endParaRPr/>
          </a:p>
          <a:p>
            <a:pPr marL="1828800" lvl="3"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f</a:t>
            </a:r>
            <a:r>
              <a:rPr lang="en"/>
              <a:t>: floating point</a:t>
            </a:r>
            <a:endParaRPr/>
          </a:p>
          <a:p>
            <a:pPr marL="1828800" lvl="3"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i:</a:t>
            </a:r>
            <a:r>
              <a:rPr lang="en"/>
              <a:t> instruction</a:t>
            </a:r>
            <a:endParaRPr/>
          </a:p>
          <a:p>
            <a:pPr marL="1828800" lvl="3"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c</a:t>
            </a:r>
            <a:r>
              <a:rPr lang="en"/>
              <a:t>: character</a:t>
            </a:r>
            <a:endParaRPr/>
          </a:p>
          <a:p>
            <a:pPr marL="1371600" lvl="2" indent="-287655" algn="l" rtl="0">
              <a:lnSpc>
                <a:spcPct val="115000"/>
              </a:lnSpc>
              <a:spcBef>
                <a:spcPts val="0"/>
              </a:spcBef>
              <a:spcAft>
                <a:spcPts val="0"/>
              </a:spcAft>
              <a:buSzPct val="70588"/>
              <a:buChar char="■"/>
            </a:pPr>
            <a:r>
              <a:rPr lang="en">
                <a:solidFill>
                  <a:srgbClr val="188038"/>
                </a:solidFill>
                <a:latin typeface="Roboto Mono"/>
                <a:ea typeface="Roboto Mono"/>
                <a:cs typeface="Roboto Mono"/>
                <a:sym typeface="Roboto Mono"/>
              </a:rPr>
              <a:t>p $rdi</a:t>
            </a:r>
            <a:r>
              <a:rPr lang="en"/>
              <a:t> displays the content at </a:t>
            </a:r>
            <a:r>
              <a:rPr lang="en">
                <a:solidFill>
                  <a:srgbClr val="188038"/>
                </a:solidFill>
                <a:latin typeface="Roboto Mono"/>
                <a:ea typeface="Roboto Mono"/>
                <a:cs typeface="Roboto Mono"/>
                <a:sym typeface="Roboto Mono"/>
              </a:rPr>
              <a:t>%rdi</a:t>
            </a:r>
            <a:r>
              <a:rPr lang="en"/>
              <a:t> in a decimal format</a:t>
            </a:r>
            <a:endParaRPr/>
          </a:p>
          <a:p>
            <a:pPr marL="914400" lvl="1" indent="-297497" algn="l" rtl="0">
              <a:lnSpc>
                <a:spcPct val="115000"/>
              </a:lnSpc>
              <a:spcBef>
                <a:spcPts val="0"/>
              </a:spcBef>
              <a:spcAft>
                <a:spcPts val="0"/>
              </a:spcAft>
              <a:buSzPct val="82352"/>
              <a:buChar char="○"/>
            </a:pPr>
            <a:r>
              <a:rPr lang="en">
                <a:solidFill>
                  <a:srgbClr val="188038"/>
                </a:solidFill>
                <a:latin typeface="Roboto Mono"/>
                <a:ea typeface="Roboto Mono"/>
                <a:cs typeface="Roboto Mono"/>
                <a:sym typeface="Roboto Mono"/>
              </a:rPr>
              <a:t>x MEM_ADDR</a:t>
            </a:r>
            <a:r>
              <a:rPr lang="en"/>
              <a:t> prints memory content</a:t>
            </a:r>
            <a:endParaRPr/>
          </a:p>
          <a:p>
            <a:pPr marL="1828800" lvl="3" indent="-287655" algn="l" rtl="0">
              <a:lnSpc>
                <a:spcPct val="115000"/>
              </a:lnSpc>
              <a:spcBef>
                <a:spcPts val="0"/>
              </a:spcBef>
              <a:spcAft>
                <a:spcPts val="0"/>
              </a:spcAft>
              <a:buSzPct val="70588"/>
              <a:buChar char="●"/>
            </a:pPr>
            <a:r>
              <a:rPr lang="en"/>
              <a:t>Just because you print it as decimal does not mean that the value is a decimal</a:t>
            </a:r>
            <a:endParaRPr/>
          </a:p>
          <a:p>
            <a:pPr marL="1828800" lvl="3" indent="-287655" algn="l" rtl="0">
              <a:lnSpc>
                <a:spcPct val="115000"/>
              </a:lnSpc>
              <a:spcBef>
                <a:spcPts val="0"/>
              </a:spcBef>
              <a:spcAft>
                <a:spcPts val="0"/>
              </a:spcAft>
              <a:buSzPct val="70588"/>
              <a:buChar char="●"/>
            </a:pPr>
            <a:r>
              <a:rPr lang="en"/>
              <a:t>Interpretation of values depends on the context (which you need to provide)</a:t>
            </a:r>
            <a:endParaRPr/>
          </a:p>
          <a:p>
            <a:pPr marL="914400" lvl="1" indent="-297497" algn="l" rtl="0">
              <a:lnSpc>
                <a:spcPct val="115000"/>
              </a:lnSpc>
              <a:spcBef>
                <a:spcPts val="0"/>
              </a:spcBef>
              <a:spcAft>
                <a:spcPts val="0"/>
              </a:spcAft>
              <a:buSzPct val="82352"/>
              <a:buChar char="○"/>
            </a:pPr>
            <a:r>
              <a:rPr lang="en">
                <a:solidFill>
                  <a:srgbClr val="188038"/>
                </a:solidFill>
                <a:latin typeface="Roboto Mono"/>
                <a:ea typeface="Roboto Mono"/>
                <a:cs typeface="Roboto Mono"/>
                <a:sym typeface="Roboto Mono"/>
              </a:rPr>
              <a:t>info registers</a:t>
            </a:r>
            <a:r>
              <a:rPr lang="en"/>
              <a:t> lets you see all registers at once</a:t>
            </a:r>
            <a:endParaRPr/>
          </a:p>
        </p:txBody>
      </p:sp>
      <p:sp>
        <p:nvSpPr>
          <p:cNvPr id="420" name="Google Shape;420;p50"/>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xEl>
                                              <p:pRg st="0" end="0"/>
                                            </p:txEl>
                                          </p:spTgt>
                                        </p:tgtEl>
                                        <p:attrNameLst>
                                          <p:attrName>style.visibility</p:attrName>
                                        </p:attrNameLst>
                                      </p:cBhvr>
                                      <p:to>
                                        <p:strVal val="visible"/>
                                      </p:to>
                                    </p:set>
                                    <p:animEffect transition="in" filter="fade">
                                      <p:cBhvr>
                                        <p:cTn id="7" dur="1000"/>
                                        <p:tgtEl>
                                          <p:spTgt spid="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
                                            <p:txEl>
                                              <p:pRg st="1" end="1"/>
                                            </p:txEl>
                                          </p:spTgt>
                                        </p:tgtEl>
                                        <p:attrNameLst>
                                          <p:attrName>style.visibility</p:attrName>
                                        </p:attrNameLst>
                                      </p:cBhvr>
                                      <p:to>
                                        <p:strVal val="visible"/>
                                      </p:to>
                                    </p:set>
                                    <p:animEffect transition="in" filter="fade">
                                      <p:cBhvr>
                                        <p:cTn id="12" dur="1000"/>
                                        <p:tgtEl>
                                          <p:spTgt spid="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
                                            <p:txEl>
                                              <p:pRg st="2" end="2"/>
                                            </p:txEl>
                                          </p:spTgt>
                                        </p:tgtEl>
                                        <p:attrNameLst>
                                          <p:attrName>style.visibility</p:attrName>
                                        </p:attrNameLst>
                                      </p:cBhvr>
                                      <p:to>
                                        <p:strVal val="visible"/>
                                      </p:to>
                                    </p:set>
                                    <p:animEffect transition="in" filter="fade">
                                      <p:cBhvr>
                                        <p:cTn id="17" dur="1000"/>
                                        <p:tgtEl>
                                          <p:spTgt spid="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
                                            <p:txEl>
                                              <p:pRg st="3" end="3"/>
                                            </p:txEl>
                                          </p:spTgt>
                                        </p:tgtEl>
                                        <p:attrNameLst>
                                          <p:attrName>style.visibility</p:attrName>
                                        </p:attrNameLst>
                                      </p:cBhvr>
                                      <p:to>
                                        <p:strVal val="visible"/>
                                      </p:to>
                                    </p:set>
                                    <p:animEffect transition="in" filter="fade">
                                      <p:cBhvr>
                                        <p:cTn id="22" dur="1000"/>
                                        <p:tgtEl>
                                          <p:spTgt spid="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
                                            <p:txEl>
                                              <p:pRg st="4" end="4"/>
                                            </p:txEl>
                                          </p:spTgt>
                                        </p:tgtEl>
                                        <p:attrNameLst>
                                          <p:attrName>style.visibility</p:attrName>
                                        </p:attrNameLst>
                                      </p:cBhvr>
                                      <p:to>
                                        <p:strVal val="visible"/>
                                      </p:to>
                                    </p:set>
                                    <p:animEffect transition="in" filter="fade">
                                      <p:cBhvr>
                                        <p:cTn id="27" dur="1000"/>
                                        <p:tgtEl>
                                          <p:spTgt spid="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
                                            <p:txEl>
                                              <p:pRg st="5" end="5"/>
                                            </p:txEl>
                                          </p:spTgt>
                                        </p:tgtEl>
                                        <p:attrNameLst>
                                          <p:attrName>style.visibility</p:attrName>
                                        </p:attrNameLst>
                                      </p:cBhvr>
                                      <p:to>
                                        <p:strVal val="visible"/>
                                      </p:to>
                                    </p:set>
                                    <p:animEffect transition="in" filter="fade">
                                      <p:cBhvr>
                                        <p:cTn id="32" dur="1000"/>
                                        <p:tgtEl>
                                          <p:spTgt spid="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9">
                                            <p:txEl>
                                              <p:pRg st="6" end="6"/>
                                            </p:txEl>
                                          </p:spTgt>
                                        </p:tgtEl>
                                        <p:attrNameLst>
                                          <p:attrName>style.visibility</p:attrName>
                                        </p:attrNameLst>
                                      </p:cBhvr>
                                      <p:to>
                                        <p:strVal val="visible"/>
                                      </p:to>
                                    </p:set>
                                    <p:animEffect transition="in" filter="fade">
                                      <p:cBhvr>
                                        <p:cTn id="37" dur="1000"/>
                                        <p:tgtEl>
                                          <p:spTgt spid="4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9">
                                            <p:txEl>
                                              <p:pRg st="7" end="7"/>
                                            </p:txEl>
                                          </p:spTgt>
                                        </p:tgtEl>
                                        <p:attrNameLst>
                                          <p:attrName>style.visibility</p:attrName>
                                        </p:attrNameLst>
                                      </p:cBhvr>
                                      <p:to>
                                        <p:strVal val="visible"/>
                                      </p:to>
                                    </p:set>
                                    <p:animEffect transition="in" filter="fade">
                                      <p:cBhvr>
                                        <p:cTn id="42" dur="1000"/>
                                        <p:tgtEl>
                                          <p:spTgt spid="4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9">
                                            <p:txEl>
                                              <p:pRg st="8" end="8"/>
                                            </p:txEl>
                                          </p:spTgt>
                                        </p:tgtEl>
                                        <p:attrNameLst>
                                          <p:attrName>style.visibility</p:attrName>
                                        </p:attrNameLst>
                                      </p:cBhvr>
                                      <p:to>
                                        <p:strVal val="visible"/>
                                      </p:to>
                                    </p:set>
                                    <p:animEffect transition="in" filter="fade">
                                      <p:cBhvr>
                                        <p:cTn id="47" dur="1000"/>
                                        <p:tgtEl>
                                          <p:spTgt spid="4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9">
                                            <p:txEl>
                                              <p:pRg st="9" end="9"/>
                                            </p:txEl>
                                          </p:spTgt>
                                        </p:tgtEl>
                                        <p:attrNameLst>
                                          <p:attrName>style.visibility</p:attrName>
                                        </p:attrNameLst>
                                      </p:cBhvr>
                                      <p:to>
                                        <p:strVal val="visible"/>
                                      </p:to>
                                    </p:set>
                                    <p:animEffect transition="in" filter="fade">
                                      <p:cBhvr>
                                        <p:cTn id="52" dur="1000"/>
                                        <p:tgtEl>
                                          <p:spTgt spid="4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9">
                                            <p:txEl>
                                              <p:pRg st="10" end="10"/>
                                            </p:txEl>
                                          </p:spTgt>
                                        </p:tgtEl>
                                        <p:attrNameLst>
                                          <p:attrName>style.visibility</p:attrName>
                                        </p:attrNameLst>
                                      </p:cBhvr>
                                      <p:to>
                                        <p:strVal val="visible"/>
                                      </p:to>
                                    </p:set>
                                    <p:animEffect transition="in" filter="fade">
                                      <p:cBhvr>
                                        <p:cTn id="57" dur="1000"/>
                                        <p:tgtEl>
                                          <p:spTgt spid="41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9">
                                            <p:txEl>
                                              <p:pRg st="11" end="11"/>
                                            </p:txEl>
                                          </p:spTgt>
                                        </p:tgtEl>
                                        <p:attrNameLst>
                                          <p:attrName>style.visibility</p:attrName>
                                        </p:attrNameLst>
                                      </p:cBhvr>
                                      <p:to>
                                        <p:strVal val="visible"/>
                                      </p:to>
                                    </p:set>
                                    <p:animEffect transition="in" filter="fade">
                                      <p:cBhvr>
                                        <p:cTn id="62" dur="1000"/>
                                        <p:tgtEl>
                                          <p:spTgt spid="41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19">
                                            <p:txEl>
                                              <p:pRg st="12" end="12"/>
                                            </p:txEl>
                                          </p:spTgt>
                                        </p:tgtEl>
                                        <p:attrNameLst>
                                          <p:attrName>style.visibility</p:attrName>
                                        </p:attrNameLst>
                                      </p:cBhvr>
                                      <p:to>
                                        <p:strVal val="visible"/>
                                      </p:to>
                                    </p:set>
                                    <p:animEffect transition="in" filter="fade">
                                      <p:cBhvr>
                                        <p:cTn id="67" dur="1000"/>
                                        <p:tgtEl>
                                          <p:spTgt spid="41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9">
                                            <p:txEl>
                                              <p:pRg st="13" end="13"/>
                                            </p:txEl>
                                          </p:spTgt>
                                        </p:tgtEl>
                                        <p:attrNameLst>
                                          <p:attrName>style.visibility</p:attrName>
                                        </p:attrNameLst>
                                      </p:cBhvr>
                                      <p:to>
                                        <p:strVal val="visible"/>
                                      </p:to>
                                    </p:set>
                                    <p:animEffect transition="in" filter="fade">
                                      <p:cBhvr>
                                        <p:cTn id="72" dur="1000"/>
                                        <p:tgtEl>
                                          <p:spTgt spid="419">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19">
                                            <p:txEl>
                                              <p:pRg st="14" end="14"/>
                                            </p:txEl>
                                          </p:spTgt>
                                        </p:tgtEl>
                                        <p:attrNameLst>
                                          <p:attrName>style.visibility</p:attrName>
                                        </p:attrNameLst>
                                      </p:cBhvr>
                                      <p:to>
                                        <p:strVal val="visible"/>
                                      </p:to>
                                    </p:set>
                                    <p:animEffect transition="in" filter="fade">
                                      <p:cBhvr>
                                        <p:cTn id="77" dur="1000"/>
                                        <p:tgtEl>
                                          <p:spTgt spid="419">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19">
                                            <p:txEl>
                                              <p:pRg st="15" end="15"/>
                                            </p:txEl>
                                          </p:spTgt>
                                        </p:tgtEl>
                                        <p:attrNameLst>
                                          <p:attrName>style.visibility</p:attrName>
                                        </p:attrNameLst>
                                      </p:cBhvr>
                                      <p:to>
                                        <p:strVal val="visible"/>
                                      </p:to>
                                    </p:set>
                                    <p:animEffect transition="in" filter="fade">
                                      <p:cBhvr>
                                        <p:cTn id="82" dur="1000"/>
                                        <p:tgtEl>
                                          <p:spTgt spid="419">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19">
                                            <p:txEl>
                                              <p:pRg st="16" end="16"/>
                                            </p:txEl>
                                          </p:spTgt>
                                        </p:tgtEl>
                                        <p:attrNameLst>
                                          <p:attrName>style.visibility</p:attrName>
                                        </p:attrNameLst>
                                      </p:cBhvr>
                                      <p:to>
                                        <p:strVal val="visible"/>
                                      </p:to>
                                    </p:set>
                                    <p:animEffect transition="in" filter="fade">
                                      <p:cBhvr>
                                        <p:cTn id="87" dur="1000"/>
                                        <p:tgtEl>
                                          <p:spTgt spid="41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1"/>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p>
            <a:pPr marL="0" lvl="0" indent="0" algn="l" rtl="0">
              <a:lnSpc>
                <a:spcPct val="90000"/>
              </a:lnSpc>
              <a:spcBef>
                <a:spcPts val="0"/>
              </a:spcBef>
              <a:spcAft>
                <a:spcPts val="0"/>
              </a:spcAft>
              <a:buSzPts val="5500"/>
              <a:buNone/>
            </a:pPr>
            <a:r>
              <a:rPr lang="en" i="1"/>
              <a:t>Need help with GDB?</a:t>
            </a:r>
            <a:endParaRPr i="1"/>
          </a:p>
        </p:txBody>
      </p:sp>
      <p:sp>
        <p:nvSpPr>
          <p:cNvPr id="426" name="Google Shape;426;p51"/>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p>
            <a:pPr marL="0" lvl="0" indent="0" algn="l" rtl="0">
              <a:lnSpc>
                <a:spcPct val="90000"/>
              </a:lnSpc>
              <a:spcBef>
                <a:spcPts val="900"/>
              </a:spcBef>
              <a:spcAft>
                <a:spcPts val="0"/>
              </a:spcAft>
              <a:buSzPts val="2200"/>
              <a:buNone/>
            </a:pPr>
            <a:r>
              <a:rPr lang="en-US" dirty="0"/>
              <a:t>Come to office hours!</a:t>
            </a:r>
            <a:endParaRPr dirty="0"/>
          </a:p>
        </p:txBody>
      </p:sp>
      <p:sp>
        <p:nvSpPr>
          <p:cNvPr id="427" name="Google Shape;427;p51"/>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2"/>
          <p:cNvSpPr/>
          <p:nvPr/>
        </p:nvSpPr>
        <p:spPr>
          <a:xfrm>
            <a:off x="593475" y="2221758"/>
            <a:ext cx="2663100" cy="10425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52"/>
          <p:cNvSpPr txBox="1">
            <a:spLocks noGrp="1"/>
          </p:cNvSpPr>
          <p:nvPr>
            <p:ph type="body" idx="1"/>
          </p:nvPr>
        </p:nvSpPr>
        <p:spPr>
          <a:xfrm>
            <a:off x="311700" y="1152475"/>
            <a:ext cx="3999900" cy="3416400"/>
          </a:xfrm>
          <a:prstGeom prst="rect">
            <a:avLst/>
          </a:prstGeom>
          <a:noFill/>
          <a:ln>
            <a:noFill/>
          </a:ln>
        </p:spPr>
        <p:txBody>
          <a:bodyPr spcFirstLastPara="1" wrap="square" lIns="93500" tIns="93500" rIns="93500" bIns="93500" anchor="t" anchorCtr="0">
            <a:normAutofit fontScale="85000" lnSpcReduction="10000"/>
          </a:bodyPr>
          <a:lstStyle/>
          <a:p>
            <a:pPr marL="0" lvl="0" indent="0" algn="l" rtl="0">
              <a:lnSpc>
                <a:spcPct val="150000"/>
              </a:lnSpc>
              <a:spcBef>
                <a:spcPts val="0"/>
              </a:spcBef>
              <a:spcAft>
                <a:spcPts val="0"/>
              </a:spcAft>
              <a:buClr>
                <a:schemeClr val="dk1"/>
              </a:buClr>
              <a:buSzPct val="61111"/>
              <a:buFont typeface="Arial"/>
              <a:buNone/>
            </a:pPr>
            <a:r>
              <a:rPr lang="en" sz="1800" b="0">
                <a:solidFill>
                  <a:srgbClr val="0000FF"/>
                </a:solidFill>
                <a:latin typeface="Consolas"/>
                <a:ea typeface="Consolas"/>
                <a:cs typeface="Consolas"/>
                <a:sym typeface="Consolas"/>
              </a:rPr>
              <a:t>#include </a:t>
            </a:r>
            <a:r>
              <a:rPr lang="en" sz="1800" b="0">
                <a:solidFill>
                  <a:srgbClr val="A31515"/>
                </a:solidFill>
                <a:latin typeface="Consolas"/>
                <a:ea typeface="Consolas"/>
                <a:cs typeface="Consolas"/>
                <a:sym typeface="Consolas"/>
              </a:rPr>
              <a:t>&lt;stdio.h&gt;</a:t>
            </a:r>
            <a:endParaRPr sz="1800" b="0">
              <a:solidFill>
                <a:srgbClr val="A31515"/>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000FF"/>
                </a:solidFill>
                <a:latin typeface="Consolas"/>
                <a:ea typeface="Consolas"/>
                <a:cs typeface="Consolas"/>
                <a:sym typeface="Consolas"/>
              </a:rPr>
              <a:t>int</a:t>
            </a:r>
            <a:r>
              <a:rPr lang="en" sz="1800" b="0">
                <a:solidFill>
                  <a:schemeClr val="dk1"/>
                </a:solidFill>
                <a:latin typeface="Consolas"/>
                <a:ea typeface="Consolas"/>
                <a:cs typeface="Consolas"/>
                <a:sym typeface="Consolas"/>
              </a:rPr>
              <a:t> main(</a:t>
            </a:r>
            <a:r>
              <a:rPr lang="en" sz="1800" b="0">
                <a:solidFill>
                  <a:srgbClr val="0000FF"/>
                </a:solidFill>
                <a:latin typeface="Consolas"/>
                <a:ea typeface="Consolas"/>
                <a:cs typeface="Consolas"/>
                <a:sym typeface="Consolas"/>
              </a:rPr>
              <a:t>void</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for</a:t>
            </a: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int</a:t>
            </a:r>
            <a:r>
              <a:rPr lang="en" sz="1800" b="0">
                <a:solidFill>
                  <a:schemeClr val="dk1"/>
                </a:solidFill>
                <a:latin typeface="Consolas"/>
                <a:ea typeface="Consolas"/>
                <a:cs typeface="Consolas"/>
                <a:sym typeface="Consolas"/>
              </a:rPr>
              <a:t> i = </a:t>
            </a:r>
            <a:r>
              <a:rPr lang="en" sz="1800" b="0">
                <a:solidFill>
                  <a:srgbClr val="098658"/>
                </a:solidFill>
                <a:latin typeface="Consolas"/>
                <a:ea typeface="Consolas"/>
                <a:cs typeface="Consolas"/>
                <a:sym typeface="Consolas"/>
              </a:rPr>
              <a:t>0</a:t>
            </a:r>
            <a:r>
              <a:rPr lang="en" sz="1800" b="0">
                <a:solidFill>
                  <a:schemeClr val="dk1"/>
                </a:solidFill>
                <a:latin typeface="Consolas"/>
                <a:ea typeface="Consolas"/>
                <a:cs typeface="Consolas"/>
                <a:sym typeface="Consolas"/>
              </a:rPr>
              <a:t>; i &lt; </a:t>
            </a:r>
            <a:r>
              <a:rPr lang="en" sz="1800" b="0">
                <a:solidFill>
                  <a:srgbClr val="098658"/>
                </a:solidFill>
                <a:latin typeface="Consolas"/>
                <a:ea typeface="Consolas"/>
                <a:cs typeface="Consolas"/>
                <a:sym typeface="Consolas"/>
              </a:rPr>
              <a:t>10</a:t>
            </a:r>
            <a:r>
              <a:rPr lang="en" sz="1800" b="0">
                <a:solidFill>
                  <a:schemeClr val="dk1"/>
                </a:solidFill>
                <a:latin typeface="Consolas"/>
                <a:ea typeface="Consolas"/>
                <a:cs typeface="Consolas"/>
                <a:sym typeface="Consolas"/>
              </a:rPr>
              <a:t>; 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printf(</a:t>
            </a:r>
            <a:r>
              <a:rPr lang="en" sz="1800" b="0">
                <a:solidFill>
                  <a:srgbClr val="A31515"/>
                </a:solidFill>
                <a:latin typeface="Consolas"/>
                <a:ea typeface="Consolas"/>
                <a:cs typeface="Consolas"/>
                <a:sym typeface="Consolas"/>
              </a:rPr>
              <a:t>"%d"</a:t>
            </a:r>
            <a:r>
              <a:rPr lang="en" sz="1800" b="0">
                <a:solidFill>
                  <a:schemeClr val="dk1"/>
                </a:solidFill>
                <a:latin typeface="Consolas"/>
                <a:ea typeface="Consolas"/>
                <a:cs typeface="Consolas"/>
                <a:sym typeface="Consolas"/>
              </a:rPr>
              <a:t>, 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return</a:t>
            </a:r>
            <a:r>
              <a:rPr lang="en" sz="1800" b="0">
                <a:solidFill>
                  <a:schemeClr val="dk1"/>
                </a:solidFill>
                <a:latin typeface="Consolas"/>
                <a:ea typeface="Consolas"/>
                <a:cs typeface="Consolas"/>
                <a:sym typeface="Consolas"/>
              </a:rPr>
              <a:t> </a:t>
            </a:r>
            <a:r>
              <a:rPr lang="en" sz="1800" b="0">
                <a:solidFill>
                  <a:srgbClr val="098658"/>
                </a:solidFill>
                <a:latin typeface="Consolas"/>
                <a:ea typeface="Consolas"/>
                <a:cs typeface="Consolas"/>
                <a:sym typeface="Consolas"/>
              </a:rPr>
              <a:t>0</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b="0">
              <a:solidFill>
                <a:schemeClr val="dk1"/>
              </a:solidFill>
              <a:latin typeface="Consolas"/>
              <a:ea typeface="Consolas"/>
              <a:cs typeface="Consolas"/>
              <a:sym typeface="Consolas"/>
            </a:endParaRPr>
          </a:p>
          <a:p>
            <a:pPr marL="0" lvl="0" indent="0" algn="l" rtl="0">
              <a:lnSpc>
                <a:spcPct val="115000"/>
              </a:lnSpc>
              <a:spcBef>
                <a:spcPts val="0"/>
              </a:spcBef>
              <a:spcAft>
                <a:spcPts val="1200"/>
              </a:spcAft>
              <a:buSzPct val="117647"/>
              <a:buNone/>
            </a:pPr>
            <a:endParaRPr>
              <a:latin typeface="Consolas"/>
              <a:ea typeface="Consolas"/>
              <a:cs typeface="Consolas"/>
              <a:sym typeface="Consolas"/>
            </a:endParaRPr>
          </a:p>
        </p:txBody>
      </p:sp>
      <p:sp>
        <p:nvSpPr>
          <p:cNvPr id="434" name="Google Shape;434;p52"/>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435" name="Google Shape;435;p52"/>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28</a:t>
            </a:fld>
            <a:endParaRPr/>
          </a:p>
        </p:txBody>
      </p:sp>
      <p:sp>
        <p:nvSpPr>
          <p:cNvPr id="436" name="Google Shape;436;p52"/>
          <p:cNvSpPr txBox="1">
            <a:spLocks noGrp="1"/>
          </p:cNvSpPr>
          <p:nvPr>
            <p:ph type="body" idx="2"/>
          </p:nvPr>
        </p:nvSpPr>
        <p:spPr>
          <a:xfrm>
            <a:off x="4093500" y="1152475"/>
            <a:ext cx="4738800" cy="3416400"/>
          </a:xfrm>
          <a:prstGeom prst="rect">
            <a:avLst/>
          </a:prstGeom>
          <a:noFill/>
          <a:ln>
            <a:noFill/>
          </a:ln>
        </p:spPr>
        <p:txBody>
          <a:bodyPr spcFirstLastPara="1" wrap="square" lIns="93500" tIns="93500" rIns="93500" bIns="93500" anchor="t" anchorCtr="0">
            <a:normAutofit fontScale="62500" lnSpcReduction="20000"/>
          </a:bodyPr>
          <a:lstStyle/>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0x0000000000001155</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12</a:t>
            </a:r>
            <a:r>
              <a:rPr lang="en" sz="1800">
                <a:solidFill>
                  <a:schemeClr val="dk1"/>
                </a:solidFill>
                <a:latin typeface="Consolas"/>
                <a:ea typeface="Consolas"/>
                <a:cs typeface="Consolas"/>
                <a:sym typeface="Consolas"/>
              </a:rPr>
              <a:t>&gt;:   movl   $0x0,-</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0x000000000000115c</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19</a:t>
            </a:r>
            <a:r>
              <a:rPr lang="en" sz="1800">
                <a:solidFill>
                  <a:schemeClr val="dk1"/>
                </a:solidFill>
                <a:latin typeface="Consolas"/>
                <a:ea typeface="Consolas"/>
                <a:cs typeface="Consolas"/>
                <a:sym typeface="Consolas"/>
              </a:rPr>
              <a:t>&gt;:   jmp    </a:t>
            </a:r>
            <a:r>
              <a:rPr lang="en" sz="1800">
                <a:solidFill>
                  <a:srgbClr val="098658"/>
                </a:solidFill>
                <a:latin typeface="Consolas"/>
                <a:ea typeface="Consolas"/>
                <a:cs typeface="Consolas"/>
                <a:sym typeface="Consolas"/>
              </a:rPr>
              <a:t>0x117b</a:t>
            </a:r>
            <a:r>
              <a:rPr lang="en" sz="1800">
                <a:solidFill>
                  <a:schemeClr val="dk1"/>
                </a:solidFill>
                <a:latin typeface="Consolas"/>
                <a:ea typeface="Consolas"/>
                <a:cs typeface="Consolas"/>
                <a:sym typeface="Consolas"/>
              </a:rPr>
              <a:t> &lt;main+</a:t>
            </a:r>
            <a:r>
              <a:rPr lang="en" sz="1800">
                <a:solidFill>
                  <a:srgbClr val="098658"/>
                </a:solidFill>
                <a:latin typeface="Consolas"/>
                <a:ea typeface="Consolas"/>
                <a:cs typeface="Consolas"/>
                <a:sym typeface="Consolas"/>
              </a:rPr>
              <a:t>50</a:t>
            </a:r>
            <a:r>
              <a:rPr lang="en" sz="1800">
                <a:solidFill>
                  <a:schemeClr val="dk1"/>
                </a:solidFill>
                <a:latin typeface="Consolas"/>
                <a:ea typeface="Consolas"/>
                <a:cs typeface="Consolas"/>
                <a:sym typeface="Consolas"/>
              </a:rPr>
              <a:t>&gt;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0x000000000000115e</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21</a:t>
            </a:r>
            <a:r>
              <a:rPr lang="en" sz="1800" b="0">
                <a:solidFill>
                  <a:schemeClr val="dk1"/>
                </a:solidFill>
                <a:latin typeface="Consolas"/>
                <a:ea typeface="Consolas"/>
                <a:cs typeface="Consolas"/>
                <a:sym typeface="Consolas"/>
              </a:rPr>
              <a:t>&gt;:   mov    -</a:t>
            </a:r>
            <a:r>
              <a:rPr lang="en" sz="1800" b="0">
                <a:solidFill>
                  <a:srgbClr val="098658"/>
                </a:solidFill>
                <a:latin typeface="Consolas"/>
                <a:ea typeface="Consolas"/>
                <a:cs typeface="Consolas"/>
                <a:sym typeface="Consolas"/>
              </a:rPr>
              <a:t>0x4</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rbp</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eax</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0x0000000000001161</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24</a:t>
            </a:r>
            <a:r>
              <a:rPr lang="en" sz="1800" b="0">
                <a:solidFill>
                  <a:schemeClr val="dk1"/>
                </a:solidFill>
                <a:latin typeface="Consolas"/>
                <a:ea typeface="Consolas"/>
                <a:cs typeface="Consolas"/>
                <a:sym typeface="Consolas"/>
              </a:rPr>
              <a:t>&gt;:   mov    %</a:t>
            </a:r>
            <a:r>
              <a:rPr lang="en" sz="1800" b="0">
                <a:solidFill>
                  <a:srgbClr val="0000FF"/>
                </a:solidFill>
                <a:latin typeface="Consolas"/>
                <a:ea typeface="Consolas"/>
                <a:cs typeface="Consolas"/>
                <a:sym typeface="Consolas"/>
              </a:rPr>
              <a:t>eax</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esi</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0x0000000000001163</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26</a:t>
            </a:r>
            <a:r>
              <a:rPr lang="en" sz="1800" b="0">
                <a:solidFill>
                  <a:schemeClr val="dk1"/>
                </a:solidFill>
                <a:latin typeface="Consolas"/>
                <a:ea typeface="Consolas"/>
                <a:cs typeface="Consolas"/>
                <a:sym typeface="Consolas"/>
              </a:rPr>
              <a:t>&gt;:   lea    </a:t>
            </a:r>
            <a:r>
              <a:rPr lang="en" sz="1800" b="0">
                <a:solidFill>
                  <a:srgbClr val="098658"/>
                </a:solidFill>
                <a:latin typeface="Consolas"/>
                <a:ea typeface="Consolas"/>
                <a:cs typeface="Consolas"/>
                <a:sym typeface="Consolas"/>
              </a:rPr>
              <a:t>0xe9a</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rip</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rax</a:t>
            </a:r>
            <a:endParaRPr sz="1800" b="0">
              <a:solidFill>
                <a:srgbClr val="008000"/>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0x000000000000116a</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33</a:t>
            </a:r>
            <a:r>
              <a:rPr lang="en" sz="1800" b="0">
                <a:solidFill>
                  <a:schemeClr val="dk1"/>
                </a:solidFill>
                <a:latin typeface="Consolas"/>
                <a:ea typeface="Consolas"/>
                <a:cs typeface="Consolas"/>
                <a:sym typeface="Consolas"/>
              </a:rPr>
              <a:t>&gt;:   mov    %</a:t>
            </a:r>
            <a:r>
              <a:rPr lang="en" sz="1800" b="0">
                <a:solidFill>
                  <a:srgbClr val="0000FF"/>
                </a:solidFill>
                <a:latin typeface="Consolas"/>
                <a:ea typeface="Consolas"/>
                <a:cs typeface="Consolas"/>
                <a:sym typeface="Consolas"/>
              </a:rPr>
              <a:t>rax</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rdi</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0x000000000000116d</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36</a:t>
            </a:r>
            <a:r>
              <a:rPr lang="en" sz="1800" b="0">
                <a:solidFill>
                  <a:schemeClr val="dk1"/>
                </a:solidFill>
                <a:latin typeface="Consolas"/>
                <a:ea typeface="Consolas"/>
                <a:cs typeface="Consolas"/>
                <a:sym typeface="Consolas"/>
              </a:rPr>
              <a:t>&gt;:   mov    $0x0,%</a:t>
            </a:r>
            <a:r>
              <a:rPr lang="en" sz="1800" b="0">
                <a:solidFill>
                  <a:srgbClr val="0000FF"/>
                </a:solidFill>
                <a:latin typeface="Consolas"/>
                <a:ea typeface="Consolas"/>
                <a:cs typeface="Consolas"/>
                <a:sym typeface="Consolas"/>
              </a:rPr>
              <a:t>eax</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0x0000000000001172</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41</a:t>
            </a:r>
            <a:r>
              <a:rPr lang="en" sz="1800" b="0">
                <a:solidFill>
                  <a:schemeClr val="dk1"/>
                </a:solidFill>
                <a:latin typeface="Consolas"/>
                <a:ea typeface="Consolas"/>
                <a:cs typeface="Consolas"/>
                <a:sym typeface="Consolas"/>
              </a:rPr>
              <a:t>&gt;:   call   </a:t>
            </a:r>
            <a:r>
              <a:rPr lang="en" sz="1800" b="0">
                <a:solidFill>
                  <a:srgbClr val="098658"/>
                </a:solidFill>
                <a:latin typeface="Consolas"/>
                <a:ea typeface="Consolas"/>
                <a:cs typeface="Consolas"/>
                <a:sym typeface="Consolas"/>
              </a:rPr>
              <a:t>0x1050</a:t>
            </a:r>
            <a:r>
              <a:rPr lang="en" sz="1800" b="0">
                <a:solidFill>
                  <a:schemeClr val="dk1"/>
                </a:solidFill>
                <a:latin typeface="Consolas"/>
                <a:ea typeface="Consolas"/>
                <a:cs typeface="Consolas"/>
                <a:sym typeface="Consolas"/>
              </a:rPr>
              <a:t> </a:t>
            </a:r>
            <a:r>
              <a:rPr lang="en" b="0">
                <a:solidFill>
                  <a:schemeClr val="dk1"/>
                </a:solidFill>
                <a:latin typeface="Consolas"/>
                <a:ea typeface="Consolas"/>
                <a:cs typeface="Consolas"/>
                <a:sym typeface="Consolas"/>
              </a:rPr>
              <a:t>&lt;printf@plt&gt;</a:t>
            </a:r>
            <a:endParaRPr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0x0000000000001177</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46</a:t>
            </a:r>
            <a:r>
              <a:rPr lang="en" sz="1800">
                <a:solidFill>
                  <a:schemeClr val="dk1"/>
                </a:solidFill>
                <a:latin typeface="Consolas"/>
                <a:ea typeface="Consolas"/>
                <a:cs typeface="Consolas"/>
                <a:sym typeface="Consolas"/>
              </a:rPr>
              <a:t>&gt;:   addl   $0x1,-</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0x000000000000117b</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50</a:t>
            </a:r>
            <a:r>
              <a:rPr lang="en" sz="1800">
                <a:solidFill>
                  <a:schemeClr val="dk1"/>
                </a:solidFill>
                <a:latin typeface="Consolas"/>
                <a:ea typeface="Consolas"/>
                <a:cs typeface="Consolas"/>
                <a:sym typeface="Consolas"/>
              </a:rPr>
              <a:t>&gt;:   cmpl   $0x9,-</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a:solidFill>
                  <a:srgbClr val="098658"/>
                </a:solidFill>
                <a:latin typeface="Consolas"/>
                <a:ea typeface="Consolas"/>
                <a:cs typeface="Consolas"/>
                <a:sym typeface="Consolas"/>
              </a:rPr>
              <a:t>0x000000000000117f</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54</a:t>
            </a:r>
            <a:r>
              <a:rPr lang="en" sz="1800">
                <a:solidFill>
                  <a:schemeClr val="dk1"/>
                </a:solidFill>
                <a:latin typeface="Consolas"/>
                <a:ea typeface="Consolas"/>
                <a:cs typeface="Consolas"/>
                <a:sym typeface="Consolas"/>
              </a:rPr>
              <a:t>&gt;:   jle    </a:t>
            </a:r>
            <a:r>
              <a:rPr lang="en" sz="1800">
                <a:solidFill>
                  <a:srgbClr val="098658"/>
                </a:solidFill>
                <a:latin typeface="Consolas"/>
                <a:ea typeface="Consolas"/>
                <a:cs typeface="Consolas"/>
                <a:sym typeface="Consolas"/>
              </a:rPr>
              <a:t>0x115e</a:t>
            </a:r>
            <a:r>
              <a:rPr lang="en" sz="1800">
                <a:solidFill>
                  <a:schemeClr val="dk1"/>
                </a:solidFill>
                <a:latin typeface="Consolas"/>
                <a:ea typeface="Consolas"/>
                <a:cs typeface="Consolas"/>
                <a:sym typeface="Consolas"/>
              </a:rPr>
              <a:t> &lt;main+</a:t>
            </a:r>
            <a:r>
              <a:rPr lang="en" sz="1800">
                <a:solidFill>
                  <a:srgbClr val="098658"/>
                </a:solidFill>
                <a:latin typeface="Consolas"/>
                <a:ea typeface="Consolas"/>
                <a:cs typeface="Consolas"/>
                <a:sym typeface="Consolas"/>
              </a:rPr>
              <a:t>21</a:t>
            </a:r>
            <a:r>
              <a:rPr lang="en" sz="1800">
                <a:solidFill>
                  <a:schemeClr val="dk1"/>
                </a:solidFill>
                <a:latin typeface="Consolas"/>
                <a:ea typeface="Consolas"/>
                <a:cs typeface="Consolas"/>
                <a:sym typeface="Consolas"/>
              </a:rPr>
              <a:t>&gt;</a:t>
            </a:r>
            <a:endParaRPr sz="1800">
              <a:solidFill>
                <a:srgbClr val="098658"/>
              </a:solidFill>
              <a:latin typeface="Consolas"/>
              <a:ea typeface="Consolas"/>
              <a:cs typeface="Consolas"/>
              <a:sym typeface="Consolas"/>
            </a:endParaRPr>
          </a:p>
        </p:txBody>
      </p:sp>
      <p:sp>
        <p:nvSpPr>
          <p:cNvPr id="437" name="Google Shape;437;p52"/>
          <p:cNvSpPr/>
          <p:nvPr/>
        </p:nvSpPr>
        <p:spPr>
          <a:xfrm>
            <a:off x="3256575" y="1285875"/>
            <a:ext cx="897900" cy="2967300"/>
          </a:xfrm>
          <a:prstGeom prst="leftBrace">
            <a:avLst>
              <a:gd name="adj1" fmla="val 50000"/>
              <a:gd name="adj2" fmla="val 510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
                                        </p:tgtEl>
                                        <p:attrNameLst>
                                          <p:attrName>style.visibility</p:attrName>
                                        </p:attrNameLst>
                                      </p:cBhvr>
                                      <p:to>
                                        <p:strVal val="visible"/>
                                      </p:to>
                                    </p:set>
                                    <p:animEffect transition="in" filter="fade">
                                      <p:cBhvr>
                                        <p:cTn id="12" dur="1000"/>
                                        <p:tgtEl>
                                          <p:spTgt spid="4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gtEl>
                                        <p:attrNameLst>
                                          <p:attrName>style.visibility</p:attrName>
                                        </p:attrNameLst>
                                      </p:cBhvr>
                                      <p:to>
                                        <p:strVal val="visible"/>
                                      </p:to>
                                    </p:set>
                                    <p:animEffect transition="in" filter="fade">
                                      <p:cBhvr>
                                        <p:cTn id="17"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3"/>
          <p:cNvSpPr/>
          <p:nvPr/>
        </p:nvSpPr>
        <p:spPr>
          <a:xfrm>
            <a:off x="593475" y="2221750"/>
            <a:ext cx="2663100" cy="15066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53"/>
          <p:cNvSpPr txBox="1">
            <a:spLocks noGrp="1"/>
          </p:cNvSpPr>
          <p:nvPr>
            <p:ph type="body" idx="1"/>
          </p:nvPr>
        </p:nvSpPr>
        <p:spPr>
          <a:xfrm>
            <a:off x="311700" y="1152475"/>
            <a:ext cx="3999900" cy="3416400"/>
          </a:xfrm>
          <a:prstGeom prst="rect">
            <a:avLst/>
          </a:prstGeom>
          <a:noFill/>
          <a:ln>
            <a:noFill/>
          </a:ln>
        </p:spPr>
        <p:txBody>
          <a:bodyPr spcFirstLastPara="1" wrap="square" lIns="93500" tIns="93500" rIns="93500" bIns="93500" anchor="t" anchorCtr="0">
            <a:normAutofit fontScale="70000" lnSpcReduction="20000"/>
          </a:bodyPr>
          <a:lstStyle/>
          <a:p>
            <a:pPr marL="0" lvl="0" indent="0" algn="l" rtl="0">
              <a:lnSpc>
                <a:spcPct val="150000"/>
              </a:lnSpc>
              <a:spcBef>
                <a:spcPts val="0"/>
              </a:spcBef>
              <a:spcAft>
                <a:spcPts val="0"/>
              </a:spcAft>
              <a:buClr>
                <a:schemeClr val="dk1"/>
              </a:buClr>
              <a:buSzPct val="61111"/>
              <a:buFont typeface="Arial"/>
              <a:buNone/>
            </a:pPr>
            <a:r>
              <a:rPr lang="en" sz="1800" b="0">
                <a:solidFill>
                  <a:srgbClr val="0000FF"/>
                </a:solidFill>
                <a:latin typeface="Consolas"/>
                <a:ea typeface="Consolas"/>
                <a:cs typeface="Consolas"/>
                <a:sym typeface="Consolas"/>
              </a:rPr>
              <a:t>#include </a:t>
            </a:r>
            <a:r>
              <a:rPr lang="en" sz="1800" b="0">
                <a:solidFill>
                  <a:srgbClr val="A31515"/>
                </a:solidFill>
                <a:latin typeface="Consolas"/>
                <a:ea typeface="Consolas"/>
                <a:cs typeface="Consolas"/>
                <a:sym typeface="Consolas"/>
              </a:rPr>
              <a:t>&lt;stdio.h&gt;</a:t>
            </a:r>
            <a:endParaRPr sz="1800" b="0">
              <a:solidFill>
                <a:srgbClr val="A31515"/>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000FF"/>
                </a:solidFill>
                <a:latin typeface="Consolas"/>
                <a:ea typeface="Consolas"/>
                <a:cs typeface="Consolas"/>
                <a:sym typeface="Consolas"/>
              </a:rPr>
              <a:t>int</a:t>
            </a:r>
            <a:r>
              <a:rPr lang="en" sz="1800" b="0">
                <a:solidFill>
                  <a:schemeClr val="dk1"/>
                </a:solidFill>
                <a:latin typeface="Consolas"/>
                <a:ea typeface="Consolas"/>
                <a:cs typeface="Consolas"/>
                <a:sym typeface="Consolas"/>
              </a:rPr>
              <a:t> main(</a:t>
            </a:r>
            <a:r>
              <a:rPr lang="en" sz="1800" b="0">
                <a:solidFill>
                  <a:srgbClr val="0000FF"/>
                </a:solidFill>
                <a:latin typeface="Consolas"/>
                <a:ea typeface="Consolas"/>
                <a:cs typeface="Consolas"/>
                <a:sym typeface="Consolas"/>
              </a:rPr>
              <a:t>void</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int</a:t>
            </a:r>
            <a:r>
              <a:rPr lang="en" sz="1800" b="0">
                <a:solidFill>
                  <a:schemeClr val="dk1"/>
                </a:solidFill>
                <a:latin typeface="Consolas"/>
                <a:ea typeface="Consolas"/>
                <a:cs typeface="Consolas"/>
                <a:sym typeface="Consolas"/>
              </a:rPr>
              <a:t> i = </a:t>
            </a:r>
            <a:r>
              <a:rPr lang="en" sz="1800" b="0">
                <a:solidFill>
                  <a:srgbClr val="098658"/>
                </a:solidFill>
                <a:latin typeface="Consolas"/>
                <a:ea typeface="Consolas"/>
                <a:cs typeface="Consolas"/>
                <a:sym typeface="Consolas"/>
              </a:rPr>
              <a:t>0</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while</a:t>
            </a:r>
            <a:r>
              <a:rPr lang="en" sz="1800" b="0">
                <a:solidFill>
                  <a:schemeClr val="dk1"/>
                </a:solidFill>
                <a:latin typeface="Consolas"/>
                <a:ea typeface="Consolas"/>
                <a:cs typeface="Consolas"/>
                <a:sym typeface="Consolas"/>
              </a:rPr>
              <a:t> (i &lt; </a:t>
            </a:r>
            <a:r>
              <a:rPr lang="en" sz="1800" b="0">
                <a:solidFill>
                  <a:srgbClr val="098658"/>
                </a:solidFill>
                <a:latin typeface="Consolas"/>
                <a:ea typeface="Consolas"/>
                <a:cs typeface="Consolas"/>
                <a:sym typeface="Consolas"/>
              </a:rPr>
              <a:t>10</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printf(</a:t>
            </a:r>
            <a:r>
              <a:rPr lang="en" sz="1800" b="0">
                <a:solidFill>
                  <a:srgbClr val="A31515"/>
                </a:solidFill>
                <a:latin typeface="Consolas"/>
                <a:ea typeface="Consolas"/>
                <a:cs typeface="Consolas"/>
                <a:sym typeface="Consolas"/>
              </a:rPr>
              <a:t>"%d"</a:t>
            </a:r>
            <a:r>
              <a:rPr lang="en" sz="1800" b="0">
                <a:solidFill>
                  <a:schemeClr val="dk1"/>
                </a:solidFill>
                <a:latin typeface="Consolas"/>
                <a:ea typeface="Consolas"/>
                <a:cs typeface="Consolas"/>
                <a:sym typeface="Consolas"/>
              </a:rPr>
              <a:t>, 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return</a:t>
            </a:r>
            <a:r>
              <a:rPr lang="en" sz="1800" b="0">
                <a:solidFill>
                  <a:schemeClr val="dk1"/>
                </a:solidFill>
                <a:latin typeface="Consolas"/>
                <a:ea typeface="Consolas"/>
                <a:cs typeface="Consolas"/>
                <a:sym typeface="Consolas"/>
              </a:rPr>
              <a:t> </a:t>
            </a:r>
            <a:r>
              <a:rPr lang="en" sz="1800" b="0">
                <a:solidFill>
                  <a:srgbClr val="098658"/>
                </a:solidFill>
                <a:latin typeface="Consolas"/>
                <a:ea typeface="Consolas"/>
                <a:cs typeface="Consolas"/>
                <a:sym typeface="Consolas"/>
              </a:rPr>
              <a:t>0</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15000"/>
              </a:lnSpc>
              <a:spcBef>
                <a:spcPts val="0"/>
              </a:spcBef>
              <a:spcAft>
                <a:spcPts val="1200"/>
              </a:spcAft>
              <a:buSzPct val="111111"/>
              <a:buNone/>
            </a:pPr>
            <a:endParaRPr sz="1800" b="0">
              <a:solidFill>
                <a:srgbClr val="0000FF"/>
              </a:solidFill>
              <a:latin typeface="Consolas"/>
              <a:ea typeface="Consolas"/>
              <a:cs typeface="Consolas"/>
              <a:sym typeface="Consolas"/>
            </a:endParaRPr>
          </a:p>
        </p:txBody>
      </p:sp>
      <p:sp>
        <p:nvSpPr>
          <p:cNvPr id="444" name="Google Shape;444;p53"/>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445" name="Google Shape;445;p53"/>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29</a:t>
            </a:fld>
            <a:endParaRPr/>
          </a:p>
        </p:txBody>
      </p:sp>
      <p:sp>
        <p:nvSpPr>
          <p:cNvPr id="446" name="Google Shape;446;p53"/>
          <p:cNvSpPr txBox="1">
            <a:spLocks noGrp="1"/>
          </p:cNvSpPr>
          <p:nvPr>
            <p:ph type="body" idx="2"/>
          </p:nvPr>
        </p:nvSpPr>
        <p:spPr>
          <a:xfrm>
            <a:off x="4093500" y="1152475"/>
            <a:ext cx="4738800" cy="3416400"/>
          </a:xfrm>
          <a:prstGeom prst="rect">
            <a:avLst/>
          </a:prstGeom>
          <a:noFill/>
          <a:ln>
            <a:noFill/>
          </a:ln>
        </p:spPr>
        <p:txBody>
          <a:bodyPr spcFirstLastPara="1" wrap="square" lIns="93500" tIns="93500" rIns="93500" bIns="93500" anchor="t" anchorCtr="0">
            <a:normAutofit fontScale="62500" lnSpcReduction="20000"/>
          </a:bodyPr>
          <a:lstStyle/>
          <a:p>
            <a:pPr marL="0" lvl="0" indent="0" algn="l" rtl="0">
              <a:lnSpc>
                <a:spcPct val="150000"/>
              </a:lnSpc>
              <a:spcBef>
                <a:spcPts val="0"/>
              </a:spcBef>
              <a:spcAft>
                <a:spcPts val="0"/>
              </a:spcAft>
              <a:buSzPct val="111111"/>
              <a:buNone/>
            </a:pPr>
            <a:r>
              <a:rPr lang="en" sz="1800">
                <a:solidFill>
                  <a:srgbClr val="098658"/>
                </a:solidFill>
                <a:latin typeface="Consolas"/>
                <a:ea typeface="Consolas"/>
                <a:cs typeface="Consolas"/>
                <a:sym typeface="Consolas"/>
              </a:rPr>
              <a:t>0x0000000000001155</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12</a:t>
            </a:r>
            <a:r>
              <a:rPr lang="en" sz="1800">
                <a:solidFill>
                  <a:schemeClr val="dk1"/>
                </a:solidFill>
                <a:latin typeface="Consolas"/>
                <a:ea typeface="Consolas"/>
                <a:cs typeface="Consolas"/>
                <a:sym typeface="Consolas"/>
              </a:rPr>
              <a:t>&gt;:   movl   $0x0,-</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a:solidFill>
                  <a:srgbClr val="098658"/>
                </a:solidFill>
                <a:latin typeface="Consolas"/>
                <a:ea typeface="Consolas"/>
                <a:cs typeface="Consolas"/>
                <a:sym typeface="Consolas"/>
              </a:rPr>
              <a:t>0x000000000000115c</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19</a:t>
            </a:r>
            <a:r>
              <a:rPr lang="en" sz="1800">
                <a:solidFill>
                  <a:schemeClr val="dk1"/>
                </a:solidFill>
                <a:latin typeface="Consolas"/>
                <a:ea typeface="Consolas"/>
                <a:cs typeface="Consolas"/>
                <a:sym typeface="Consolas"/>
              </a:rPr>
              <a:t>&gt;:   jmp    </a:t>
            </a:r>
            <a:r>
              <a:rPr lang="en" sz="1800">
                <a:solidFill>
                  <a:srgbClr val="098658"/>
                </a:solidFill>
                <a:latin typeface="Consolas"/>
                <a:ea typeface="Consolas"/>
                <a:cs typeface="Consolas"/>
                <a:sym typeface="Consolas"/>
              </a:rPr>
              <a:t>0x117b</a:t>
            </a:r>
            <a:r>
              <a:rPr lang="en" sz="1800">
                <a:solidFill>
                  <a:schemeClr val="dk1"/>
                </a:solidFill>
                <a:latin typeface="Consolas"/>
                <a:ea typeface="Consolas"/>
                <a:cs typeface="Consolas"/>
                <a:sym typeface="Consolas"/>
              </a:rPr>
              <a:t> &lt;main+</a:t>
            </a:r>
            <a:r>
              <a:rPr lang="en" sz="1800">
                <a:solidFill>
                  <a:srgbClr val="098658"/>
                </a:solidFill>
                <a:latin typeface="Consolas"/>
                <a:ea typeface="Consolas"/>
                <a:cs typeface="Consolas"/>
                <a:sym typeface="Consolas"/>
              </a:rPr>
              <a:t>50</a:t>
            </a:r>
            <a:r>
              <a:rPr lang="en" sz="1800">
                <a:solidFill>
                  <a:schemeClr val="dk1"/>
                </a:solidFill>
                <a:latin typeface="Consolas"/>
                <a:ea typeface="Consolas"/>
                <a:cs typeface="Consolas"/>
                <a:sym typeface="Consolas"/>
              </a:rPr>
              <a:t>&gt;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b="0">
                <a:solidFill>
                  <a:srgbClr val="098658"/>
                </a:solidFill>
                <a:latin typeface="Consolas"/>
                <a:ea typeface="Consolas"/>
                <a:cs typeface="Consolas"/>
                <a:sym typeface="Consolas"/>
              </a:rPr>
              <a:t>0x000000000000115e</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21</a:t>
            </a:r>
            <a:r>
              <a:rPr lang="en" sz="1800" b="0">
                <a:solidFill>
                  <a:schemeClr val="dk1"/>
                </a:solidFill>
                <a:latin typeface="Consolas"/>
                <a:ea typeface="Consolas"/>
                <a:cs typeface="Consolas"/>
                <a:sym typeface="Consolas"/>
              </a:rPr>
              <a:t>&gt;:   mov    -</a:t>
            </a:r>
            <a:r>
              <a:rPr lang="en" sz="1800" b="0">
                <a:solidFill>
                  <a:srgbClr val="098658"/>
                </a:solidFill>
                <a:latin typeface="Consolas"/>
                <a:ea typeface="Consolas"/>
                <a:cs typeface="Consolas"/>
                <a:sym typeface="Consolas"/>
              </a:rPr>
              <a:t>0x4</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rbp</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eax</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b="0">
                <a:solidFill>
                  <a:srgbClr val="098658"/>
                </a:solidFill>
                <a:latin typeface="Consolas"/>
                <a:ea typeface="Consolas"/>
                <a:cs typeface="Consolas"/>
                <a:sym typeface="Consolas"/>
              </a:rPr>
              <a:t>0x0000000000001161</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24</a:t>
            </a:r>
            <a:r>
              <a:rPr lang="en" sz="1800" b="0">
                <a:solidFill>
                  <a:schemeClr val="dk1"/>
                </a:solidFill>
                <a:latin typeface="Consolas"/>
                <a:ea typeface="Consolas"/>
                <a:cs typeface="Consolas"/>
                <a:sym typeface="Consolas"/>
              </a:rPr>
              <a:t>&gt;:   mov    %</a:t>
            </a:r>
            <a:r>
              <a:rPr lang="en" sz="1800" b="0">
                <a:solidFill>
                  <a:srgbClr val="0000FF"/>
                </a:solidFill>
                <a:latin typeface="Consolas"/>
                <a:ea typeface="Consolas"/>
                <a:cs typeface="Consolas"/>
                <a:sym typeface="Consolas"/>
              </a:rPr>
              <a:t>eax</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esi</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b="0">
                <a:solidFill>
                  <a:srgbClr val="098658"/>
                </a:solidFill>
                <a:latin typeface="Consolas"/>
                <a:ea typeface="Consolas"/>
                <a:cs typeface="Consolas"/>
                <a:sym typeface="Consolas"/>
              </a:rPr>
              <a:t>0x0000000000001163</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26</a:t>
            </a:r>
            <a:r>
              <a:rPr lang="en" sz="1800" b="0">
                <a:solidFill>
                  <a:schemeClr val="dk1"/>
                </a:solidFill>
                <a:latin typeface="Consolas"/>
                <a:ea typeface="Consolas"/>
                <a:cs typeface="Consolas"/>
                <a:sym typeface="Consolas"/>
              </a:rPr>
              <a:t>&gt;:   lea    </a:t>
            </a:r>
            <a:r>
              <a:rPr lang="en" sz="1800" b="0">
                <a:solidFill>
                  <a:srgbClr val="098658"/>
                </a:solidFill>
                <a:latin typeface="Consolas"/>
                <a:ea typeface="Consolas"/>
                <a:cs typeface="Consolas"/>
                <a:sym typeface="Consolas"/>
              </a:rPr>
              <a:t>0xe9a</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rip</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rax</a:t>
            </a:r>
            <a:endParaRPr sz="1800" b="0">
              <a:solidFill>
                <a:srgbClr val="008000"/>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b="0">
                <a:solidFill>
                  <a:srgbClr val="098658"/>
                </a:solidFill>
                <a:latin typeface="Consolas"/>
                <a:ea typeface="Consolas"/>
                <a:cs typeface="Consolas"/>
                <a:sym typeface="Consolas"/>
              </a:rPr>
              <a:t>0x000000000000116a</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33</a:t>
            </a:r>
            <a:r>
              <a:rPr lang="en" sz="1800" b="0">
                <a:solidFill>
                  <a:schemeClr val="dk1"/>
                </a:solidFill>
                <a:latin typeface="Consolas"/>
                <a:ea typeface="Consolas"/>
                <a:cs typeface="Consolas"/>
                <a:sym typeface="Consolas"/>
              </a:rPr>
              <a:t>&gt;:   mov    %</a:t>
            </a:r>
            <a:r>
              <a:rPr lang="en" sz="1800" b="0">
                <a:solidFill>
                  <a:srgbClr val="0000FF"/>
                </a:solidFill>
                <a:latin typeface="Consolas"/>
                <a:ea typeface="Consolas"/>
                <a:cs typeface="Consolas"/>
                <a:sym typeface="Consolas"/>
              </a:rPr>
              <a:t>rax</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rdi</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b="0">
                <a:solidFill>
                  <a:srgbClr val="098658"/>
                </a:solidFill>
                <a:latin typeface="Consolas"/>
                <a:ea typeface="Consolas"/>
                <a:cs typeface="Consolas"/>
                <a:sym typeface="Consolas"/>
              </a:rPr>
              <a:t>0x000000000000116d</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36</a:t>
            </a:r>
            <a:r>
              <a:rPr lang="en" sz="1800" b="0">
                <a:solidFill>
                  <a:schemeClr val="dk1"/>
                </a:solidFill>
                <a:latin typeface="Consolas"/>
                <a:ea typeface="Consolas"/>
                <a:cs typeface="Consolas"/>
                <a:sym typeface="Consolas"/>
              </a:rPr>
              <a:t>&gt;:   mov    $0x0,%</a:t>
            </a:r>
            <a:r>
              <a:rPr lang="en" sz="1800" b="0">
                <a:solidFill>
                  <a:srgbClr val="0000FF"/>
                </a:solidFill>
                <a:latin typeface="Consolas"/>
                <a:ea typeface="Consolas"/>
                <a:cs typeface="Consolas"/>
                <a:sym typeface="Consolas"/>
              </a:rPr>
              <a:t>eax</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b="0">
                <a:solidFill>
                  <a:srgbClr val="098658"/>
                </a:solidFill>
                <a:latin typeface="Consolas"/>
                <a:ea typeface="Consolas"/>
                <a:cs typeface="Consolas"/>
                <a:sym typeface="Consolas"/>
              </a:rPr>
              <a:t>0x0000000000001172</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41</a:t>
            </a:r>
            <a:r>
              <a:rPr lang="en" sz="1800" b="0">
                <a:solidFill>
                  <a:schemeClr val="dk1"/>
                </a:solidFill>
                <a:latin typeface="Consolas"/>
                <a:ea typeface="Consolas"/>
                <a:cs typeface="Consolas"/>
                <a:sym typeface="Consolas"/>
              </a:rPr>
              <a:t>&gt;:   call   </a:t>
            </a:r>
            <a:r>
              <a:rPr lang="en" sz="1800" b="0">
                <a:solidFill>
                  <a:srgbClr val="098658"/>
                </a:solidFill>
                <a:latin typeface="Consolas"/>
                <a:ea typeface="Consolas"/>
                <a:cs typeface="Consolas"/>
                <a:sym typeface="Consolas"/>
              </a:rPr>
              <a:t>0x1050</a:t>
            </a:r>
            <a:r>
              <a:rPr lang="en" sz="1800" b="0">
                <a:solidFill>
                  <a:schemeClr val="dk1"/>
                </a:solidFill>
                <a:latin typeface="Consolas"/>
                <a:ea typeface="Consolas"/>
                <a:cs typeface="Consolas"/>
                <a:sym typeface="Consolas"/>
              </a:rPr>
              <a:t> </a:t>
            </a:r>
            <a:r>
              <a:rPr lang="en" b="0">
                <a:solidFill>
                  <a:schemeClr val="dk1"/>
                </a:solidFill>
                <a:latin typeface="Consolas"/>
                <a:ea typeface="Consolas"/>
                <a:cs typeface="Consolas"/>
                <a:sym typeface="Consolas"/>
              </a:rPr>
              <a:t>&lt;printf@plt&gt;</a:t>
            </a:r>
            <a:endParaRPr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a:solidFill>
                  <a:srgbClr val="098658"/>
                </a:solidFill>
                <a:latin typeface="Consolas"/>
                <a:ea typeface="Consolas"/>
                <a:cs typeface="Consolas"/>
                <a:sym typeface="Consolas"/>
              </a:rPr>
              <a:t>0x0000000000001177</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46</a:t>
            </a:r>
            <a:r>
              <a:rPr lang="en" sz="1800">
                <a:solidFill>
                  <a:schemeClr val="dk1"/>
                </a:solidFill>
                <a:latin typeface="Consolas"/>
                <a:ea typeface="Consolas"/>
                <a:cs typeface="Consolas"/>
                <a:sym typeface="Consolas"/>
              </a:rPr>
              <a:t>&gt;:   addl   $0x1,-</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a:solidFill>
                  <a:srgbClr val="098658"/>
                </a:solidFill>
                <a:latin typeface="Consolas"/>
                <a:ea typeface="Consolas"/>
                <a:cs typeface="Consolas"/>
                <a:sym typeface="Consolas"/>
              </a:rPr>
              <a:t>0x000000000000117b</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50</a:t>
            </a:r>
            <a:r>
              <a:rPr lang="en" sz="1800">
                <a:solidFill>
                  <a:schemeClr val="dk1"/>
                </a:solidFill>
                <a:latin typeface="Consolas"/>
                <a:ea typeface="Consolas"/>
                <a:cs typeface="Consolas"/>
                <a:sym typeface="Consolas"/>
              </a:rPr>
              <a:t>&gt;:   cmpl   $0x9,-</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a:solidFill>
                  <a:srgbClr val="098658"/>
                </a:solidFill>
                <a:latin typeface="Consolas"/>
                <a:ea typeface="Consolas"/>
                <a:cs typeface="Consolas"/>
                <a:sym typeface="Consolas"/>
              </a:rPr>
              <a:t>0x000000000000117f</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54</a:t>
            </a:r>
            <a:r>
              <a:rPr lang="en" sz="1800">
                <a:solidFill>
                  <a:schemeClr val="dk1"/>
                </a:solidFill>
                <a:latin typeface="Consolas"/>
                <a:ea typeface="Consolas"/>
                <a:cs typeface="Consolas"/>
                <a:sym typeface="Consolas"/>
              </a:rPr>
              <a:t>&gt;:   jle    </a:t>
            </a:r>
            <a:r>
              <a:rPr lang="en" sz="1800">
                <a:solidFill>
                  <a:srgbClr val="098658"/>
                </a:solidFill>
                <a:latin typeface="Consolas"/>
                <a:ea typeface="Consolas"/>
                <a:cs typeface="Consolas"/>
                <a:sym typeface="Consolas"/>
              </a:rPr>
              <a:t>0x115e</a:t>
            </a:r>
            <a:r>
              <a:rPr lang="en" sz="1800">
                <a:solidFill>
                  <a:schemeClr val="dk1"/>
                </a:solidFill>
                <a:latin typeface="Consolas"/>
                <a:ea typeface="Consolas"/>
                <a:cs typeface="Consolas"/>
                <a:sym typeface="Consolas"/>
              </a:rPr>
              <a:t> &lt;main+</a:t>
            </a:r>
            <a:r>
              <a:rPr lang="en" sz="1800">
                <a:solidFill>
                  <a:srgbClr val="098658"/>
                </a:solidFill>
                <a:latin typeface="Consolas"/>
                <a:ea typeface="Consolas"/>
                <a:cs typeface="Consolas"/>
                <a:sym typeface="Consolas"/>
              </a:rPr>
              <a:t>21</a:t>
            </a:r>
            <a:r>
              <a:rPr lang="en" sz="1800">
                <a:solidFill>
                  <a:schemeClr val="dk1"/>
                </a:solidFill>
                <a:latin typeface="Consolas"/>
                <a:ea typeface="Consolas"/>
                <a:cs typeface="Consolas"/>
                <a:sym typeface="Consolas"/>
              </a:rPr>
              <a:t>&gt;</a:t>
            </a:r>
            <a:endParaRPr sz="1800">
              <a:solidFill>
                <a:srgbClr val="098658"/>
              </a:solidFill>
              <a:latin typeface="Consolas"/>
              <a:ea typeface="Consolas"/>
              <a:cs typeface="Consolas"/>
              <a:sym typeface="Consolas"/>
            </a:endParaRPr>
          </a:p>
        </p:txBody>
      </p:sp>
      <p:sp>
        <p:nvSpPr>
          <p:cNvPr id="447" name="Google Shape;447;p53"/>
          <p:cNvSpPr/>
          <p:nvPr/>
        </p:nvSpPr>
        <p:spPr>
          <a:xfrm>
            <a:off x="3256575" y="1285875"/>
            <a:ext cx="897900" cy="2967300"/>
          </a:xfrm>
          <a:prstGeom prst="leftBrace">
            <a:avLst>
              <a:gd name="adj1" fmla="val 50000"/>
              <a:gd name="adj2" fmla="val 510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10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7"/>
                                        </p:tgtEl>
                                        <p:attrNameLst>
                                          <p:attrName>style.visibility</p:attrName>
                                        </p:attrNameLst>
                                      </p:cBhvr>
                                      <p:to>
                                        <p:strVal val="visible"/>
                                      </p:to>
                                    </p:set>
                                    <p:animEffect transition="in" filter="fade">
                                      <p:cBhvr>
                                        <p:cTn id="12" dur="1000"/>
                                        <p:tgtEl>
                                          <p:spTgt spid="447"/>
                                        </p:tgtEl>
                                      </p:cBhvr>
                                    </p:animEffect>
                                  </p:childTnLst>
                                </p:cTn>
                              </p:par>
                              <p:par>
                                <p:cTn id="13" presetID="10" presetClass="entr" presetSubtype="0" fill="hold" nodeType="withEffect">
                                  <p:stCondLst>
                                    <p:cond delay="0"/>
                                  </p:stCondLst>
                                  <p:childTnLst>
                                    <p:set>
                                      <p:cBhvr>
                                        <p:cTn id="14" dur="1" fill="hold">
                                          <p:stCondLst>
                                            <p:cond delay="0"/>
                                          </p:stCondLst>
                                        </p:cTn>
                                        <p:tgtEl>
                                          <p:spTgt spid="446"/>
                                        </p:tgtEl>
                                        <p:attrNameLst>
                                          <p:attrName>style.visibility</p:attrName>
                                        </p:attrNameLst>
                                      </p:cBhvr>
                                      <p:to>
                                        <p:strVal val="visible"/>
                                      </p:to>
                                    </p:set>
                                    <p:animEffect transition="in" filter="fade">
                                      <p:cBhvr>
                                        <p:cTn id="15"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91" name="Google Shape;291;p53"/>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Course News</a:t>
            </a:r>
            <a:endParaRPr/>
          </a:p>
        </p:txBody>
      </p:sp>
      <p:sp>
        <p:nvSpPr>
          <p:cNvPr id="292" name="Google Shape;292;p53"/>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r>
              <a:rPr lang="en-US" dirty="0"/>
              <a:t>Lab 4 (Assembly Lab) is out, due February 29</a:t>
            </a:r>
            <a:r>
              <a:rPr lang="en-US" baseline="30000" dirty="0"/>
              <a:t>th</a:t>
            </a:r>
            <a:r>
              <a:rPr lang="en-US" dirty="0"/>
              <a:t> at 5:59PM</a:t>
            </a:r>
          </a:p>
          <a:p>
            <a:pPr lvl="1" indent="-361950">
              <a:buSzPts val="2100"/>
              <a:buFont typeface="Libre Franklin"/>
              <a:buChar char="▶"/>
            </a:pPr>
            <a:r>
              <a:rPr lang="en-US" dirty="0"/>
              <a:t>Consider coming to my Monday or Tuesday office hours (The line gets long on Thursdays)</a:t>
            </a:r>
          </a:p>
          <a:p>
            <a:pPr marL="457200" lvl="0" indent="-361950" algn="l" rtl="0">
              <a:spcBef>
                <a:spcPts val="0"/>
              </a:spcBef>
              <a:spcAft>
                <a:spcPts val="0"/>
              </a:spcAft>
              <a:buSzPts val="2100"/>
              <a:buChar char="▶"/>
            </a:pPr>
            <a:r>
              <a:rPr lang="en-US" dirty="0"/>
              <a:t>Malloc Project due Monday March 4</a:t>
            </a:r>
            <a:r>
              <a:rPr lang="en-US" baseline="30000" dirty="0"/>
              <a:t>th</a:t>
            </a:r>
            <a:r>
              <a:rPr lang="en-US" dirty="0"/>
              <a:t> at 5:59PM</a:t>
            </a:r>
          </a:p>
          <a:p>
            <a:pPr lvl="1" indent="-361950">
              <a:buSzPts val="2100"/>
              <a:buChar char="▶"/>
            </a:pPr>
            <a:r>
              <a:rPr lang="en-US" dirty="0"/>
              <a:t>It’s a doozy, start early please!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4"/>
          <p:cNvSpPr/>
          <p:nvPr/>
        </p:nvSpPr>
        <p:spPr>
          <a:xfrm>
            <a:off x="593475" y="2221758"/>
            <a:ext cx="2663100" cy="10425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4"/>
          <p:cNvSpPr txBox="1">
            <a:spLocks noGrp="1"/>
          </p:cNvSpPr>
          <p:nvPr>
            <p:ph type="body" idx="1"/>
          </p:nvPr>
        </p:nvSpPr>
        <p:spPr>
          <a:xfrm>
            <a:off x="311700" y="1152475"/>
            <a:ext cx="3999900" cy="3416400"/>
          </a:xfrm>
          <a:prstGeom prst="rect">
            <a:avLst/>
          </a:prstGeom>
          <a:noFill/>
          <a:ln>
            <a:noFill/>
          </a:ln>
        </p:spPr>
        <p:txBody>
          <a:bodyPr spcFirstLastPara="1" wrap="square" lIns="93500" tIns="93500" rIns="93500" bIns="93500" anchor="t" anchorCtr="0">
            <a:normAutofit fontScale="85000" lnSpcReduction="10000"/>
          </a:bodyPr>
          <a:lstStyle/>
          <a:p>
            <a:pPr marL="0" lvl="0" indent="0" algn="l" rtl="0">
              <a:lnSpc>
                <a:spcPct val="150000"/>
              </a:lnSpc>
              <a:spcBef>
                <a:spcPts val="0"/>
              </a:spcBef>
              <a:spcAft>
                <a:spcPts val="0"/>
              </a:spcAft>
              <a:buClr>
                <a:schemeClr val="dk1"/>
              </a:buClr>
              <a:buSzPct val="61111"/>
              <a:buFont typeface="Arial"/>
              <a:buNone/>
            </a:pPr>
            <a:r>
              <a:rPr lang="en" sz="1800" b="0">
                <a:solidFill>
                  <a:srgbClr val="0000FF"/>
                </a:solidFill>
                <a:latin typeface="Consolas"/>
                <a:ea typeface="Consolas"/>
                <a:cs typeface="Consolas"/>
                <a:sym typeface="Consolas"/>
              </a:rPr>
              <a:t>#include </a:t>
            </a:r>
            <a:r>
              <a:rPr lang="en" sz="1800" b="0">
                <a:solidFill>
                  <a:srgbClr val="A31515"/>
                </a:solidFill>
                <a:latin typeface="Consolas"/>
                <a:ea typeface="Consolas"/>
                <a:cs typeface="Consolas"/>
                <a:sym typeface="Consolas"/>
              </a:rPr>
              <a:t>&lt;stdio.h&gt;</a:t>
            </a:r>
            <a:endParaRPr sz="1800" b="0">
              <a:solidFill>
                <a:srgbClr val="A31515"/>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000FF"/>
                </a:solidFill>
                <a:latin typeface="Consolas"/>
                <a:ea typeface="Consolas"/>
                <a:cs typeface="Consolas"/>
                <a:sym typeface="Consolas"/>
              </a:rPr>
              <a:t>int</a:t>
            </a:r>
            <a:r>
              <a:rPr lang="en" sz="1800" b="0">
                <a:solidFill>
                  <a:schemeClr val="dk1"/>
                </a:solidFill>
                <a:latin typeface="Consolas"/>
                <a:ea typeface="Consolas"/>
                <a:cs typeface="Consolas"/>
                <a:sym typeface="Consolas"/>
              </a:rPr>
              <a:t> main(</a:t>
            </a:r>
            <a:r>
              <a:rPr lang="en" sz="1800" b="0">
                <a:solidFill>
                  <a:srgbClr val="0000FF"/>
                </a:solidFill>
                <a:latin typeface="Consolas"/>
                <a:ea typeface="Consolas"/>
                <a:cs typeface="Consolas"/>
                <a:sym typeface="Consolas"/>
              </a:rPr>
              <a:t>void</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for</a:t>
            </a: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int</a:t>
            </a:r>
            <a:r>
              <a:rPr lang="en" sz="1800" b="0">
                <a:solidFill>
                  <a:schemeClr val="dk1"/>
                </a:solidFill>
                <a:latin typeface="Consolas"/>
                <a:ea typeface="Consolas"/>
                <a:cs typeface="Consolas"/>
                <a:sym typeface="Consolas"/>
              </a:rPr>
              <a:t> i = </a:t>
            </a:r>
            <a:r>
              <a:rPr lang="en" sz="1800" b="0">
                <a:solidFill>
                  <a:srgbClr val="098658"/>
                </a:solidFill>
                <a:latin typeface="Consolas"/>
                <a:ea typeface="Consolas"/>
                <a:cs typeface="Consolas"/>
                <a:sym typeface="Consolas"/>
              </a:rPr>
              <a:t>0</a:t>
            </a:r>
            <a:r>
              <a:rPr lang="en" sz="1800" b="0">
                <a:solidFill>
                  <a:schemeClr val="dk1"/>
                </a:solidFill>
                <a:latin typeface="Consolas"/>
                <a:ea typeface="Consolas"/>
                <a:cs typeface="Consolas"/>
                <a:sym typeface="Consolas"/>
              </a:rPr>
              <a:t>; i &lt; </a:t>
            </a:r>
            <a:r>
              <a:rPr lang="en" sz="1800" b="0">
                <a:solidFill>
                  <a:srgbClr val="098658"/>
                </a:solidFill>
                <a:latin typeface="Consolas"/>
                <a:ea typeface="Consolas"/>
                <a:cs typeface="Consolas"/>
                <a:sym typeface="Consolas"/>
              </a:rPr>
              <a:t>10</a:t>
            </a:r>
            <a:r>
              <a:rPr lang="en" sz="1800" b="0">
                <a:solidFill>
                  <a:schemeClr val="dk1"/>
                </a:solidFill>
                <a:latin typeface="Consolas"/>
                <a:ea typeface="Consolas"/>
                <a:cs typeface="Consolas"/>
                <a:sym typeface="Consolas"/>
              </a:rPr>
              <a:t>; 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printf(</a:t>
            </a:r>
            <a:r>
              <a:rPr lang="en" sz="1800" b="0">
                <a:solidFill>
                  <a:srgbClr val="A31515"/>
                </a:solidFill>
                <a:latin typeface="Consolas"/>
                <a:ea typeface="Consolas"/>
                <a:cs typeface="Consolas"/>
                <a:sym typeface="Consolas"/>
              </a:rPr>
              <a:t>"%d"</a:t>
            </a:r>
            <a:r>
              <a:rPr lang="en" sz="1800" b="0">
                <a:solidFill>
                  <a:schemeClr val="dk1"/>
                </a:solidFill>
                <a:latin typeface="Consolas"/>
                <a:ea typeface="Consolas"/>
                <a:cs typeface="Consolas"/>
                <a:sym typeface="Consolas"/>
              </a:rPr>
              <a:t>, 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   </a:t>
            </a:r>
            <a:r>
              <a:rPr lang="en" sz="1800" b="0">
                <a:solidFill>
                  <a:srgbClr val="0000FF"/>
                </a:solidFill>
                <a:latin typeface="Consolas"/>
                <a:ea typeface="Consolas"/>
                <a:cs typeface="Consolas"/>
                <a:sym typeface="Consolas"/>
              </a:rPr>
              <a:t>return</a:t>
            </a:r>
            <a:r>
              <a:rPr lang="en" sz="1800" b="0">
                <a:solidFill>
                  <a:schemeClr val="dk1"/>
                </a:solidFill>
                <a:latin typeface="Consolas"/>
                <a:ea typeface="Consolas"/>
                <a:cs typeface="Consolas"/>
                <a:sym typeface="Consolas"/>
              </a:rPr>
              <a:t> </a:t>
            </a:r>
            <a:r>
              <a:rPr lang="en" sz="1800" b="0">
                <a:solidFill>
                  <a:srgbClr val="098658"/>
                </a:solidFill>
                <a:latin typeface="Consolas"/>
                <a:ea typeface="Consolas"/>
                <a:cs typeface="Consolas"/>
                <a:sym typeface="Consolas"/>
              </a:rPr>
              <a:t>0</a:t>
            </a: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chemeClr val="dk1"/>
                </a:solidFill>
                <a:latin typeface="Consolas"/>
                <a:ea typeface="Consolas"/>
                <a:cs typeface="Consolas"/>
                <a:sym typeface="Consolas"/>
              </a:rPr>
              <a: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b="0">
              <a:solidFill>
                <a:schemeClr val="dk1"/>
              </a:solidFill>
              <a:latin typeface="Consolas"/>
              <a:ea typeface="Consolas"/>
              <a:cs typeface="Consolas"/>
              <a:sym typeface="Consolas"/>
            </a:endParaRPr>
          </a:p>
          <a:p>
            <a:pPr marL="0" lvl="0" indent="0" algn="l" rtl="0">
              <a:lnSpc>
                <a:spcPct val="115000"/>
              </a:lnSpc>
              <a:spcBef>
                <a:spcPts val="0"/>
              </a:spcBef>
              <a:spcAft>
                <a:spcPts val="1200"/>
              </a:spcAft>
              <a:buSzPct val="117647"/>
              <a:buNone/>
            </a:pPr>
            <a:endParaRPr>
              <a:latin typeface="Consolas"/>
              <a:ea typeface="Consolas"/>
              <a:cs typeface="Consolas"/>
              <a:sym typeface="Consolas"/>
            </a:endParaRPr>
          </a:p>
        </p:txBody>
      </p:sp>
      <p:sp>
        <p:nvSpPr>
          <p:cNvPr id="454" name="Google Shape;454;p54"/>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455" name="Google Shape;455;p54"/>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30</a:t>
            </a:fld>
            <a:endParaRPr/>
          </a:p>
        </p:txBody>
      </p:sp>
      <p:sp>
        <p:nvSpPr>
          <p:cNvPr id="456" name="Google Shape;456;p54"/>
          <p:cNvSpPr txBox="1">
            <a:spLocks noGrp="1"/>
          </p:cNvSpPr>
          <p:nvPr>
            <p:ph type="body" idx="2"/>
          </p:nvPr>
        </p:nvSpPr>
        <p:spPr>
          <a:xfrm>
            <a:off x="4093500" y="1152475"/>
            <a:ext cx="4738800" cy="3416400"/>
          </a:xfrm>
          <a:prstGeom prst="rect">
            <a:avLst/>
          </a:prstGeom>
          <a:noFill/>
          <a:ln>
            <a:noFill/>
          </a:ln>
        </p:spPr>
        <p:txBody>
          <a:bodyPr spcFirstLastPara="1" wrap="square" lIns="93500" tIns="93500" rIns="93500" bIns="93500" anchor="t" anchorCtr="0">
            <a:normAutofit fontScale="62500" lnSpcReduction="20000"/>
          </a:bodyPr>
          <a:lstStyle/>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0x0000000000001155</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12</a:t>
            </a:r>
            <a:r>
              <a:rPr lang="en" sz="1800">
                <a:solidFill>
                  <a:schemeClr val="dk1"/>
                </a:solidFill>
                <a:latin typeface="Consolas"/>
                <a:ea typeface="Consolas"/>
                <a:cs typeface="Consolas"/>
                <a:sym typeface="Consolas"/>
              </a:rPr>
              <a:t>&gt;:   movl   $0x0,-</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0x000000000000115c</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19</a:t>
            </a:r>
            <a:r>
              <a:rPr lang="en" sz="1800">
                <a:solidFill>
                  <a:schemeClr val="dk1"/>
                </a:solidFill>
                <a:latin typeface="Consolas"/>
                <a:ea typeface="Consolas"/>
                <a:cs typeface="Consolas"/>
                <a:sym typeface="Consolas"/>
              </a:rPr>
              <a:t>&gt;:   jmp    </a:t>
            </a:r>
            <a:r>
              <a:rPr lang="en" sz="1800">
                <a:solidFill>
                  <a:srgbClr val="098658"/>
                </a:solidFill>
                <a:latin typeface="Consolas"/>
                <a:ea typeface="Consolas"/>
                <a:cs typeface="Consolas"/>
                <a:sym typeface="Consolas"/>
              </a:rPr>
              <a:t>0x117b</a:t>
            </a:r>
            <a:r>
              <a:rPr lang="en" sz="1800">
                <a:solidFill>
                  <a:schemeClr val="dk1"/>
                </a:solidFill>
                <a:latin typeface="Consolas"/>
                <a:ea typeface="Consolas"/>
                <a:cs typeface="Consolas"/>
                <a:sym typeface="Consolas"/>
              </a:rPr>
              <a:t> &lt;main+</a:t>
            </a:r>
            <a:r>
              <a:rPr lang="en" sz="1800">
                <a:solidFill>
                  <a:srgbClr val="098658"/>
                </a:solidFill>
                <a:latin typeface="Consolas"/>
                <a:ea typeface="Consolas"/>
                <a:cs typeface="Consolas"/>
                <a:sym typeface="Consolas"/>
              </a:rPr>
              <a:t>50</a:t>
            </a:r>
            <a:r>
              <a:rPr lang="en" sz="1800">
                <a:solidFill>
                  <a:schemeClr val="dk1"/>
                </a:solidFill>
                <a:latin typeface="Consolas"/>
                <a:ea typeface="Consolas"/>
                <a:cs typeface="Consolas"/>
                <a:sym typeface="Consolas"/>
              </a:rPr>
              <a:t>&gt;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0x000000000000115e</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21</a:t>
            </a:r>
            <a:r>
              <a:rPr lang="en" sz="1800" b="0">
                <a:solidFill>
                  <a:schemeClr val="dk1"/>
                </a:solidFill>
                <a:latin typeface="Consolas"/>
                <a:ea typeface="Consolas"/>
                <a:cs typeface="Consolas"/>
                <a:sym typeface="Consolas"/>
              </a:rPr>
              <a:t>&gt;:   mov    -</a:t>
            </a:r>
            <a:r>
              <a:rPr lang="en" sz="1800" b="0">
                <a:solidFill>
                  <a:srgbClr val="098658"/>
                </a:solidFill>
                <a:latin typeface="Consolas"/>
                <a:ea typeface="Consolas"/>
                <a:cs typeface="Consolas"/>
                <a:sym typeface="Consolas"/>
              </a:rPr>
              <a:t>0x4</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rbp</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eax</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0x0000000000001161</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24</a:t>
            </a:r>
            <a:r>
              <a:rPr lang="en" sz="1800" b="0">
                <a:solidFill>
                  <a:schemeClr val="dk1"/>
                </a:solidFill>
                <a:latin typeface="Consolas"/>
                <a:ea typeface="Consolas"/>
                <a:cs typeface="Consolas"/>
                <a:sym typeface="Consolas"/>
              </a:rPr>
              <a:t>&gt;:   mov    %</a:t>
            </a:r>
            <a:r>
              <a:rPr lang="en" sz="1800" b="0">
                <a:solidFill>
                  <a:srgbClr val="0000FF"/>
                </a:solidFill>
                <a:latin typeface="Consolas"/>
                <a:ea typeface="Consolas"/>
                <a:cs typeface="Consolas"/>
                <a:sym typeface="Consolas"/>
              </a:rPr>
              <a:t>eax</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esi</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0x0000000000001163</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26</a:t>
            </a:r>
            <a:r>
              <a:rPr lang="en" sz="1800" b="0">
                <a:solidFill>
                  <a:schemeClr val="dk1"/>
                </a:solidFill>
                <a:latin typeface="Consolas"/>
                <a:ea typeface="Consolas"/>
                <a:cs typeface="Consolas"/>
                <a:sym typeface="Consolas"/>
              </a:rPr>
              <a:t>&gt;:   lea    </a:t>
            </a:r>
            <a:r>
              <a:rPr lang="en" sz="1800" b="0">
                <a:solidFill>
                  <a:srgbClr val="098658"/>
                </a:solidFill>
                <a:latin typeface="Consolas"/>
                <a:ea typeface="Consolas"/>
                <a:cs typeface="Consolas"/>
                <a:sym typeface="Consolas"/>
              </a:rPr>
              <a:t>0xe9a</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rip</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rax</a:t>
            </a:r>
            <a:endParaRPr sz="1800" b="0">
              <a:solidFill>
                <a:srgbClr val="008000"/>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0x000000000000116a</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33</a:t>
            </a:r>
            <a:r>
              <a:rPr lang="en" sz="1800" b="0">
                <a:solidFill>
                  <a:schemeClr val="dk1"/>
                </a:solidFill>
                <a:latin typeface="Consolas"/>
                <a:ea typeface="Consolas"/>
                <a:cs typeface="Consolas"/>
                <a:sym typeface="Consolas"/>
              </a:rPr>
              <a:t>&gt;:   mov    %</a:t>
            </a:r>
            <a:r>
              <a:rPr lang="en" sz="1800" b="0">
                <a:solidFill>
                  <a:srgbClr val="0000FF"/>
                </a:solidFill>
                <a:latin typeface="Consolas"/>
                <a:ea typeface="Consolas"/>
                <a:cs typeface="Consolas"/>
                <a:sym typeface="Consolas"/>
              </a:rPr>
              <a:t>rax</a:t>
            </a:r>
            <a:r>
              <a:rPr lang="en" sz="1800" b="0">
                <a:solidFill>
                  <a:schemeClr val="dk1"/>
                </a:solidFill>
                <a:latin typeface="Consolas"/>
                <a:ea typeface="Consolas"/>
                <a:cs typeface="Consolas"/>
                <a:sym typeface="Consolas"/>
              </a:rPr>
              <a:t>,%</a:t>
            </a:r>
            <a:r>
              <a:rPr lang="en" sz="1800" b="0">
                <a:solidFill>
                  <a:srgbClr val="0000FF"/>
                </a:solidFill>
                <a:latin typeface="Consolas"/>
                <a:ea typeface="Consolas"/>
                <a:cs typeface="Consolas"/>
                <a:sym typeface="Consolas"/>
              </a:rPr>
              <a:t>rdi</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0x000000000000116d</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36</a:t>
            </a:r>
            <a:r>
              <a:rPr lang="en" sz="1800" b="0">
                <a:solidFill>
                  <a:schemeClr val="dk1"/>
                </a:solidFill>
                <a:latin typeface="Consolas"/>
                <a:ea typeface="Consolas"/>
                <a:cs typeface="Consolas"/>
                <a:sym typeface="Consolas"/>
              </a:rPr>
              <a:t>&gt;:   mov    $0x0,%</a:t>
            </a:r>
            <a:r>
              <a:rPr lang="en" sz="1800" b="0">
                <a:solidFill>
                  <a:srgbClr val="0000FF"/>
                </a:solidFill>
                <a:latin typeface="Consolas"/>
                <a:ea typeface="Consolas"/>
                <a:cs typeface="Consolas"/>
                <a:sym typeface="Consolas"/>
              </a:rPr>
              <a:t>eax</a:t>
            </a:r>
            <a:endParaRPr sz="1800" b="0">
              <a:solidFill>
                <a:srgbClr val="0000F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b="0">
                <a:solidFill>
                  <a:srgbClr val="098658"/>
                </a:solidFill>
                <a:latin typeface="Consolas"/>
                <a:ea typeface="Consolas"/>
                <a:cs typeface="Consolas"/>
                <a:sym typeface="Consolas"/>
              </a:rPr>
              <a:t>0x0000000000001172</a:t>
            </a:r>
            <a:r>
              <a:rPr lang="en" sz="1800" b="0">
                <a:solidFill>
                  <a:schemeClr val="dk1"/>
                </a:solidFill>
                <a:latin typeface="Consolas"/>
                <a:ea typeface="Consolas"/>
                <a:cs typeface="Consolas"/>
                <a:sym typeface="Consolas"/>
              </a:rPr>
              <a:t> &lt;+</a:t>
            </a:r>
            <a:r>
              <a:rPr lang="en" sz="1800" b="0">
                <a:solidFill>
                  <a:srgbClr val="098658"/>
                </a:solidFill>
                <a:latin typeface="Consolas"/>
                <a:ea typeface="Consolas"/>
                <a:cs typeface="Consolas"/>
                <a:sym typeface="Consolas"/>
              </a:rPr>
              <a:t>41</a:t>
            </a:r>
            <a:r>
              <a:rPr lang="en" sz="1800" b="0">
                <a:solidFill>
                  <a:schemeClr val="dk1"/>
                </a:solidFill>
                <a:latin typeface="Consolas"/>
                <a:ea typeface="Consolas"/>
                <a:cs typeface="Consolas"/>
                <a:sym typeface="Consolas"/>
              </a:rPr>
              <a:t>&gt;:   call   </a:t>
            </a:r>
            <a:r>
              <a:rPr lang="en" sz="1800" b="0">
                <a:solidFill>
                  <a:srgbClr val="098658"/>
                </a:solidFill>
                <a:latin typeface="Consolas"/>
                <a:ea typeface="Consolas"/>
                <a:cs typeface="Consolas"/>
                <a:sym typeface="Consolas"/>
              </a:rPr>
              <a:t>0x1050</a:t>
            </a:r>
            <a:r>
              <a:rPr lang="en" sz="1800" b="0">
                <a:solidFill>
                  <a:schemeClr val="dk1"/>
                </a:solidFill>
                <a:latin typeface="Consolas"/>
                <a:ea typeface="Consolas"/>
                <a:cs typeface="Consolas"/>
                <a:sym typeface="Consolas"/>
              </a:rPr>
              <a:t> </a:t>
            </a:r>
            <a:r>
              <a:rPr lang="en" b="0">
                <a:solidFill>
                  <a:schemeClr val="dk1"/>
                </a:solidFill>
                <a:latin typeface="Consolas"/>
                <a:ea typeface="Consolas"/>
                <a:cs typeface="Consolas"/>
                <a:sym typeface="Consolas"/>
              </a:rPr>
              <a:t>&lt;printf@plt&gt;</a:t>
            </a:r>
            <a:endParaRPr b="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0x0000000000001177</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46</a:t>
            </a:r>
            <a:r>
              <a:rPr lang="en" sz="1800">
                <a:solidFill>
                  <a:schemeClr val="dk1"/>
                </a:solidFill>
                <a:latin typeface="Consolas"/>
                <a:ea typeface="Consolas"/>
                <a:cs typeface="Consolas"/>
                <a:sym typeface="Consolas"/>
              </a:rPr>
              <a:t>&gt;:   addl   $0x1,-</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rgbClr val="098658"/>
                </a:solidFill>
                <a:latin typeface="Consolas"/>
                <a:ea typeface="Consolas"/>
                <a:cs typeface="Consolas"/>
                <a:sym typeface="Consolas"/>
              </a:rPr>
              <a:t>0x000000000000117b</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50</a:t>
            </a:r>
            <a:r>
              <a:rPr lang="en" sz="1800">
                <a:solidFill>
                  <a:schemeClr val="dk1"/>
                </a:solidFill>
                <a:latin typeface="Consolas"/>
                <a:ea typeface="Consolas"/>
                <a:cs typeface="Consolas"/>
                <a:sym typeface="Consolas"/>
              </a:rPr>
              <a:t>&gt;:   cmpl   $0x9,-</a:t>
            </a:r>
            <a:r>
              <a:rPr lang="en" sz="1800">
                <a:solidFill>
                  <a:srgbClr val="098658"/>
                </a:solidFill>
                <a:latin typeface="Consolas"/>
                <a:ea typeface="Consolas"/>
                <a:cs typeface="Consolas"/>
                <a:sym typeface="Consolas"/>
              </a:rPr>
              <a:t>0x4</a:t>
            </a:r>
            <a:r>
              <a:rPr lang="en" sz="1800">
                <a:solidFill>
                  <a:schemeClr val="dk1"/>
                </a:solidFill>
                <a:latin typeface="Consolas"/>
                <a:ea typeface="Consolas"/>
                <a:cs typeface="Consolas"/>
                <a:sym typeface="Consolas"/>
              </a:rPr>
              <a:t>(%</a:t>
            </a:r>
            <a:r>
              <a:rPr lang="en" sz="1800">
                <a:solidFill>
                  <a:srgbClr val="0000FF"/>
                </a:solidFill>
                <a:latin typeface="Consolas"/>
                <a:ea typeface="Consolas"/>
                <a:cs typeface="Consolas"/>
                <a:sym typeface="Consolas"/>
              </a:rPr>
              <a:t>rbp</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11111"/>
              <a:buNone/>
            </a:pPr>
            <a:r>
              <a:rPr lang="en" sz="1800">
                <a:solidFill>
                  <a:srgbClr val="098658"/>
                </a:solidFill>
                <a:latin typeface="Consolas"/>
                <a:ea typeface="Consolas"/>
                <a:cs typeface="Consolas"/>
                <a:sym typeface="Consolas"/>
              </a:rPr>
              <a:t>0x000000000000117f</a:t>
            </a:r>
            <a:r>
              <a:rPr lang="en" sz="1800">
                <a:solidFill>
                  <a:schemeClr val="dk1"/>
                </a:solidFill>
                <a:latin typeface="Consolas"/>
                <a:ea typeface="Consolas"/>
                <a:cs typeface="Consolas"/>
                <a:sym typeface="Consolas"/>
              </a:rPr>
              <a:t> &lt;+</a:t>
            </a:r>
            <a:r>
              <a:rPr lang="en" sz="1800">
                <a:solidFill>
                  <a:srgbClr val="098658"/>
                </a:solidFill>
                <a:latin typeface="Consolas"/>
                <a:ea typeface="Consolas"/>
                <a:cs typeface="Consolas"/>
                <a:sym typeface="Consolas"/>
              </a:rPr>
              <a:t>54</a:t>
            </a:r>
            <a:r>
              <a:rPr lang="en" sz="1800">
                <a:solidFill>
                  <a:schemeClr val="dk1"/>
                </a:solidFill>
                <a:latin typeface="Consolas"/>
                <a:ea typeface="Consolas"/>
                <a:cs typeface="Consolas"/>
                <a:sym typeface="Consolas"/>
              </a:rPr>
              <a:t>&gt;:   jle    </a:t>
            </a:r>
            <a:r>
              <a:rPr lang="en" sz="1800">
                <a:solidFill>
                  <a:srgbClr val="098658"/>
                </a:solidFill>
                <a:latin typeface="Consolas"/>
                <a:ea typeface="Consolas"/>
                <a:cs typeface="Consolas"/>
                <a:sym typeface="Consolas"/>
              </a:rPr>
              <a:t>0x115e</a:t>
            </a:r>
            <a:r>
              <a:rPr lang="en" sz="1800">
                <a:solidFill>
                  <a:schemeClr val="dk1"/>
                </a:solidFill>
                <a:latin typeface="Consolas"/>
                <a:ea typeface="Consolas"/>
                <a:cs typeface="Consolas"/>
                <a:sym typeface="Consolas"/>
              </a:rPr>
              <a:t> &lt;main+</a:t>
            </a:r>
            <a:r>
              <a:rPr lang="en" sz="1800">
                <a:solidFill>
                  <a:srgbClr val="098658"/>
                </a:solidFill>
                <a:latin typeface="Consolas"/>
                <a:ea typeface="Consolas"/>
                <a:cs typeface="Consolas"/>
                <a:sym typeface="Consolas"/>
              </a:rPr>
              <a:t>21</a:t>
            </a:r>
            <a:r>
              <a:rPr lang="en" sz="1800">
                <a:solidFill>
                  <a:schemeClr val="dk1"/>
                </a:solidFill>
                <a:latin typeface="Consolas"/>
                <a:ea typeface="Consolas"/>
                <a:cs typeface="Consolas"/>
                <a:sym typeface="Consolas"/>
              </a:rPr>
              <a:t>&gt;</a:t>
            </a:r>
            <a:endParaRPr sz="1800">
              <a:solidFill>
                <a:srgbClr val="098658"/>
              </a:solidFill>
              <a:latin typeface="Consolas"/>
              <a:ea typeface="Consolas"/>
              <a:cs typeface="Consolas"/>
              <a:sym typeface="Consolas"/>
            </a:endParaRPr>
          </a:p>
        </p:txBody>
      </p:sp>
      <p:sp>
        <p:nvSpPr>
          <p:cNvPr id="457" name="Google Shape;457;p54"/>
          <p:cNvSpPr/>
          <p:nvPr/>
        </p:nvSpPr>
        <p:spPr>
          <a:xfrm>
            <a:off x="3256575" y="1285875"/>
            <a:ext cx="897900" cy="2967300"/>
          </a:xfrm>
          <a:prstGeom prst="leftBrace">
            <a:avLst>
              <a:gd name="adj1" fmla="val 50000"/>
              <a:gd name="adj2" fmla="val 510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54"/>
          <p:cNvSpPr txBox="1"/>
          <p:nvPr/>
        </p:nvSpPr>
        <p:spPr>
          <a:xfrm>
            <a:off x="311700" y="4253175"/>
            <a:ext cx="39999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ucida Sans"/>
                <a:ea typeface="Lucida Sans"/>
                <a:cs typeface="Lucida Sans"/>
                <a:sym typeface="Lucida Sans"/>
              </a:rPr>
              <a:t>Wait….why is the assembly code the same?</a:t>
            </a:r>
            <a:endParaRPr sz="1400" b="0" i="0" u="none" strike="noStrike" cap="none">
              <a:solidFill>
                <a:srgbClr val="000000"/>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p>
            <a:pPr marL="0" lvl="0" indent="0" algn="l" rtl="0">
              <a:lnSpc>
                <a:spcPct val="90000"/>
              </a:lnSpc>
              <a:spcBef>
                <a:spcPts val="0"/>
              </a:spcBef>
              <a:spcAft>
                <a:spcPts val="0"/>
              </a:spcAft>
              <a:buSzPts val="5500"/>
              <a:buNone/>
            </a:pPr>
            <a:r>
              <a:rPr lang="en" sz="5300"/>
              <a:t>for loops == while loops!</a:t>
            </a:r>
            <a:endParaRPr sz="5300"/>
          </a:p>
        </p:txBody>
      </p:sp>
      <p:sp>
        <p:nvSpPr>
          <p:cNvPr id="464" name="Google Shape;464;p55"/>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fontScale="77500" lnSpcReduction="20000"/>
          </a:bodyPr>
          <a:lstStyle/>
          <a:p>
            <a:pPr marL="0" lvl="0" indent="0" algn="l" rtl="0">
              <a:lnSpc>
                <a:spcPct val="90000"/>
              </a:lnSpc>
              <a:spcBef>
                <a:spcPts val="900"/>
              </a:spcBef>
              <a:spcAft>
                <a:spcPts val="0"/>
              </a:spcAft>
              <a:buSzPts val="2200"/>
              <a:buNone/>
            </a:pPr>
            <a:r>
              <a:rPr lang="en"/>
              <a:t>Your CPU treats them the same way!</a:t>
            </a:r>
            <a:endParaRPr/>
          </a:p>
          <a:p>
            <a:pPr marL="0" lvl="0" indent="0" algn="l" rtl="0">
              <a:lnSpc>
                <a:spcPct val="90000"/>
              </a:lnSpc>
              <a:spcBef>
                <a:spcPts val="1200"/>
              </a:spcBef>
              <a:spcAft>
                <a:spcPts val="0"/>
              </a:spcAft>
              <a:buSzPts val="2200"/>
              <a:buNone/>
            </a:pPr>
            <a:endParaRPr/>
          </a:p>
          <a:p>
            <a:pPr marL="0" lvl="0" indent="0" algn="l" rtl="0">
              <a:lnSpc>
                <a:spcPct val="90000"/>
              </a:lnSpc>
              <a:spcBef>
                <a:spcPts val="1200"/>
              </a:spcBef>
              <a:spcAft>
                <a:spcPts val="1200"/>
              </a:spcAft>
              <a:buSzPts val="2200"/>
              <a:buNone/>
            </a:pPr>
            <a:r>
              <a:rPr lang="en" sz="1000"/>
              <a:t>* do-while loops also work the same way (Write a short program and inspect the assembly!)</a:t>
            </a:r>
            <a:endParaRPr sz="1000"/>
          </a:p>
        </p:txBody>
      </p:sp>
      <p:sp>
        <p:nvSpPr>
          <p:cNvPr id="465" name="Google Shape;465;p55"/>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6"/>
          <p:cNvSpPr/>
          <p:nvPr/>
        </p:nvSpPr>
        <p:spPr>
          <a:xfrm>
            <a:off x="677175" y="2708700"/>
            <a:ext cx="2937000" cy="5892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56"/>
          <p:cNvSpPr txBox="1">
            <a:spLocks noGrp="1"/>
          </p:cNvSpPr>
          <p:nvPr>
            <p:ph type="body" idx="1"/>
          </p:nvPr>
        </p:nvSpPr>
        <p:spPr>
          <a:xfrm>
            <a:off x="311700" y="1152475"/>
            <a:ext cx="3485100" cy="3416400"/>
          </a:xfrm>
          <a:prstGeom prst="rect">
            <a:avLst/>
          </a:prstGeom>
          <a:noFill/>
          <a:ln>
            <a:noFill/>
          </a:ln>
        </p:spPr>
        <p:txBody>
          <a:bodyPr spcFirstLastPara="1" wrap="square" lIns="93500" tIns="93500" rIns="93500" bIns="93500" anchor="t" anchorCtr="0">
            <a:normAutofit fontScale="85000" lnSpcReduction="10000"/>
          </a:bodyPr>
          <a:lstStyle/>
          <a:p>
            <a:pPr marL="0" lvl="0" indent="0" algn="l" rtl="0">
              <a:lnSpc>
                <a:spcPct val="150000"/>
              </a:lnSpc>
              <a:spcBef>
                <a:spcPts val="0"/>
              </a:spcBef>
              <a:spcAft>
                <a:spcPts val="0"/>
              </a:spcAft>
              <a:buClr>
                <a:schemeClr val="dk1"/>
              </a:buClr>
              <a:buSzPct val="61111"/>
              <a:buFont typeface="Arial"/>
              <a:buNone/>
            </a:pPr>
            <a:r>
              <a:rPr lang="en" sz="1800">
                <a:solidFill>
                  <a:srgbClr val="0000FF"/>
                </a:solidFill>
                <a:latin typeface="Consolas"/>
                <a:ea typeface="Consolas"/>
                <a:cs typeface="Consolas"/>
                <a:sym typeface="Consolas"/>
              </a:rPr>
              <a:t>#include </a:t>
            </a:r>
            <a:r>
              <a:rPr lang="en" sz="1800">
                <a:solidFill>
                  <a:srgbClr val="A31515"/>
                </a:solidFill>
                <a:latin typeface="Consolas"/>
                <a:ea typeface="Consolas"/>
                <a:cs typeface="Consolas"/>
                <a:sym typeface="Consolas"/>
              </a:rPr>
              <a:t>&lt;stdio.h&gt;</a:t>
            </a:r>
            <a:endParaRPr sz="1800">
              <a:solidFill>
                <a:srgbClr val="A31515"/>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rgbClr val="0000FF"/>
                </a:solidFill>
                <a:latin typeface="Consolas"/>
                <a:ea typeface="Consolas"/>
                <a:cs typeface="Consolas"/>
                <a:sym typeface="Consolas"/>
              </a:rPr>
              <a:t>int</a:t>
            </a:r>
            <a:r>
              <a:rPr lang="en" sz="1800">
                <a:solidFill>
                  <a:schemeClr val="dk1"/>
                </a:solidFill>
                <a:latin typeface="Consolas"/>
                <a:ea typeface="Consolas"/>
                <a:cs typeface="Consolas"/>
                <a:sym typeface="Consolas"/>
              </a:rPr>
              <a:t> main(</a:t>
            </a:r>
            <a:r>
              <a:rPr lang="en" sz="1800">
                <a:solidFill>
                  <a:srgbClr val="0000FF"/>
                </a:solidFill>
                <a:latin typeface="Consolas"/>
                <a:ea typeface="Consolas"/>
                <a:cs typeface="Consolas"/>
                <a:sym typeface="Consolas"/>
              </a:rPr>
              <a:t>void</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int</a:t>
            </a:r>
            <a:r>
              <a:rPr lang="en" sz="1800">
                <a:solidFill>
                  <a:schemeClr val="dk1"/>
                </a:solidFill>
                <a:latin typeface="Consolas"/>
                <a:ea typeface="Consolas"/>
                <a:cs typeface="Consolas"/>
                <a:sym typeface="Consolas"/>
              </a:rPr>
              <a:t> input;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chemeClr val="dk1"/>
                </a:solidFill>
                <a:latin typeface="Consolas"/>
                <a:ea typeface="Consolas"/>
                <a:cs typeface="Consolas"/>
                <a:sym typeface="Consolas"/>
              </a:rPr>
              <a:t>   scanf(</a:t>
            </a:r>
            <a:r>
              <a:rPr lang="en" sz="1800">
                <a:solidFill>
                  <a:srgbClr val="A31515"/>
                </a:solidFill>
                <a:latin typeface="Consolas"/>
                <a:ea typeface="Consolas"/>
                <a:cs typeface="Consolas"/>
                <a:sym typeface="Consolas"/>
              </a:rPr>
              <a:t>"%d"</a:t>
            </a:r>
            <a:r>
              <a:rPr lang="en" sz="1800">
                <a:solidFill>
                  <a:schemeClr val="dk1"/>
                </a:solidFill>
                <a:latin typeface="Consolas"/>
                <a:ea typeface="Consolas"/>
                <a:cs typeface="Consolas"/>
                <a:sym typeface="Consolas"/>
              </a:rPr>
              <a:t>, &amp;input);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if</a:t>
            </a:r>
            <a:r>
              <a:rPr lang="en" sz="1800">
                <a:solidFill>
                  <a:schemeClr val="dk1"/>
                </a:solidFill>
                <a:latin typeface="Consolas"/>
                <a:ea typeface="Consolas"/>
                <a:cs typeface="Consolas"/>
                <a:sym typeface="Consolas"/>
              </a:rPr>
              <a:t> (input &gt; </a:t>
            </a:r>
            <a:r>
              <a:rPr lang="en" sz="1800">
                <a:solidFill>
                  <a:srgbClr val="098658"/>
                </a:solidFill>
                <a:latin typeface="Consolas"/>
                <a:ea typeface="Consolas"/>
                <a:cs typeface="Consolas"/>
                <a:sym typeface="Consolas"/>
              </a:rPr>
              <a:t>10</a:t>
            </a:r>
            <a:r>
              <a:rPr lang="en" sz="1800">
                <a:solidFill>
                  <a:schemeClr val="dk1"/>
                </a:solidFill>
                <a:latin typeface="Consolas"/>
                <a:ea typeface="Consolas"/>
                <a:cs typeface="Consolas"/>
                <a:sym typeface="Consolas"/>
              </a:rPr>
              <a:t>) printf(</a:t>
            </a:r>
            <a:r>
              <a:rPr lang="en" sz="1800">
                <a:solidFill>
                  <a:srgbClr val="A31515"/>
                </a:solidFill>
                <a:latin typeface="Consolas"/>
                <a:ea typeface="Consolas"/>
                <a:cs typeface="Consolas"/>
                <a:sym typeface="Consolas"/>
              </a:rPr>
              <a:t>"Big"</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else</a:t>
            </a:r>
            <a:r>
              <a:rPr lang="en" sz="1800">
                <a:solidFill>
                  <a:schemeClr val="dk1"/>
                </a:solidFill>
                <a:latin typeface="Consolas"/>
                <a:ea typeface="Consolas"/>
                <a:cs typeface="Consolas"/>
                <a:sym typeface="Consolas"/>
              </a:rPr>
              <a:t> printf(</a:t>
            </a:r>
            <a:r>
              <a:rPr lang="en" sz="1800">
                <a:solidFill>
                  <a:srgbClr val="A31515"/>
                </a:solidFill>
                <a:latin typeface="Consolas"/>
                <a:ea typeface="Consolas"/>
                <a:cs typeface="Consolas"/>
                <a:sym typeface="Consolas"/>
              </a:rPr>
              <a:t>"Not Big"</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chemeClr val="dk1"/>
                </a:solidFill>
                <a:latin typeface="Consolas"/>
                <a:ea typeface="Consolas"/>
                <a:cs typeface="Consolas"/>
                <a:sym typeface="Consolas"/>
              </a:rPr>
              <a:t>   </a:t>
            </a:r>
            <a:r>
              <a:rPr lang="en" sz="1800">
                <a:solidFill>
                  <a:srgbClr val="0000FF"/>
                </a:solidFill>
                <a:latin typeface="Consolas"/>
                <a:ea typeface="Consolas"/>
                <a:cs typeface="Consolas"/>
                <a:sym typeface="Consolas"/>
              </a:rPr>
              <a:t>return</a:t>
            </a:r>
            <a:r>
              <a:rPr lang="en" sz="1800">
                <a:solidFill>
                  <a:schemeClr val="dk1"/>
                </a:solidFill>
                <a:latin typeface="Consolas"/>
                <a:ea typeface="Consolas"/>
                <a:cs typeface="Consolas"/>
                <a:sym typeface="Consolas"/>
              </a:rPr>
              <a:t> </a:t>
            </a:r>
            <a:r>
              <a:rPr lang="en" sz="1800">
                <a:solidFill>
                  <a:srgbClr val="098658"/>
                </a:solidFill>
                <a:latin typeface="Consolas"/>
                <a:ea typeface="Consolas"/>
                <a:cs typeface="Consolas"/>
                <a:sym typeface="Consolas"/>
              </a:rPr>
              <a:t>0</a:t>
            </a: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r>
              <a:rPr lang="en" sz="1800">
                <a:solidFill>
                  <a:schemeClr val="dk1"/>
                </a:solidFill>
                <a:latin typeface="Consolas"/>
                <a:ea typeface="Consolas"/>
                <a:cs typeface="Consolas"/>
                <a:sym typeface="Consolas"/>
              </a:rPr>
              <a:t>}</a:t>
            </a:r>
            <a:endParaRPr sz="180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ct val="61111"/>
              <a:buFont typeface="Arial"/>
              <a:buNone/>
            </a:pPr>
            <a:endParaRPr sz="1800">
              <a:solidFill>
                <a:schemeClr val="dk1"/>
              </a:solidFill>
              <a:latin typeface="Consolas"/>
              <a:ea typeface="Consolas"/>
              <a:cs typeface="Consolas"/>
              <a:sym typeface="Consolas"/>
            </a:endParaRPr>
          </a:p>
          <a:p>
            <a:pPr marL="0" lvl="0" indent="0" algn="l" rtl="0">
              <a:lnSpc>
                <a:spcPct val="115000"/>
              </a:lnSpc>
              <a:spcBef>
                <a:spcPts val="0"/>
              </a:spcBef>
              <a:spcAft>
                <a:spcPts val="1200"/>
              </a:spcAft>
              <a:buSzPct val="100358"/>
              <a:buNone/>
            </a:pPr>
            <a:endParaRPr sz="1800">
              <a:solidFill>
                <a:srgbClr val="0000FF"/>
              </a:solidFill>
              <a:latin typeface="Consolas"/>
              <a:ea typeface="Consolas"/>
              <a:cs typeface="Consolas"/>
              <a:sym typeface="Consolas"/>
            </a:endParaRPr>
          </a:p>
        </p:txBody>
      </p:sp>
      <p:sp>
        <p:nvSpPr>
          <p:cNvPr id="472" name="Google Shape;472;p56"/>
          <p:cNvSpPr/>
          <p:nvPr/>
        </p:nvSpPr>
        <p:spPr>
          <a:xfrm>
            <a:off x="4154475" y="2997850"/>
            <a:ext cx="4215000" cy="2565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3" name="Google Shape;473;p56"/>
          <p:cNvCxnSpPr/>
          <p:nvPr/>
        </p:nvCxnSpPr>
        <p:spPr>
          <a:xfrm flipH="1">
            <a:off x="4788875" y="3159775"/>
            <a:ext cx="2252100" cy="1498800"/>
          </a:xfrm>
          <a:prstGeom prst="straightConnector1">
            <a:avLst/>
          </a:prstGeom>
          <a:noFill/>
          <a:ln w="28575" cap="flat" cmpd="sng">
            <a:solidFill>
              <a:srgbClr val="CD3131"/>
            </a:solidFill>
            <a:prstDash val="solid"/>
            <a:round/>
            <a:headEnd type="none" w="sm" len="sm"/>
            <a:tailEnd type="triangle" w="med" len="med"/>
          </a:ln>
        </p:spPr>
      </p:cxnSp>
      <p:sp>
        <p:nvSpPr>
          <p:cNvPr id="474" name="Google Shape;474;p56"/>
          <p:cNvSpPr/>
          <p:nvPr/>
        </p:nvSpPr>
        <p:spPr>
          <a:xfrm>
            <a:off x="4154475" y="1476100"/>
            <a:ext cx="4215000" cy="5022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5" name="Google Shape;475;p56"/>
          <p:cNvCxnSpPr/>
          <p:nvPr/>
        </p:nvCxnSpPr>
        <p:spPr>
          <a:xfrm flipH="1">
            <a:off x="4238150" y="1848925"/>
            <a:ext cx="2252100" cy="1498800"/>
          </a:xfrm>
          <a:prstGeom prst="straightConnector1">
            <a:avLst/>
          </a:prstGeom>
          <a:noFill/>
          <a:ln w="28575" cap="flat" cmpd="sng">
            <a:solidFill>
              <a:srgbClr val="CD3131"/>
            </a:solidFill>
            <a:prstDash val="solid"/>
            <a:round/>
            <a:headEnd type="none" w="sm" len="sm"/>
            <a:tailEnd type="triangle" w="med" len="med"/>
          </a:ln>
        </p:spPr>
      </p:cxnSp>
      <p:sp>
        <p:nvSpPr>
          <p:cNvPr id="476" name="Google Shape;476;p56"/>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477" name="Google Shape;477;p56"/>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32</a:t>
            </a:fld>
            <a:endParaRPr/>
          </a:p>
        </p:txBody>
      </p:sp>
      <p:sp>
        <p:nvSpPr>
          <p:cNvPr id="478" name="Google Shape;478;p56"/>
          <p:cNvSpPr/>
          <p:nvPr/>
        </p:nvSpPr>
        <p:spPr>
          <a:xfrm>
            <a:off x="3605775" y="1285875"/>
            <a:ext cx="548700" cy="2967300"/>
          </a:xfrm>
          <a:prstGeom prst="leftBrace">
            <a:avLst>
              <a:gd name="adj1" fmla="val 50000"/>
              <a:gd name="adj2" fmla="val 5666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56"/>
          <p:cNvSpPr txBox="1">
            <a:spLocks noGrp="1"/>
          </p:cNvSpPr>
          <p:nvPr>
            <p:ph type="body" idx="2"/>
          </p:nvPr>
        </p:nvSpPr>
        <p:spPr>
          <a:xfrm>
            <a:off x="4093500" y="1152475"/>
            <a:ext cx="4738800" cy="3416400"/>
          </a:xfrm>
          <a:prstGeom prst="rect">
            <a:avLst/>
          </a:prstGeom>
          <a:noFill/>
          <a:ln>
            <a:noFill/>
          </a:ln>
        </p:spPr>
        <p:txBody>
          <a:bodyPr spcFirstLastPara="1" wrap="square" lIns="93500" tIns="93500" rIns="93500" bIns="93500" anchor="t" anchorCtr="0">
            <a:normAutofit fontScale="62500" lnSpcReduction="20000"/>
          </a:bodyPr>
          <a:lstStyle/>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11bf:	8b 45 f4             	mov    -0xc(%rbp),%eax</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11c2:	83 f8 0a             	cmp    $0xa,%eax</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11c5:	7e 16                	jle    11dd &lt;main+0x54&gt;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11c7:	48 8d 05 39 0e 00 00 	lea    0xe39(%rip),%rax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11ce:	48 89 c7             	mov    %rax,%rdi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11d1:	b8 00 00 00 00       	mov    $0x0,%eax</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11d6:	e8 a5 fe ff ff       	call   1080 &lt;printf@plt&gt;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11db:	eb 14                	jmp    11f1 &lt;main+0x68&gt;</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11dd:	48 8d 05 27 0e 00 00 	lea    0xe27(%rip),%rax        </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11e4:	48 89 c7             	mov    %rax,%rdi</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11e7:	b8 00 00 00 00       	mov    $0x0,%eax</a:t>
            </a:r>
            <a:endParaRPr sz="1800" b="0">
              <a:solidFill>
                <a:schemeClr val="dk1"/>
              </a:solidFill>
              <a:latin typeface="Consolas"/>
              <a:ea typeface="Consolas"/>
              <a:cs typeface="Consolas"/>
              <a:sym typeface="Consolas"/>
            </a:endParaRPr>
          </a:p>
          <a:p>
            <a:pPr marL="0" lvl="0" indent="0" algn="l" rtl="0">
              <a:lnSpc>
                <a:spcPct val="150000"/>
              </a:lnSpc>
              <a:spcBef>
                <a:spcPts val="0"/>
              </a:spcBef>
              <a:spcAft>
                <a:spcPts val="0"/>
              </a:spcAft>
              <a:buSzPct val="124444"/>
              <a:buNone/>
            </a:pPr>
            <a:r>
              <a:rPr lang="en" sz="1800" b="0">
                <a:solidFill>
                  <a:schemeClr val="dk1"/>
                </a:solidFill>
                <a:latin typeface="Consolas"/>
                <a:ea typeface="Consolas"/>
                <a:cs typeface="Consolas"/>
                <a:sym typeface="Consolas"/>
              </a:rPr>
              <a:t>11ec:	e8 8f fe ff ff       	call   1080 &lt;printf@plt&gt;</a:t>
            </a:r>
            <a:endParaRPr sz="1800" b="0">
              <a:solidFill>
                <a:schemeClr val="dk1"/>
              </a:solidFill>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par>
                                <p:cTn id="8" presetID="10" presetClass="entr" presetSubtype="0" fill="hold" nodeType="withEffect">
                                  <p:stCondLst>
                                    <p:cond delay="0"/>
                                  </p:stCondLst>
                                  <p:childTnLst>
                                    <p:set>
                                      <p:cBhvr>
                                        <p:cTn id="9" dur="1" fill="hold">
                                          <p:stCondLst>
                                            <p:cond delay="0"/>
                                          </p:stCondLst>
                                        </p:cTn>
                                        <p:tgtEl>
                                          <p:spTgt spid="478"/>
                                        </p:tgtEl>
                                        <p:attrNameLst>
                                          <p:attrName>style.visibility</p:attrName>
                                        </p:attrNameLst>
                                      </p:cBhvr>
                                      <p:to>
                                        <p:strVal val="visible"/>
                                      </p:to>
                                    </p:set>
                                    <p:animEffect transition="in" filter="fade">
                                      <p:cBhvr>
                                        <p:cTn id="10" dur="1000"/>
                                        <p:tgtEl>
                                          <p:spTgt spid="4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9"/>
                                        </p:tgtEl>
                                        <p:attrNameLst>
                                          <p:attrName>style.visibility</p:attrName>
                                        </p:attrNameLst>
                                      </p:cBhvr>
                                      <p:to>
                                        <p:strVal val="visible"/>
                                      </p:to>
                                    </p:set>
                                    <p:animEffect transition="in" filter="fade">
                                      <p:cBhvr>
                                        <p:cTn id="15" dur="1000"/>
                                        <p:tgtEl>
                                          <p:spTgt spid="47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4"/>
                                        </p:tgtEl>
                                        <p:attrNameLst>
                                          <p:attrName>style.visibility</p:attrName>
                                        </p:attrNameLst>
                                      </p:cBhvr>
                                      <p:to>
                                        <p:strVal val="visible"/>
                                      </p:to>
                                    </p:set>
                                    <p:animEffect transition="in" filter="fade">
                                      <p:cBhvr>
                                        <p:cTn id="20" dur="1000"/>
                                        <p:tgtEl>
                                          <p:spTgt spid="4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5"/>
                                        </p:tgtEl>
                                        <p:attrNameLst>
                                          <p:attrName>style.visibility</p:attrName>
                                        </p:attrNameLst>
                                      </p:cBhvr>
                                      <p:to>
                                        <p:strVal val="visible"/>
                                      </p:to>
                                    </p:set>
                                    <p:animEffect transition="in" filter="fade">
                                      <p:cBhvr>
                                        <p:cTn id="25" dur="1000"/>
                                        <p:tgtEl>
                                          <p:spTgt spid="47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72"/>
                                        </p:tgtEl>
                                        <p:attrNameLst>
                                          <p:attrName>style.visibility</p:attrName>
                                        </p:attrNameLst>
                                      </p:cBhvr>
                                      <p:to>
                                        <p:strVal val="visible"/>
                                      </p:to>
                                    </p:set>
                                    <p:animEffect transition="in" filter="fade">
                                      <p:cBhvr>
                                        <p:cTn id="30" dur="1000"/>
                                        <p:tgtEl>
                                          <p:spTgt spid="47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73"/>
                                        </p:tgtEl>
                                        <p:attrNameLst>
                                          <p:attrName>style.visibility</p:attrName>
                                        </p:attrNameLst>
                                      </p:cBhvr>
                                      <p:to>
                                        <p:strVal val="visible"/>
                                      </p:to>
                                    </p:set>
                                    <p:animEffect transition="in" filter="fade">
                                      <p:cBhvr>
                                        <p:cTn id="35" dur="10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7"/>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p>
            <a:pPr marL="0" lvl="0" indent="0" algn="l" rtl="0">
              <a:lnSpc>
                <a:spcPct val="90000"/>
              </a:lnSpc>
              <a:spcBef>
                <a:spcPts val="0"/>
              </a:spcBef>
              <a:spcAft>
                <a:spcPts val="0"/>
              </a:spcAft>
              <a:buSzPts val="5500"/>
              <a:buNone/>
            </a:pPr>
            <a:r>
              <a:rPr lang="en" sz="5300"/>
              <a:t>Conditional statements works as expected</a:t>
            </a:r>
            <a:endParaRPr sz="5300"/>
          </a:p>
        </p:txBody>
      </p:sp>
      <p:sp>
        <p:nvSpPr>
          <p:cNvPr id="485" name="Google Shape;485;p57"/>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p>
            <a:pPr marL="0" lvl="0" indent="0" algn="l" rtl="0">
              <a:lnSpc>
                <a:spcPct val="90000"/>
              </a:lnSpc>
              <a:spcBef>
                <a:spcPts val="900"/>
              </a:spcBef>
              <a:spcAft>
                <a:spcPts val="1200"/>
              </a:spcAft>
              <a:buSzPts val="2200"/>
              <a:buNone/>
            </a:pPr>
            <a:r>
              <a:rPr lang="en"/>
              <a:t>Who knew that </a:t>
            </a:r>
            <a:r>
              <a:rPr lang="en">
                <a:solidFill>
                  <a:srgbClr val="188038"/>
                </a:solidFill>
                <a:latin typeface="Roboto Mono"/>
                <a:ea typeface="Roboto Mono"/>
                <a:cs typeface="Roboto Mono"/>
                <a:sym typeface="Roboto Mono"/>
              </a:rPr>
              <a:t>if-else</a:t>
            </a:r>
            <a:r>
              <a:rPr lang="en"/>
              <a:t> executed different based on </a:t>
            </a:r>
            <a:r>
              <a:rPr lang="en" i="1"/>
              <a:t>conditions?</a:t>
            </a:r>
            <a:endParaRPr i="1"/>
          </a:p>
        </p:txBody>
      </p:sp>
      <p:sp>
        <p:nvSpPr>
          <p:cNvPr id="486" name="Google Shape;486;p57"/>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8"/>
          <p:cNvSpPr txBox="1">
            <a:spLocks noGrp="1"/>
          </p:cNvSpPr>
          <p:nvPr>
            <p:ph type="title"/>
          </p:nvPr>
        </p:nvSpPr>
        <p:spPr>
          <a:xfrm>
            <a:off x="623888" y="1282304"/>
            <a:ext cx="7886700" cy="2139600"/>
          </a:xfrm>
          <a:prstGeom prst="rect">
            <a:avLst/>
          </a:prstGeom>
        </p:spPr>
        <p:txBody>
          <a:bodyPr spcFirstLastPara="1" wrap="square" lIns="83975" tIns="41975" rIns="83975" bIns="41975" anchor="b" anchorCtr="0">
            <a:normAutofit/>
          </a:bodyPr>
          <a:lstStyle/>
          <a:p>
            <a:pPr marL="0" lvl="0" indent="0" algn="l" rtl="0">
              <a:spcBef>
                <a:spcPts val="0"/>
              </a:spcBef>
              <a:spcAft>
                <a:spcPts val="0"/>
              </a:spcAft>
              <a:buNone/>
            </a:pPr>
            <a:endParaRPr/>
          </a:p>
        </p:txBody>
      </p:sp>
      <p:sp>
        <p:nvSpPr>
          <p:cNvPr id="492" name="Google Shape;492;p58"/>
          <p:cNvSpPr txBox="1">
            <a:spLocks noGrp="1"/>
          </p:cNvSpPr>
          <p:nvPr>
            <p:ph type="body" idx="1"/>
          </p:nvPr>
        </p:nvSpPr>
        <p:spPr>
          <a:xfrm>
            <a:off x="623888" y="3442098"/>
            <a:ext cx="7886700" cy="1125300"/>
          </a:xfrm>
          <a:prstGeom prst="rect">
            <a:avLst/>
          </a:prstGeom>
        </p:spPr>
        <p:txBody>
          <a:bodyPr spcFirstLastPara="1" wrap="square" lIns="83975" tIns="41975" rIns="83975" bIns="41975" anchor="t" anchorCtr="0">
            <a:normAutofit/>
          </a:bodyPr>
          <a:lstStyle/>
          <a:p>
            <a:pPr marL="0" lvl="0" indent="0" algn="l" rtl="0">
              <a:spcBef>
                <a:spcPts val="900"/>
              </a:spcBef>
              <a:spcAft>
                <a:spcPts val="0"/>
              </a:spcAft>
              <a:buNone/>
            </a:pPr>
            <a:endParaRPr/>
          </a:p>
        </p:txBody>
      </p:sp>
      <p:sp>
        <p:nvSpPr>
          <p:cNvPr id="493" name="Google Shape;493;p58"/>
          <p:cNvSpPr txBox="1">
            <a:spLocks noGrp="1"/>
          </p:cNvSpPr>
          <p:nvPr>
            <p:ph type="sldNum" idx="12"/>
          </p:nvPr>
        </p:nvSpPr>
        <p:spPr>
          <a:xfrm>
            <a:off x="7086600" y="4869656"/>
            <a:ext cx="2057400" cy="273900"/>
          </a:xfrm>
          <a:prstGeom prst="rect">
            <a:avLst/>
          </a:prstGeom>
        </p:spPr>
        <p:txBody>
          <a:bodyPr spcFirstLastPara="1" wrap="square" lIns="83975" tIns="41975" rIns="83975" bIns="41975" anchor="b"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34</a:t>
            </a:fld>
            <a:endParaRPr/>
          </a:p>
        </p:txBody>
      </p:sp>
      <p:pic>
        <p:nvPicPr>
          <p:cNvPr id="494" name="Google Shape;494;p5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5" name="Google Shape;495;p58"/>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9"/>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p>
            <a:pPr marL="0" lvl="0" indent="0" algn="l" rtl="0">
              <a:lnSpc>
                <a:spcPct val="90000"/>
              </a:lnSpc>
              <a:spcBef>
                <a:spcPts val="0"/>
              </a:spcBef>
              <a:spcAft>
                <a:spcPts val="0"/>
              </a:spcAft>
              <a:buSzPts val="5500"/>
              <a:buNone/>
            </a:pPr>
            <a:r>
              <a:rPr lang="en" sz="5300"/>
              <a:t>Our </a:t>
            </a:r>
            <a:r>
              <a:rPr lang="en" sz="5300" i="1"/>
              <a:t>real</a:t>
            </a:r>
            <a:r>
              <a:rPr lang="en" sz="5300"/>
              <a:t> first assembly code analysis</a:t>
            </a:r>
            <a:endParaRPr sz="5300"/>
          </a:p>
        </p:txBody>
      </p:sp>
      <p:sp>
        <p:nvSpPr>
          <p:cNvPr id="501" name="Google Shape;501;p59"/>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fontScale="70000" lnSpcReduction="20000"/>
          </a:bodyPr>
          <a:lstStyle/>
          <a:p>
            <a:pPr marL="0" lvl="0" indent="0" algn="l" rtl="0">
              <a:lnSpc>
                <a:spcPct val="90000"/>
              </a:lnSpc>
              <a:spcBef>
                <a:spcPts val="900"/>
              </a:spcBef>
              <a:spcAft>
                <a:spcPts val="0"/>
              </a:spcAft>
              <a:buSzPts val="2200"/>
              <a:buNone/>
            </a:pPr>
            <a:r>
              <a:rPr lang="en"/>
              <a:t>Looking through a real program!</a:t>
            </a:r>
            <a:endParaRPr/>
          </a:p>
          <a:p>
            <a:pPr marL="0" lvl="0" indent="0" algn="l" rtl="0">
              <a:lnSpc>
                <a:spcPct val="90000"/>
              </a:lnSpc>
              <a:spcBef>
                <a:spcPts val="1200"/>
              </a:spcBef>
              <a:spcAft>
                <a:spcPts val="0"/>
              </a:spcAft>
              <a:buSzPts val="2200"/>
              <a:buNone/>
            </a:pPr>
            <a:endParaRPr/>
          </a:p>
          <a:p>
            <a:pPr marL="0" lvl="0" indent="0" algn="r" rtl="0">
              <a:lnSpc>
                <a:spcPct val="90000"/>
              </a:lnSpc>
              <a:spcBef>
                <a:spcPts val="1200"/>
              </a:spcBef>
              <a:spcAft>
                <a:spcPts val="1200"/>
              </a:spcAft>
              <a:buSzPts val="2200"/>
              <a:buNone/>
            </a:pPr>
            <a:r>
              <a:rPr lang="en" baseline="-25000"/>
              <a:t>Special thanks to Jake Kasper for providing slides &amp; code</a:t>
            </a:r>
            <a:endParaRPr baseline="-25000"/>
          </a:p>
        </p:txBody>
      </p:sp>
      <p:sp>
        <p:nvSpPr>
          <p:cNvPr id="502" name="Google Shape;502;p59"/>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0"/>
          <p:cNvSpPr/>
          <p:nvPr/>
        </p:nvSpPr>
        <p:spPr>
          <a:xfrm>
            <a:off x="4154675" y="3973600"/>
            <a:ext cx="47322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60"/>
          <p:cNvSpPr/>
          <p:nvPr/>
        </p:nvSpPr>
        <p:spPr>
          <a:xfrm>
            <a:off x="320375" y="1411425"/>
            <a:ext cx="3263400" cy="15483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60"/>
          <p:cNvSpPr txBox="1">
            <a:spLocks noGrp="1"/>
          </p:cNvSpPr>
          <p:nvPr>
            <p:ph type="body" idx="2"/>
          </p:nvPr>
        </p:nvSpPr>
        <p:spPr>
          <a:xfrm>
            <a:off x="4093500" y="1601575"/>
            <a:ext cx="4945800" cy="3291900"/>
          </a:xfrm>
          <a:prstGeom prst="rect">
            <a:avLst/>
          </a:prstGeom>
          <a:noFill/>
          <a:ln>
            <a:noFill/>
          </a:ln>
        </p:spPr>
        <p:txBody>
          <a:bodyPr spcFirstLastPara="1" wrap="square" lIns="93500" tIns="93500" rIns="93500" bIns="93500" anchor="t" anchorCtr="0">
            <a:spAutoFit/>
          </a:bodyPr>
          <a:lstStyle/>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0000000000001149 &lt;main&gt;: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1149: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114d: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114e: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1151:	48 83 ec 20          	sub   $0x20,%rsp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1100"/>
              <a:buNone/>
            </a:pPr>
            <a:r>
              <a:rPr lang="en" sz="1260">
                <a:solidFill>
                  <a:schemeClr val="dk1"/>
                </a:solidFill>
                <a:latin typeface="Consolas"/>
                <a:ea typeface="Consolas"/>
                <a:cs typeface="Consolas"/>
                <a:sym typeface="Consolas"/>
              </a:rPr>
              <a:t>1155:	89 7d ec             	mov   %edi,-0x14(%rbp)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1158:	48 89 75 e0          	mov   %rsi,-0x20(%rbp)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115c:	bf 05 00 00 00       	mov    $0x5,%edi</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1161:	e8 23 00 00 00       	call   1189&lt;increment&gt;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60">
                <a:solidFill>
                  <a:schemeClr val="dk1"/>
                </a:solidFill>
                <a:latin typeface="Consolas"/>
                <a:ea typeface="Consolas"/>
                <a:cs typeface="Consolas"/>
                <a:sym typeface="Consolas"/>
              </a:rPr>
              <a:t>1166:	89 45 fc             	mov    %eax,-0x4(%rbp)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a:t>
            </a:r>
            <a:endParaRPr sz="1260">
              <a:solidFill>
                <a:schemeClr val="dk1"/>
              </a:solidFill>
              <a:latin typeface="Consolas"/>
              <a:ea typeface="Consolas"/>
              <a:cs typeface="Consolas"/>
              <a:sym typeface="Consolas"/>
            </a:endParaRPr>
          </a:p>
        </p:txBody>
      </p:sp>
      <p:sp>
        <p:nvSpPr>
          <p:cNvPr id="510" name="Google Shape;510;p60"/>
          <p:cNvSpPr/>
          <p:nvPr/>
        </p:nvSpPr>
        <p:spPr>
          <a:xfrm>
            <a:off x="662500" y="1927059"/>
            <a:ext cx="23277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60"/>
          <p:cNvSpPr/>
          <p:nvPr/>
        </p:nvSpPr>
        <p:spPr>
          <a:xfrm>
            <a:off x="1294025" y="3730725"/>
            <a:ext cx="5709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60"/>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513" name="Google Shape;513;p60"/>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36</a:t>
            </a:fld>
            <a:endParaRPr/>
          </a:p>
        </p:txBody>
      </p:sp>
      <p:sp>
        <p:nvSpPr>
          <p:cNvPr id="514" name="Google Shape;514;p60"/>
          <p:cNvSpPr/>
          <p:nvPr/>
        </p:nvSpPr>
        <p:spPr>
          <a:xfrm>
            <a:off x="3583775" y="1835725"/>
            <a:ext cx="570900" cy="2334000"/>
          </a:xfrm>
          <a:prstGeom prst="leftBrace">
            <a:avLst>
              <a:gd name="adj1" fmla="val 12687"/>
              <a:gd name="adj2" fmla="val 15969"/>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60"/>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Clr>
                <a:schemeClr val="dk1"/>
              </a:buClr>
              <a:buSzPts val="605"/>
              <a:buFont typeface="Arial"/>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516" name="Google Shape;516;p60"/>
          <p:cNvSpPr/>
          <p:nvPr/>
        </p:nvSpPr>
        <p:spPr>
          <a:xfrm>
            <a:off x="1583375" y="4131225"/>
            <a:ext cx="2236200" cy="357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Helvetica Neue"/>
                <a:ea typeface="Helvetica Neue"/>
                <a:cs typeface="Helvetica Neue"/>
                <a:sym typeface="Helvetica Neue"/>
              </a:rPr>
              <a:t>Prefix increment</a:t>
            </a:r>
            <a:endParaRPr sz="12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Increments first, then returns</a:t>
            </a:r>
            <a:endParaRPr sz="1200" b="0" i="0" u="none" strike="noStrike" cap="none">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0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1"/>
                                        </p:tgtEl>
                                        <p:attrNameLst>
                                          <p:attrName>style.visibility</p:attrName>
                                        </p:attrNameLst>
                                      </p:cBhvr>
                                      <p:to>
                                        <p:strVal val="visible"/>
                                      </p:to>
                                    </p:set>
                                    <p:animEffect transition="in" filter="fade">
                                      <p:cBhvr>
                                        <p:cTn id="12" dur="1000"/>
                                        <p:tgtEl>
                                          <p:spTgt spid="5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6"/>
                                        </p:tgtEl>
                                        <p:attrNameLst>
                                          <p:attrName>style.visibility</p:attrName>
                                        </p:attrNameLst>
                                      </p:cBhvr>
                                      <p:to>
                                        <p:strVal val="visible"/>
                                      </p:to>
                                    </p:set>
                                    <p:animEffect transition="in" filter="fade">
                                      <p:cBhvr>
                                        <p:cTn id="17" dur="1000"/>
                                        <p:tgtEl>
                                          <p:spTgt spid="5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8"/>
                                        </p:tgtEl>
                                        <p:attrNameLst>
                                          <p:attrName>style.visibility</p:attrName>
                                        </p:attrNameLst>
                                      </p:cBhvr>
                                      <p:to>
                                        <p:strVal val="visible"/>
                                      </p:to>
                                    </p:set>
                                    <p:animEffect transition="in" filter="fade">
                                      <p:cBhvr>
                                        <p:cTn id="22" dur="1000"/>
                                        <p:tgtEl>
                                          <p:spTgt spid="5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4"/>
                                        </p:tgtEl>
                                        <p:attrNameLst>
                                          <p:attrName>style.visibility</p:attrName>
                                        </p:attrNameLst>
                                      </p:cBhvr>
                                      <p:to>
                                        <p:strVal val="visible"/>
                                      </p:to>
                                    </p:set>
                                    <p:animEffect transition="in" filter="fade">
                                      <p:cBhvr>
                                        <p:cTn id="27" dur="1000"/>
                                        <p:tgtEl>
                                          <p:spTgt spid="514"/>
                                        </p:tgtEl>
                                      </p:cBhvr>
                                    </p:animEffect>
                                  </p:childTnLst>
                                </p:cTn>
                              </p:par>
                              <p:par>
                                <p:cTn id="28" presetID="10" presetClass="entr" presetSubtype="0" fill="hold" nodeType="withEffect">
                                  <p:stCondLst>
                                    <p:cond delay="0"/>
                                  </p:stCondLst>
                                  <p:childTnLst>
                                    <p:set>
                                      <p:cBhvr>
                                        <p:cTn id="29" dur="1" fill="hold">
                                          <p:stCondLst>
                                            <p:cond delay="0"/>
                                          </p:stCondLst>
                                        </p:cTn>
                                        <p:tgtEl>
                                          <p:spTgt spid="509"/>
                                        </p:tgtEl>
                                        <p:attrNameLst>
                                          <p:attrName>style.visibility</p:attrName>
                                        </p:attrNameLst>
                                      </p:cBhvr>
                                      <p:to>
                                        <p:strVal val="visible"/>
                                      </p:to>
                                    </p:set>
                                    <p:animEffect transition="in" filter="fade">
                                      <p:cBhvr>
                                        <p:cTn id="30" dur="1000"/>
                                        <p:tgtEl>
                                          <p:spTgt spid="50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07"/>
                                        </p:tgtEl>
                                        <p:attrNameLst>
                                          <p:attrName>style.visibility</p:attrName>
                                        </p:attrNameLst>
                                      </p:cBhvr>
                                      <p:to>
                                        <p:strVal val="visible"/>
                                      </p:to>
                                    </p:set>
                                    <p:animEffect transition="in" filter="fade">
                                      <p:cBhvr>
                                        <p:cTn id="35"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1"/>
          <p:cNvSpPr/>
          <p:nvPr/>
        </p:nvSpPr>
        <p:spPr>
          <a:xfrm>
            <a:off x="391425" y="3207075"/>
            <a:ext cx="2673900" cy="10098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61"/>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Clr>
                <a:schemeClr val="dk1"/>
              </a:buClr>
              <a:buSzPts val="605"/>
              <a:buFont typeface="Arial"/>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Clr>
                <a:schemeClr val="dk1"/>
              </a:buClr>
              <a:buSzPts val="605"/>
              <a:buFont typeface="Arial"/>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523" name="Google Shape;523;p61"/>
          <p:cNvSpPr txBox="1">
            <a:spLocks noGrp="1"/>
          </p:cNvSpPr>
          <p:nvPr>
            <p:ph type="body" idx="2"/>
          </p:nvPr>
        </p:nvSpPr>
        <p:spPr>
          <a:xfrm>
            <a:off x="4093500" y="1601575"/>
            <a:ext cx="4738800" cy="2967300"/>
          </a:xfrm>
          <a:prstGeom prst="rect">
            <a:avLst/>
          </a:prstGeom>
          <a:noFill/>
          <a:ln>
            <a:noFill/>
          </a:ln>
        </p:spPr>
        <p:txBody>
          <a:bodyPr spcFirstLastPara="1" wrap="square" lIns="93500" tIns="93500" rIns="93500" bIns="93500" anchor="t" anchorCtr="0">
            <a:noAutofit/>
          </a:bodyPr>
          <a:lstStyle/>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0000000000001189 &lt;increment&gt;: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1191:	89 7d fc             	mov  %edi,-0x4(%rbp)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1194:	83 45 fc 01          	addl $0x1,-0x4(%rbp)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1198:	8b 45 fc             	mov  -0x4(%rbp),%eax</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119b:	5d                   	pop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119c:	c3                   	ret</a:t>
            </a:r>
            <a:endParaRPr sz="1260">
              <a:solidFill>
                <a:schemeClr val="dk1"/>
              </a:solidFill>
              <a:latin typeface="Consolas"/>
              <a:ea typeface="Consolas"/>
              <a:cs typeface="Consolas"/>
              <a:sym typeface="Consolas"/>
            </a:endParaRPr>
          </a:p>
        </p:txBody>
      </p:sp>
      <p:sp>
        <p:nvSpPr>
          <p:cNvPr id="524" name="Google Shape;524;p61"/>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525" name="Google Shape;525;p61"/>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37</a:t>
            </a:fld>
            <a:endParaRPr/>
          </a:p>
        </p:txBody>
      </p:sp>
      <p:sp>
        <p:nvSpPr>
          <p:cNvPr id="526" name="Google Shape;526;p61"/>
          <p:cNvSpPr/>
          <p:nvPr/>
        </p:nvSpPr>
        <p:spPr>
          <a:xfrm>
            <a:off x="3065325" y="1835725"/>
            <a:ext cx="1089300" cy="2417400"/>
          </a:xfrm>
          <a:prstGeom prst="leftBrace">
            <a:avLst>
              <a:gd name="adj1" fmla="val 12687"/>
              <a:gd name="adj2" fmla="val 885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p:cTn id="7" dur="1000"/>
                                        <p:tgtEl>
                                          <p:spTgt spid="521"/>
                                        </p:tgtEl>
                                      </p:cBhvr>
                                    </p:animEffect>
                                  </p:childTnLst>
                                </p:cTn>
                              </p:par>
                              <p:par>
                                <p:cTn id="8" presetID="10" presetClass="entr" presetSubtype="0" fill="hold" nodeType="withEffect">
                                  <p:stCondLst>
                                    <p:cond delay="0"/>
                                  </p:stCondLst>
                                  <p:childTnLst>
                                    <p:set>
                                      <p:cBhvr>
                                        <p:cTn id="9" dur="1" fill="hold">
                                          <p:stCondLst>
                                            <p:cond delay="0"/>
                                          </p:stCondLst>
                                        </p:cTn>
                                        <p:tgtEl>
                                          <p:spTgt spid="526"/>
                                        </p:tgtEl>
                                        <p:attrNameLst>
                                          <p:attrName>style.visibility</p:attrName>
                                        </p:attrNameLst>
                                      </p:cBhvr>
                                      <p:to>
                                        <p:strVal val="visible"/>
                                      </p:to>
                                    </p:set>
                                    <p:animEffect transition="in" filter="fade">
                                      <p:cBhvr>
                                        <p:cTn id="10" dur="1000"/>
                                        <p:tgtEl>
                                          <p:spTgt spid="5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3"/>
                                        </p:tgtEl>
                                        <p:attrNameLst>
                                          <p:attrName>style.visibility</p:attrName>
                                        </p:attrNameLst>
                                      </p:cBhvr>
                                      <p:to>
                                        <p:strVal val="visible"/>
                                      </p:to>
                                    </p:set>
                                    <p:animEffect transition="in" filter="fade">
                                      <p:cBhvr>
                                        <p:cTn id="15" dur="10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2"/>
          <p:cNvSpPr/>
          <p:nvPr/>
        </p:nvSpPr>
        <p:spPr>
          <a:xfrm>
            <a:off x="4151050" y="2261625"/>
            <a:ext cx="4095900" cy="51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62"/>
          <p:cNvSpPr txBox="1">
            <a:spLocks noGrp="1"/>
          </p:cNvSpPr>
          <p:nvPr>
            <p:ph type="body" idx="2"/>
          </p:nvPr>
        </p:nvSpPr>
        <p:spPr>
          <a:xfrm>
            <a:off x="4093500" y="1601575"/>
            <a:ext cx="4738800" cy="2967300"/>
          </a:xfrm>
          <a:prstGeom prst="rect">
            <a:avLst/>
          </a:prstGeom>
          <a:noFill/>
          <a:ln>
            <a:noFill/>
          </a:ln>
        </p:spPr>
        <p:txBody>
          <a:bodyPr spcFirstLastPara="1" wrap="square" lIns="93500" tIns="93500" rIns="93500" bIns="93500" anchor="t" anchorCtr="0">
            <a:noAutofit/>
          </a:bodyPr>
          <a:lstStyle/>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0000000000001189 &lt;increment&gt;: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1191:	89 7d fc             	mov  %edi,-0x4(%rbp)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1194:	83 45 fc 01          	addl $0x1,-0x4(%rbp)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1198:	8b 45 fc             	mov  -0x4(%rbp),%eax</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119b:	5d                   	pop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119c:	c3                   	ret</a:t>
            </a:r>
            <a:endParaRPr sz="1260">
              <a:solidFill>
                <a:schemeClr val="dk1"/>
              </a:solidFill>
              <a:latin typeface="Consolas"/>
              <a:ea typeface="Consolas"/>
              <a:cs typeface="Consolas"/>
              <a:sym typeface="Consolas"/>
            </a:endParaRPr>
          </a:p>
        </p:txBody>
      </p:sp>
      <p:sp>
        <p:nvSpPr>
          <p:cNvPr id="533" name="Google Shape;533;p62"/>
          <p:cNvSpPr/>
          <p:nvPr/>
        </p:nvSpPr>
        <p:spPr>
          <a:xfrm>
            <a:off x="391425" y="3207075"/>
            <a:ext cx="2673900" cy="10098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62"/>
          <p:cNvSpPr/>
          <p:nvPr/>
        </p:nvSpPr>
        <p:spPr>
          <a:xfrm>
            <a:off x="391425" y="3207075"/>
            <a:ext cx="1193100" cy="247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62"/>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536" name="Google Shape;536;p62"/>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537" name="Google Shape;537;p62"/>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38</a:t>
            </a:fld>
            <a:endParaRPr/>
          </a:p>
        </p:txBody>
      </p:sp>
      <p:sp>
        <p:nvSpPr>
          <p:cNvPr id="538" name="Google Shape;538;p62"/>
          <p:cNvSpPr/>
          <p:nvPr/>
        </p:nvSpPr>
        <p:spPr>
          <a:xfrm>
            <a:off x="3065325" y="1835725"/>
            <a:ext cx="1089300" cy="2417400"/>
          </a:xfrm>
          <a:prstGeom prst="leftBrace">
            <a:avLst>
              <a:gd name="adj1" fmla="val 12687"/>
              <a:gd name="adj2" fmla="val 885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2"/>
          <p:cNvSpPr txBox="1"/>
          <p:nvPr/>
        </p:nvSpPr>
        <p:spPr>
          <a:xfrm>
            <a:off x="4572000" y="593975"/>
            <a:ext cx="4095900" cy="8313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88038"/>
                </a:solidFill>
                <a:latin typeface="Roboto Mono"/>
                <a:ea typeface="Roboto Mono"/>
                <a:cs typeface="Roboto Mono"/>
                <a:sym typeface="Roboto Mono"/>
              </a:rPr>
              <a:t>%rbp</a:t>
            </a:r>
            <a:r>
              <a:rPr lang="en" sz="1400" b="0" i="0" u="none" strike="noStrike" cap="none">
                <a:solidFill>
                  <a:schemeClr val="dk1"/>
                </a:solidFill>
                <a:latin typeface="Helvetica Neue"/>
                <a:ea typeface="Helvetica Neue"/>
                <a:cs typeface="Helvetica Neue"/>
                <a:sym typeface="Helvetica Neue"/>
              </a:rPr>
              <a:t> needs maintains the current stack frame</a:t>
            </a:r>
            <a:endParaRPr sz="1400" b="0" i="0" u="none" strike="noStrike" cap="none">
              <a:solidFill>
                <a:schemeClr val="dk1"/>
              </a:solidFill>
              <a:latin typeface="Helvetica Neue"/>
              <a:ea typeface="Helvetica Neue"/>
              <a:cs typeface="Helvetica Neue"/>
              <a:sym typeface="Helvetica Neue"/>
            </a:endParaRPr>
          </a:p>
          <a:p>
            <a:pPr marL="457200" marR="0" lvl="0" indent="-317500" algn="l" rtl="0">
              <a:lnSpc>
                <a:spcPct val="100000"/>
              </a:lnSpc>
              <a:spcBef>
                <a:spcPts val="0"/>
              </a:spcBef>
              <a:spcAft>
                <a:spcPts val="0"/>
              </a:spcAft>
              <a:buClr>
                <a:schemeClr val="dk1"/>
              </a:buClr>
              <a:buSzPts val="1400"/>
              <a:buFont typeface="Helvetica Neue"/>
              <a:buChar char="-"/>
            </a:pPr>
            <a:r>
              <a:rPr lang="en" sz="1400" b="0" i="0" u="none" strike="noStrike" cap="none">
                <a:solidFill>
                  <a:schemeClr val="dk1"/>
                </a:solidFill>
                <a:latin typeface="Helvetica Neue"/>
                <a:ea typeface="Helvetica Neue"/>
                <a:cs typeface="Helvetica Neue"/>
                <a:sym typeface="Helvetica Neue"/>
              </a:rPr>
              <a:t>To preserve the previous stack frame</a:t>
            </a:r>
            <a:endParaRPr sz="1400" b="0" i="0" u="none" strike="noStrike" cap="none">
              <a:solidFill>
                <a:schemeClr val="dk1"/>
              </a:solidFill>
              <a:latin typeface="Helvetica Neue"/>
              <a:ea typeface="Helvetica Neue"/>
              <a:cs typeface="Helvetica Neue"/>
              <a:sym typeface="Helvetica Neue"/>
            </a:endParaRPr>
          </a:p>
          <a:p>
            <a:pPr marL="457200" marR="0" lvl="0" indent="-317500" algn="l" rtl="0">
              <a:lnSpc>
                <a:spcPct val="100000"/>
              </a:lnSpc>
              <a:spcBef>
                <a:spcPts val="0"/>
              </a:spcBef>
              <a:spcAft>
                <a:spcPts val="0"/>
              </a:spcAft>
              <a:buClr>
                <a:schemeClr val="dk1"/>
              </a:buClr>
              <a:buSzPts val="1400"/>
              <a:buFont typeface="Helvetica Neue"/>
              <a:buChar char="-"/>
            </a:pPr>
            <a:r>
              <a:rPr lang="en" sz="1400" b="0" i="0" u="none" strike="noStrike" cap="none">
                <a:solidFill>
                  <a:schemeClr val="dk1"/>
                </a:solidFill>
                <a:latin typeface="Helvetica Neue"/>
                <a:ea typeface="Helvetica Neue"/>
                <a:cs typeface="Helvetica Neue"/>
                <a:sym typeface="Helvetica Neue"/>
              </a:rPr>
              <a:t>it gets pushed onto the stack</a:t>
            </a:r>
            <a:endParaRPr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3"/>
          <p:cNvSpPr/>
          <p:nvPr/>
        </p:nvSpPr>
        <p:spPr>
          <a:xfrm>
            <a:off x="4151050" y="2842750"/>
            <a:ext cx="45168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63"/>
          <p:cNvSpPr txBox="1">
            <a:spLocks noGrp="1"/>
          </p:cNvSpPr>
          <p:nvPr>
            <p:ph type="body" idx="2"/>
          </p:nvPr>
        </p:nvSpPr>
        <p:spPr>
          <a:xfrm>
            <a:off x="4093500" y="1601575"/>
            <a:ext cx="4738800" cy="2967300"/>
          </a:xfrm>
          <a:prstGeom prst="rect">
            <a:avLst/>
          </a:prstGeom>
          <a:noFill/>
          <a:ln>
            <a:noFill/>
          </a:ln>
        </p:spPr>
        <p:txBody>
          <a:bodyPr spcFirstLastPara="1" wrap="square" lIns="93500" tIns="93500" rIns="93500" bIns="93500" anchor="t" anchorCtr="0">
            <a:noAutofit/>
          </a:bodyPr>
          <a:lstStyle/>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0000000000001189 &lt;increment&gt;: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1191:	89 7d fc             	mov  %edi,-0x4(%rbp)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1194:	83 45 fc 01          	addl $0x1,-0x4(%rbp)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1198:	8b 45 fc             	mov  -0x4(%rbp),%eax</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119b:	5d                   	pop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119c:	c3                   	ret</a:t>
            </a:r>
            <a:endParaRPr sz="1260">
              <a:solidFill>
                <a:schemeClr val="dk1"/>
              </a:solidFill>
              <a:latin typeface="Consolas"/>
              <a:ea typeface="Consolas"/>
              <a:cs typeface="Consolas"/>
              <a:sym typeface="Consolas"/>
            </a:endParaRPr>
          </a:p>
        </p:txBody>
      </p:sp>
      <p:sp>
        <p:nvSpPr>
          <p:cNvPr id="546" name="Google Shape;546;p63"/>
          <p:cNvSpPr/>
          <p:nvPr/>
        </p:nvSpPr>
        <p:spPr>
          <a:xfrm>
            <a:off x="391425" y="3207075"/>
            <a:ext cx="2673900" cy="10098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63"/>
          <p:cNvSpPr/>
          <p:nvPr/>
        </p:nvSpPr>
        <p:spPr>
          <a:xfrm>
            <a:off x="1662550" y="3207075"/>
            <a:ext cx="666900" cy="247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63"/>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549" name="Google Shape;549;p63"/>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550" name="Google Shape;550;p63"/>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39</a:t>
            </a:fld>
            <a:endParaRPr/>
          </a:p>
        </p:txBody>
      </p:sp>
      <p:sp>
        <p:nvSpPr>
          <p:cNvPr id="551" name="Google Shape;551;p63"/>
          <p:cNvSpPr/>
          <p:nvPr/>
        </p:nvSpPr>
        <p:spPr>
          <a:xfrm>
            <a:off x="3065325" y="1835725"/>
            <a:ext cx="1089300" cy="2417400"/>
          </a:xfrm>
          <a:prstGeom prst="leftBrace">
            <a:avLst>
              <a:gd name="adj1" fmla="val 12687"/>
              <a:gd name="adj2" fmla="val 885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63"/>
          <p:cNvSpPr txBox="1"/>
          <p:nvPr/>
        </p:nvSpPr>
        <p:spPr>
          <a:xfrm>
            <a:off x="4572000" y="593975"/>
            <a:ext cx="4095900" cy="8313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88038"/>
                </a:solidFill>
                <a:latin typeface="Roboto Mono"/>
                <a:ea typeface="Roboto Mono"/>
                <a:cs typeface="Roboto Mono"/>
                <a:sym typeface="Roboto Mono"/>
              </a:rPr>
              <a:t>%edi</a:t>
            </a:r>
            <a:r>
              <a:rPr lang="en" sz="1400" b="0" i="0" u="none" strike="noStrike" cap="none">
                <a:solidFill>
                  <a:schemeClr val="dk1"/>
                </a:solidFill>
                <a:latin typeface="Helvetica Neue"/>
                <a:ea typeface="Helvetica Neue"/>
                <a:cs typeface="Helvetica Neue"/>
                <a:sym typeface="Helvetica Neue"/>
              </a:rPr>
              <a:t> is our first argument register, so we’re moving the value of our argument (</a:t>
            </a:r>
            <a:r>
              <a:rPr lang="en" sz="1400" b="0" i="0" u="none" strike="noStrike" cap="none">
                <a:solidFill>
                  <a:srgbClr val="188038"/>
                </a:solidFill>
                <a:latin typeface="Roboto Mono"/>
                <a:ea typeface="Roboto Mono"/>
                <a:cs typeface="Roboto Mono"/>
                <a:sym typeface="Roboto Mono"/>
              </a:rPr>
              <a:t>num</a:t>
            </a:r>
            <a:r>
              <a:rPr lang="en" sz="1400" b="0" i="0" u="none" strike="noStrike" cap="none">
                <a:solidFill>
                  <a:schemeClr val="dk1"/>
                </a:solidFill>
                <a:latin typeface="Helvetica Neue"/>
                <a:ea typeface="Helvetica Neue"/>
                <a:cs typeface="Helvetica Neue"/>
                <a:sym typeface="Helvetica Neue"/>
              </a:rPr>
              <a:t>) into the current stack frame</a:t>
            </a:r>
            <a:endParaRPr sz="1400" b="0" i="0" u="none" strike="noStrike" cap="none">
              <a:solidFill>
                <a:schemeClr val="dk1"/>
              </a:solidFill>
              <a:latin typeface="Helvetica Neue"/>
              <a:ea typeface="Helvetica Neue"/>
              <a:cs typeface="Helvetica Neue"/>
              <a:sym typeface="Helvetica Neue"/>
            </a:endParaRPr>
          </a:p>
        </p:txBody>
      </p:sp>
      <p:cxnSp>
        <p:nvCxnSpPr>
          <p:cNvPr id="553" name="Google Shape;553;p63"/>
          <p:cNvCxnSpPr>
            <a:stCxn id="552" idx="1"/>
          </p:cNvCxnSpPr>
          <p:nvPr/>
        </p:nvCxnSpPr>
        <p:spPr>
          <a:xfrm flipH="1">
            <a:off x="2252100" y="1009625"/>
            <a:ext cx="2319900" cy="2263500"/>
          </a:xfrm>
          <a:prstGeom prst="straightConnector1">
            <a:avLst/>
          </a:prstGeom>
          <a:noFill/>
          <a:ln w="19050" cap="flat" cmpd="sng">
            <a:solidFill>
              <a:schemeClr val="dk1"/>
            </a:solidFill>
            <a:prstDash val="solid"/>
            <a:round/>
            <a:headEnd type="none" w="sm" len="sm"/>
            <a:tailEnd type="triangle" w="med" len="med"/>
          </a:ln>
        </p:spPr>
      </p:cxnSp>
      <p:sp>
        <p:nvSpPr>
          <p:cNvPr id="554" name="Google Shape;554;p63"/>
          <p:cNvSpPr txBox="1"/>
          <p:nvPr/>
        </p:nvSpPr>
        <p:spPr>
          <a:xfrm>
            <a:off x="7309575" y="1020450"/>
            <a:ext cx="13584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chemeClr val="accent6"/>
                </a:solidFill>
                <a:latin typeface="Helvetica Neue"/>
                <a:ea typeface="Helvetica Neue"/>
                <a:cs typeface="Helvetica Neue"/>
                <a:sym typeface="Helvetica Neue"/>
              </a:rPr>
              <a:t>Why -0x4? </a:t>
            </a:r>
            <a:endParaRPr sz="1400" b="1" i="0" u="none" strike="noStrike" cap="none">
              <a:solidFill>
                <a:schemeClr val="accent6"/>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p>
            <a:pPr marL="0" lvl="0" indent="0" algn="l" rtl="0">
              <a:lnSpc>
                <a:spcPct val="90000"/>
              </a:lnSpc>
              <a:spcBef>
                <a:spcPts val="0"/>
              </a:spcBef>
              <a:spcAft>
                <a:spcPts val="0"/>
              </a:spcAft>
              <a:buSzPts val="5500"/>
              <a:buNone/>
            </a:pPr>
            <a:r>
              <a:rPr lang="en"/>
              <a:t>Assembly Language</a:t>
            </a:r>
            <a:endParaRPr/>
          </a:p>
        </p:txBody>
      </p:sp>
      <p:sp>
        <p:nvSpPr>
          <p:cNvPr id="129" name="Google Shape;129;p24"/>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p>
            <a:pPr marL="0" lvl="0" indent="0" algn="l" rtl="0">
              <a:lnSpc>
                <a:spcPct val="90000"/>
              </a:lnSpc>
              <a:spcBef>
                <a:spcPts val="900"/>
              </a:spcBef>
              <a:spcAft>
                <a:spcPts val="1200"/>
              </a:spcAft>
              <a:buSzPts val="2200"/>
              <a:buNone/>
            </a:pPr>
            <a:r>
              <a:rPr lang="en" i="1">
                <a:latin typeface="Helvetica Neue"/>
                <a:ea typeface="Helvetica Neue"/>
                <a:cs typeface="Helvetica Neue"/>
                <a:sym typeface="Helvetica Neue"/>
              </a:rPr>
              <a:t>Because decoding 1s and 0s is hard</a:t>
            </a:r>
            <a:endParaRPr i="1">
              <a:latin typeface="Helvetica Neue"/>
              <a:ea typeface="Helvetica Neue"/>
              <a:cs typeface="Helvetica Neue"/>
              <a:sym typeface="Helvetica Neue"/>
            </a:endParaRPr>
          </a:p>
        </p:txBody>
      </p:sp>
      <p:sp>
        <p:nvSpPr>
          <p:cNvPr id="130" name="Google Shape;130;p24"/>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SzPts val="1000"/>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4"/>
          <p:cNvSpPr/>
          <p:nvPr/>
        </p:nvSpPr>
        <p:spPr>
          <a:xfrm>
            <a:off x="4093500" y="3110350"/>
            <a:ext cx="45744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64"/>
          <p:cNvSpPr txBox="1">
            <a:spLocks noGrp="1"/>
          </p:cNvSpPr>
          <p:nvPr>
            <p:ph type="body" idx="2"/>
          </p:nvPr>
        </p:nvSpPr>
        <p:spPr>
          <a:xfrm>
            <a:off x="4093500" y="1601575"/>
            <a:ext cx="4738800" cy="2967300"/>
          </a:xfrm>
          <a:prstGeom prst="rect">
            <a:avLst/>
          </a:prstGeom>
          <a:noFill/>
          <a:ln>
            <a:noFill/>
          </a:ln>
        </p:spPr>
        <p:txBody>
          <a:bodyPr spcFirstLastPara="1" wrap="square" lIns="93500" tIns="93500" rIns="93500" bIns="93500" anchor="t" anchorCtr="0">
            <a:noAutofit/>
          </a:bodyPr>
          <a:lstStyle/>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0000000000001189 &lt;increment&gt;: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1191:	89 7d fc             	mov  %edi,-0x4(%rbp)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1194:	83 45 fc 01          	addl $0x1,-0x4(%rbp)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1198:	8b 45 fc             	mov  -0x4(%rbp),%eax</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119b:	5d                   	pop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119c:	c3                   	ret</a:t>
            </a:r>
            <a:endParaRPr sz="1260">
              <a:solidFill>
                <a:schemeClr val="dk1"/>
              </a:solidFill>
              <a:latin typeface="Consolas"/>
              <a:ea typeface="Consolas"/>
              <a:cs typeface="Consolas"/>
              <a:sym typeface="Consolas"/>
            </a:endParaRPr>
          </a:p>
        </p:txBody>
      </p:sp>
      <p:sp>
        <p:nvSpPr>
          <p:cNvPr id="561" name="Google Shape;561;p64"/>
          <p:cNvSpPr/>
          <p:nvPr/>
        </p:nvSpPr>
        <p:spPr>
          <a:xfrm>
            <a:off x="391425" y="3207075"/>
            <a:ext cx="2673900" cy="10098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64"/>
          <p:cNvSpPr/>
          <p:nvPr/>
        </p:nvSpPr>
        <p:spPr>
          <a:xfrm>
            <a:off x="1304375" y="3726632"/>
            <a:ext cx="548700" cy="247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64"/>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564" name="Google Shape;564;p64"/>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565" name="Google Shape;565;p64"/>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40</a:t>
            </a:fld>
            <a:endParaRPr/>
          </a:p>
        </p:txBody>
      </p:sp>
      <p:sp>
        <p:nvSpPr>
          <p:cNvPr id="566" name="Google Shape;566;p64"/>
          <p:cNvSpPr/>
          <p:nvPr/>
        </p:nvSpPr>
        <p:spPr>
          <a:xfrm>
            <a:off x="3065325" y="1835725"/>
            <a:ext cx="1089300" cy="2417400"/>
          </a:xfrm>
          <a:prstGeom prst="leftBrace">
            <a:avLst>
              <a:gd name="adj1" fmla="val 12687"/>
              <a:gd name="adj2" fmla="val 885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64"/>
          <p:cNvSpPr txBox="1"/>
          <p:nvPr/>
        </p:nvSpPr>
        <p:spPr>
          <a:xfrm>
            <a:off x="4572000" y="593975"/>
            <a:ext cx="4095900" cy="6156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Increment the value of the argument we just stored in the stack</a:t>
            </a:r>
            <a:endParaRPr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5"/>
          <p:cNvSpPr/>
          <p:nvPr/>
        </p:nvSpPr>
        <p:spPr>
          <a:xfrm>
            <a:off x="4093500" y="3415150"/>
            <a:ext cx="46434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65"/>
          <p:cNvSpPr txBox="1">
            <a:spLocks noGrp="1"/>
          </p:cNvSpPr>
          <p:nvPr>
            <p:ph type="body" idx="2"/>
          </p:nvPr>
        </p:nvSpPr>
        <p:spPr>
          <a:xfrm>
            <a:off x="4093500" y="1601575"/>
            <a:ext cx="4738800" cy="2967300"/>
          </a:xfrm>
          <a:prstGeom prst="rect">
            <a:avLst/>
          </a:prstGeom>
          <a:noFill/>
          <a:ln>
            <a:noFill/>
          </a:ln>
        </p:spPr>
        <p:txBody>
          <a:bodyPr spcFirstLastPara="1" wrap="square" lIns="93500" tIns="93500" rIns="93500" bIns="93500" anchor="t" anchorCtr="0">
            <a:noAutofit/>
          </a:bodyPr>
          <a:lstStyle/>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0000000000001189 &lt;increment&gt;: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1191:	89 7d fc             	mov  %edi,-0x4(%rbp)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1194:	83 45 fc 01          	addl $0x1,-0x4(%rbp)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1198:	8b 45 fc             	mov  -0x4(%rbp),%eax</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119b:	5d                   	pop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119c:	c3                   	ret</a:t>
            </a:r>
            <a:endParaRPr sz="1260">
              <a:solidFill>
                <a:schemeClr val="dk1"/>
              </a:solidFill>
              <a:latin typeface="Consolas"/>
              <a:ea typeface="Consolas"/>
              <a:cs typeface="Consolas"/>
              <a:sym typeface="Consolas"/>
            </a:endParaRPr>
          </a:p>
        </p:txBody>
      </p:sp>
      <p:sp>
        <p:nvSpPr>
          <p:cNvPr id="574" name="Google Shape;574;p65"/>
          <p:cNvSpPr/>
          <p:nvPr/>
        </p:nvSpPr>
        <p:spPr>
          <a:xfrm>
            <a:off x="391425" y="3207075"/>
            <a:ext cx="2673900" cy="10098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65"/>
          <p:cNvSpPr/>
          <p:nvPr/>
        </p:nvSpPr>
        <p:spPr>
          <a:xfrm>
            <a:off x="660161" y="3726625"/>
            <a:ext cx="1218900" cy="247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65"/>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577" name="Google Shape;577;p65"/>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578" name="Google Shape;578;p65"/>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41</a:t>
            </a:fld>
            <a:endParaRPr/>
          </a:p>
        </p:txBody>
      </p:sp>
      <p:sp>
        <p:nvSpPr>
          <p:cNvPr id="579" name="Google Shape;579;p65"/>
          <p:cNvSpPr/>
          <p:nvPr/>
        </p:nvSpPr>
        <p:spPr>
          <a:xfrm>
            <a:off x="3065325" y="1835725"/>
            <a:ext cx="1089300" cy="2417400"/>
          </a:xfrm>
          <a:prstGeom prst="leftBrace">
            <a:avLst>
              <a:gd name="adj1" fmla="val 12687"/>
              <a:gd name="adj2" fmla="val 885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65"/>
          <p:cNvSpPr txBox="1"/>
          <p:nvPr/>
        </p:nvSpPr>
        <p:spPr>
          <a:xfrm>
            <a:off x="4572000" y="898775"/>
            <a:ext cx="4095900" cy="6156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Helvetica Neue"/>
                <a:ea typeface="Helvetica Neue"/>
                <a:cs typeface="Helvetica Neue"/>
                <a:sym typeface="Helvetica Neue"/>
              </a:rPr>
              <a:t>Move our data we’ve been editing in the stack, to our return register</a:t>
            </a:r>
            <a:endParaRPr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6"/>
          <p:cNvSpPr/>
          <p:nvPr/>
        </p:nvSpPr>
        <p:spPr>
          <a:xfrm>
            <a:off x="4093500" y="3719950"/>
            <a:ext cx="45744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66"/>
          <p:cNvSpPr txBox="1">
            <a:spLocks noGrp="1"/>
          </p:cNvSpPr>
          <p:nvPr>
            <p:ph type="body" idx="2"/>
          </p:nvPr>
        </p:nvSpPr>
        <p:spPr>
          <a:xfrm>
            <a:off x="4093500" y="1601575"/>
            <a:ext cx="4738800" cy="2967300"/>
          </a:xfrm>
          <a:prstGeom prst="rect">
            <a:avLst/>
          </a:prstGeom>
          <a:noFill/>
          <a:ln>
            <a:noFill/>
          </a:ln>
        </p:spPr>
        <p:txBody>
          <a:bodyPr spcFirstLastPara="1" wrap="square" lIns="93500" tIns="93500" rIns="93500" bIns="93500" anchor="t" anchorCtr="0">
            <a:noAutofit/>
          </a:bodyPr>
          <a:lstStyle/>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0000000000001189 &lt;increment&gt;: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1191:	89 7d fc             	mov  %edi,-0x4(%rbp)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1194:	83 45 fc 01          	addl $0x1,-0x4(%rbp)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1198:	8b 45 fc             	mov  -0x4(%rbp),%eax</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119b:	5d                   	pop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119c:	c3                   	ret</a:t>
            </a:r>
            <a:endParaRPr sz="1260">
              <a:solidFill>
                <a:schemeClr val="dk1"/>
              </a:solidFill>
              <a:latin typeface="Consolas"/>
              <a:ea typeface="Consolas"/>
              <a:cs typeface="Consolas"/>
              <a:sym typeface="Consolas"/>
            </a:endParaRPr>
          </a:p>
        </p:txBody>
      </p:sp>
      <p:sp>
        <p:nvSpPr>
          <p:cNvPr id="587" name="Google Shape;587;p66"/>
          <p:cNvSpPr/>
          <p:nvPr/>
        </p:nvSpPr>
        <p:spPr>
          <a:xfrm>
            <a:off x="391425" y="3207075"/>
            <a:ext cx="2673900" cy="10098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66"/>
          <p:cNvSpPr/>
          <p:nvPr/>
        </p:nvSpPr>
        <p:spPr>
          <a:xfrm>
            <a:off x="660148" y="3726625"/>
            <a:ext cx="595500" cy="247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66"/>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590" name="Google Shape;590;p66"/>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591" name="Google Shape;591;p66"/>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42</a:t>
            </a:fld>
            <a:endParaRPr/>
          </a:p>
        </p:txBody>
      </p:sp>
      <p:sp>
        <p:nvSpPr>
          <p:cNvPr id="592" name="Google Shape;592;p66"/>
          <p:cNvSpPr/>
          <p:nvPr/>
        </p:nvSpPr>
        <p:spPr>
          <a:xfrm>
            <a:off x="3065325" y="1835725"/>
            <a:ext cx="1089300" cy="2417400"/>
          </a:xfrm>
          <a:prstGeom prst="leftBrace">
            <a:avLst>
              <a:gd name="adj1" fmla="val 12687"/>
              <a:gd name="adj2" fmla="val 885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66"/>
          <p:cNvSpPr txBox="1"/>
          <p:nvPr/>
        </p:nvSpPr>
        <p:spPr>
          <a:xfrm>
            <a:off x="4572000" y="593975"/>
            <a:ext cx="4095900" cy="10467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Pop the stack frame from the stack, as we’re about to return from the current function scope, and this will load the previous stack frame back to </a:t>
            </a:r>
            <a:r>
              <a:rPr lang="en" sz="1400" b="0" i="0" u="none" strike="noStrike" cap="none">
                <a:solidFill>
                  <a:srgbClr val="188038"/>
                </a:solidFill>
                <a:latin typeface="Roboto Mono"/>
                <a:ea typeface="Roboto Mono"/>
                <a:cs typeface="Roboto Mono"/>
                <a:sym typeface="Roboto Mono"/>
              </a:rPr>
              <a:t>%rbp</a:t>
            </a:r>
            <a:endParaRPr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7"/>
          <p:cNvSpPr/>
          <p:nvPr/>
        </p:nvSpPr>
        <p:spPr>
          <a:xfrm>
            <a:off x="4093500" y="3996122"/>
            <a:ext cx="4574400" cy="248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67"/>
          <p:cNvSpPr txBox="1">
            <a:spLocks noGrp="1"/>
          </p:cNvSpPr>
          <p:nvPr>
            <p:ph type="body" idx="2"/>
          </p:nvPr>
        </p:nvSpPr>
        <p:spPr>
          <a:xfrm>
            <a:off x="4093500" y="1601575"/>
            <a:ext cx="4738800" cy="2967300"/>
          </a:xfrm>
          <a:prstGeom prst="rect">
            <a:avLst/>
          </a:prstGeom>
          <a:noFill/>
          <a:ln>
            <a:noFill/>
          </a:ln>
        </p:spPr>
        <p:txBody>
          <a:bodyPr spcFirstLastPara="1" wrap="square" lIns="93500" tIns="93500" rIns="93500" bIns="93500" anchor="t" anchorCtr="0">
            <a:noAutofit/>
          </a:bodyPr>
          <a:lstStyle/>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0000000000001189 &lt;increment&gt;:</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1189:	f3 0f 1e fa          	endbr64</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118d:	55                   	push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118e:	48 89 e5             	mov  %rsp,%rbp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1191:	89 7d fc             	mov  %edi,-0x4(%rbp)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1194:	83 45 fc 01          	addl $0x1,-0x4(%rbp)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1198:	8b 45 fc             	mov  -0x4(%rbp),%eax</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119b:	5d                   	pop  %rbp</a:t>
            </a:r>
            <a:endParaRPr sz="1260">
              <a:solidFill>
                <a:schemeClr val="dk1"/>
              </a:solidFill>
              <a:latin typeface="Consolas"/>
              <a:ea typeface="Consolas"/>
              <a:cs typeface="Consolas"/>
              <a:sym typeface="Consolas"/>
            </a:endParaRPr>
          </a:p>
          <a:p>
            <a:pPr marL="0" lvl="0" indent="0" algn="l" rtl="0">
              <a:lnSpc>
                <a:spcPct val="150000"/>
              </a:lnSpc>
              <a:spcBef>
                <a:spcPts val="0"/>
              </a:spcBef>
              <a:spcAft>
                <a:spcPts val="0"/>
              </a:spcAft>
              <a:buSzPts val="770"/>
              <a:buNone/>
            </a:pPr>
            <a:r>
              <a:rPr lang="en" sz="1260">
                <a:solidFill>
                  <a:schemeClr val="dk1"/>
                </a:solidFill>
                <a:latin typeface="Consolas"/>
                <a:ea typeface="Consolas"/>
                <a:cs typeface="Consolas"/>
                <a:sym typeface="Consolas"/>
              </a:rPr>
              <a:t>119c:	c3                   	ret</a:t>
            </a:r>
            <a:endParaRPr sz="1260">
              <a:solidFill>
                <a:schemeClr val="dk1"/>
              </a:solidFill>
              <a:latin typeface="Consolas"/>
              <a:ea typeface="Consolas"/>
              <a:cs typeface="Consolas"/>
              <a:sym typeface="Consolas"/>
            </a:endParaRPr>
          </a:p>
        </p:txBody>
      </p:sp>
      <p:sp>
        <p:nvSpPr>
          <p:cNvPr id="600" name="Google Shape;600;p67"/>
          <p:cNvSpPr/>
          <p:nvPr/>
        </p:nvSpPr>
        <p:spPr>
          <a:xfrm>
            <a:off x="391425" y="3207075"/>
            <a:ext cx="2673900" cy="10098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67"/>
          <p:cNvSpPr/>
          <p:nvPr/>
        </p:nvSpPr>
        <p:spPr>
          <a:xfrm>
            <a:off x="660148" y="3726625"/>
            <a:ext cx="595500" cy="247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67"/>
          <p:cNvSpPr txBox="1">
            <a:spLocks noGrp="1"/>
          </p:cNvSpPr>
          <p:nvPr>
            <p:ph type="body" idx="1"/>
          </p:nvPr>
        </p:nvSpPr>
        <p:spPr>
          <a:xfrm>
            <a:off x="320375" y="829200"/>
            <a:ext cx="3420300" cy="3485100"/>
          </a:xfrm>
          <a:prstGeom prst="rect">
            <a:avLst/>
          </a:prstGeom>
          <a:noFill/>
          <a:ln>
            <a:noFill/>
          </a:ln>
        </p:spPr>
        <p:txBody>
          <a:bodyPr spcFirstLastPara="1" wrap="square" lIns="93500" tIns="93500" rIns="93500" bIns="93500" anchor="t" anchorCtr="0">
            <a:spAutoFit/>
          </a:bodyPr>
          <a:lstStyle/>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#include </a:t>
            </a:r>
            <a:r>
              <a:rPr lang="en" sz="1290">
                <a:solidFill>
                  <a:srgbClr val="A31515"/>
                </a:solidFill>
                <a:latin typeface="Consolas"/>
                <a:ea typeface="Consolas"/>
                <a:cs typeface="Consolas"/>
                <a:sym typeface="Consolas"/>
              </a:rPr>
              <a:t>&lt;stdio.h&gt;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main(</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argc, </a:t>
            </a:r>
            <a:r>
              <a:rPr lang="en" sz="1290">
                <a:solidFill>
                  <a:srgbClr val="0000FF"/>
                </a:solidFill>
                <a:latin typeface="Consolas"/>
                <a:ea typeface="Consolas"/>
                <a:cs typeface="Consolas"/>
                <a:sym typeface="Consolas"/>
              </a:rPr>
              <a:t>char</a:t>
            </a:r>
            <a:r>
              <a:rPr lang="en" sz="1290">
                <a:solidFill>
                  <a:schemeClr val="dk1"/>
                </a:solidFill>
                <a:latin typeface="Consolas"/>
                <a:ea typeface="Consolas"/>
                <a:cs typeface="Consolas"/>
                <a:sym typeface="Consolas"/>
              </a:rPr>
              <a:t> **argv)</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myNum = increment(</a:t>
            </a:r>
            <a:r>
              <a:rPr lang="en" sz="1290">
                <a:solidFill>
                  <a:srgbClr val="098658"/>
                </a:solidFill>
                <a:latin typeface="Consolas"/>
                <a:ea typeface="Consolas"/>
                <a:cs typeface="Consolas"/>
                <a:sym typeface="Consolas"/>
              </a:rPr>
              <a:t>5</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printf(</a:t>
            </a:r>
            <a:r>
              <a:rPr lang="en" sz="1290">
                <a:solidFill>
                  <a:srgbClr val="A31515"/>
                </a:solidFill>
                <a:latin typeface="Consolas"/>
                <a:ea typeface="Consolas"/>
                <a:cs typeface="Consolas"/>
                <a:sym typeface="Consolas"/>
              </a:rPr>
              <a:t>"My num is %d\n"</a:t>
            </a:r>
            <a:r>
              <a:rPr lang="en" sz="1290">
                <a:solidFill>
                  <a:schemeClr val="dk1"/>
                </a:solidFill>
                <a:latin typeface="Consolas"/>
                <a:ea typeface="Consolas"/>
                <a:cs typeface="Consolas"/>
                <a:sym typeface="Consolas"/>
              </a:rPr>
              <a:t>, myNum);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a:t>
            </a:r>
            <a:r>
              <a:rPr lang="en" sz="1290">
                <a:solidFill>
                  <a:srgbClr val="098658"/>
                </a:solidFill>
                <a:latin typeface="Consolas"/>
                <a:ea typeface="Consolas"/>
                <a:cs typeface="Consolas"/>
                <a:sym typeface="Consolas"/>
              </a:rPr>
              <a:t>0</a:t>
            </a: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increment(</a:t>
            </a:r>
            <a:r>
              <a:rPr lang="en" sz="1290">
                <a:solidFill>
                  <a:srgbClr val="0000FF"/>
                </a:solidFill>
                <a:latin typeface="Consolas"/>
                <a:ea typeface="Consolas"/>
                <a:cs typeface="Consolas"/>
                <a:sym typeface="Consolas"/>
              </a:rPr>
              <a:t>int</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   </a:t>
            </a:r>
            <a:r>
              <a:rPr lang="en" sz="1290">
                <a:solidFill>
                  <a:srgbClr val="0000FF"/>
                </a:solidFill>
                <a:latin typeface="Consolas"/>
                <a:ea typeface="Consolas"/>
                <a:cs typeface="Consolas"/>
                <a:sym typeface="Consolas"/>
              </a:rPr>
              <a:t>return</a:t>
            </a:r>
            <a:r>
              <a:rPr lang="en" sz="1290">
                <a:solidFill>
                  <a:schemeClr val="dk1"/>
                </a:solidFill>
                <a:latin typeface="Consolas"/>
                <a:ea typeface="Consolas"/>
                <a:cs typeface="Consolas"/>
                <a:sym typeface="Consolas"/>
              </a:rPr>
              <a:t> ++num;</a:t>
            </a:r>
            <a:endParaRPr sz="1290">
              <a:solidFill>
                <a:schemeClr val="dk1"/>
              </a:solidFill>
              <a:latin typeface="Consolas"/>
              <a:ea typeface="Consolas"/>
              <a:cs typeface="Consolas"/>
              <a:sym typeface="Consolas"/>
            </a:endParaRPr>
          </a:p>
          <a:p>
            <a:pPr marL="0" lvl="0" indent="0" algn="l" rtl="0">
              <a:lnSpc>
                <a:spcPct val="130000"/>
              </a:lnSpc>
              <a:spcBef>
                <a:spcPts val="0"/>
              </a:spcBef>
              <a:spcAft>
                <a:spcPts val="0"/>
              </a:spcAft>
              <a:buSzPts val="605"/>
              <a:buNone/>
            </a:pPr>
            <a:r>
              <a:rPr lang="en" sz="1290">
                <a:solidFill>
                  <a:schemeClr val="dk1"/>
                </a:solidFill>
                <a:latin typeface="Consolas"/>
                <a:ea typeface="Consolas"/>
                <a:cs typeface="Consolas"/>
                <a:sym typeface="Consolas"/>
              </a:rPr>
              <a:t>}</a:t>
            </a:r>
            <a:endParaRPr sz="1290">
              <a:solidFill>
                <a:srgbClr val="0000FF"/>
              </a:solidFill>
              <a:latin typeface="Consolas"/>
              <a:ea typeface="Consolas"/>
              <a:cs typeface="Consolas"/>
              <a:sym typeface="Consolas"/>
            </a:endParaRPr>
          </a:p>
        </p:txBody>
      </p:sp>
      <p:sp>
        <p:nvSpPr>
          <p:cNvPr id="603" name="Google Shape;603;p67"/>
          <p:cNvSpPr txBox="1">
            <a:spLocks noGrp="1"/>
          </p:cNvSpPr>
          <p:nvPr>
            <p:ph type="title"/>
          </p:nvPr>
        </p:nvSpPr>
        <p:spPr>
          <a:xfrm>
            <a:off x="475875" y="4781"/>
            <a:ext cx="8192100" cy="589200"/>
          </a:xfrm>
          <a:prstGeom prst="rect">
            <a:avLst/>
          </a:prstGeom>
          <a:noFill/>
          <a:ln>
            <a:noFill/>
          </a:ln>
        </p:spPr>
        <p:txBody>
          <a:bodyPr spcFirstLastPara="1" wrap="square" lIns="93500" tIns="93500" rIns="93500" bIns="93500" anchor="b" anchorCtr="0">
            <a:normAutofit/>
          </a:bodyPr>
          <a:lstStyle/>
          <a:p>
            <a:pPr marL="0" lvl="0" indent="0" algn="l" rtl="0">
              <a:lnSpc>
                <a:spcPct val="100000"/>
              </a:lnSpc>
              <a:spcBef>
                <a:spcPts val="0"/>
              </a:spcBef>
              <a:spcAft>
                <a:spcPts val="0"/>
              </a:spcAft>
              <a:buSzPts val="2900"/>
              <a:buNone/>
            </a:pPr>
            <a:r>
              <a:rPr lang="en" sz="2600"/>
              <a:t>C Control Structures → Assembly</a:t>
            </a:r>
            <a:endParaRPr sz="2600"/>
          </a:p>
        </p:txBody>
      </p:sp>
      <p:sp>
        <p:nvSpPr>
          <p:cNvPr id="604" name="Google Shape;604;p67"/>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43</a:t>
            </a:fld>
            <a:endParaRPr/>
          </a:p>
        </p:txBody>
      </p:sp>
      <p:sp>
        <p:nvSpPr>
          <p:cNvPr id="605" name="Google Shape;605;p67"/>
          <p:cNvSpPr/>
          <p:nvPr/>
        </p:nvSpPr>
        <p:spPr>
          <a:xfrm>
            <a:off x="3065325" y="1835725"/>
            <a:ext cx="1089300" cy="2417400"/>
          </a:xfrm>
          <a:prstGeom prst="leftBrace">
            <a:avLst>
              <a:gd name="adj1" fmla="val 12687"/>
              <a:gd name="adj2" fmla="val 885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67"/>
          <p:cNvSpPr txBox="1"/>
          <p:nvPr/>
        </p:nvSpPr>
        <p:spPr>
          <a:xfrm>
            <a:off x="4572000" y="593975"/>
            <a:ext cx="4095900" cy="8313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Return to caller</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	What about the return value?</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	It’s already in the return register(</a:t>
            </a:r>
            <a:r>
              <a:rPr lang="en" sz="1400" b="0" i="0" u="none" strike="noStrike" cap="none">
                <a:solidFill>
                  <a:srgbClr val="188038"/>
                </a:solidFill>
                <a:latin typeface="Roboto Mono"/>
                <a:ea typeface="Roboto Mono"/>
                <a:cs typeface="Roboto Mono"/>
                <a:sym typeface="Roboto Mono"/>
              </a:rPr>
              <a:t>%eax</a:t>
            </a:r>
            <a:r>
              <a:rPr lang="en" sz="1400" b="0" i="0" u="none" strike="noStrike" cap="none">
                <a:solidFill>
                  <a:schemeClr val="dk1"/>
                </a:solidFill>
                <a:latin typeface="Helvetica Neue"/>
                <a:ea typeface="Helvetica Neue"/>
                <a:cs typeface="Helvetica Neue"/>
                <a:sym typeface="Helvetica Neue"/>
              </a:rPr>
              <a:t>)</a:t>
            </a:r>
            <a:endParaRPr sz="1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68"/>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Let’s inspect </a:t>
            </a:r>
            <a:r>
              <a:rPr lang="en">
                <a:solidFill>
                  <a:srgbClr val="188038"/>
                </a:solidFill>
                <a:latin typeface="Roboto Mono"/>
                <a:ea typeface="Roboto Mono"/>
                <a:cs typeface="Roboto Mono"/>
                <a:sym typeface="Roboto Mono"/>
              </a:rPr>
              <a:t>increment() </a:t>
            </a:r>
            <a:r>
              <a:rPr lang="en"/>
              <a:t>with GDB</a:t>
            </a:r>
            <a:endParaRPr/>
          </a:p>
        </p:txBody>
      </p:sp>
      <p:sp>
        <p:nvSpPr>
          <p:cNvPr id="612" name="Google Shape;612;p68"/>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44</a:t>
            </a:fld>
            <a:endParaRPr/>
          </a:p>
        </p:txBody>
      </p:sp>
      <p:pic>
        <p:nvPicPr>
          <p:cNvPr id="613" name="Google Shape;613;p68"/>
          <p:cNvPicPr preferRelativeResize="0"/>
          <p:nvPr/>
        </p:nvPicPr>
        <p:blipFill rotWithShape="1">
          <a:blip r:embed="rId3">
            <a:alphaModFix/>
          </a:blip>
          <a:srcRect t="5767"/>
          <a:stretch/>
        </p:blipFill>
        <p:spPr>
          <a:xfrm>
            <a:off x="750125" y="1009650"/>
            <a:ext cx="3900574" cy="3600450"/>
          </a:xfrm>
          <a:prstGeom prst="rect">
            <a:avLst/>
          </a:prstGeom>
          <a:noFill/>
          <a:ln>
            <a:noFill/>
          </a:ln>
        </p:spPr>
      </p:pic>
      <p:sp>
        <p:nvSpPr>
          <p:cNvPr id="614" name="Google Shape;614;p68"/>
          <p:cNvSpPr txBox="1"/>
          <p:nvPr/>
        </p:nvSpPr>
        <p:spPr>
          <a:xfrm>
            <a:off x="5202725" y="3459506"/>
            <a:ext cx="3295800" cy="615600"/>
          </a:xfrm>
          <a:prstGeom prst="rect">
            <a:avLst/>
          </a:prstGeom>
          <a:solidFill>
            <a:schemeClr val="lt1"/>
          </a:solidFill>
          <a:ln w="19050"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Set a breakpoint at the start of the </a:t>
            </a:r>
            <a:r>
              <a:rPr lang="en" sz="1400" b="1" i="0" u="none" strike="noStrike" cap="none">
                <a:solidFill>
                  <a:schemeClr val="dk1"/>
                </a:solidFill>
                <a:latin typeface="Helvetica Neue"/>
                <a:ea typeface="Helvetica Neue"/>
                <a:cs typeface="Helvetica Neue"/>
                <a:sym typeface="Helvetica Neue"/>
              </a:rPr>
              <a:t>assembly </a:t>
            </a:r>
            <a:r>
              <a:rPr lang="en" sz="1400" b="0" i="0" u="none" strike="noStrike" cap="none">
                <a:solidFill>
                  <a:schemeClr val="dk1"/>
                </a:solidFill>
                <a:latin typeface="Helvetica Neue"/>
                <a:ea typeface="Helvetica Neue"/>
                <a:cs typeface="Helvetica Neue"/>
                <a:sym typeface="Helvetica Neue"/>
              </a:rPr>
              <a:t>for increment using the </a:t>
            </a:r>
            <a:r>
              <a:rPr lang="en" sz="1400" b="1" i="0" u="none" strike="noStrike" cap="none">
                <a:solidFill>
                  <a:srgbClr val="188038"/>
                </a:solidFill>
                <a:latin typeface="Helvetica Neue"/>
                <a:ea typeface="Helvetica Neue"/>
                <a:cs typeface="Helvetica Neue"/>
                <a:sym typeface="Helvetica Neue"/>
              </a:rPr>
              <a:t>*</a:t>
            </a:r>
            <a:endParaRPr sz="1400" b="1" i="0" u="none" strike="noStrike" cap="none">
              <a:solidFill>
                <a:schemeClr val="dk1"/>
              </a:solidFill>
              <a:latin typeface="Helvetica Neue"/>
              <a:ea typeface="Helvetica Neue"/>
              <a:cs typeface="Helvetica Neue"/>
              <a:sym typeface="Helvetica Neue"/>
            </a:endParaRPr>
          </a:p>
        </p:txBody>
      </p:sp>
      <p:sp>
        <p:nvSpPr>
          <p:cNvPr id="615" name="Google Shape;615;p68"/>
          <p:cNvSpPr/>
          <p:nvPr/>
        </p:nvSpPr>
        <p:spPr>
          <a:xfrm>
            <a:off x="843175" y="4268625"/>
            <a:ext cx="2344800" cy="2193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16" name="Google Shape;616;p68"/>
          <p:cNvCxnSpPr>
            <a:stCxn id="614" idx="1"/>
            <a:endCxn id="615" idx="3"/>
          </p:cNvCxnSpPr>
          <p:nvPr/>
        </p:nvCxnSpPr>
        <p:spPr>
          <a:xfrm flipH="1">
            <a:off x="3187925" y="3767306"/>
            <a:ext cx="2014800" cy="611100"/>
          </a:xfrm>
          <a:prstGeom prst="straightConnector1">
            <a:avLst/>
          </a:prstGeom>
          <a:noFill/>
          <a:ln w="19050" cap="flat" cmpd="sng">
            <a:solidFill>
              <a:srgbClr val="FFFFFF"/>
            </a:solidFill>
            <a:prstDash val="solid"/>
            <a:round/>
            <a:headEnd type="none" w="sm" len="sm"/>
            <a:tailEnd type="triangle" w="med" len="med"/>
          </a:ln>
        </p:spPr>
      </p:cxnSp>
      <p:sp>
        <p:nvSpPr>
          <p:cNvPr id="617" name="Google Shape;617;p68"/>
          <p:cNvSpPr/>
          <p:nvPr/>
        </p:nvSpPr>
        <p:spPr>
          <a:xfrm>
            <a:off x="889375" y="3037675"/>
            <a:ext cx="1890000" cy="2193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18" name="Google Shape;618;p68"/>
          <p:cNvCxnSpPr>
            <a:stCxn id="614" idx="1"/>
            <a:endCxn id="617" idx="3"/>
          </p:cNvCxnSpPr>
          <p:nvPr/>
        </p:nvCxnSpPr>
        <p:spPr>
          <a:xfrm rot="10800000">
            <a:off x="2779325" y="3147206"/>
            <a:ext cx="2423400" cy="620100"/>
          </a:xfrm>
          <a:prstGeom prst="straightConnector1">
            <a:avLst/>
          </a:prstGeom>
          <a:noFill/>
          <a:ln w="19050" cap="flat" cmpd="sng">
            <a:solidFill>
              <a:srgbClr val="FFFFFF"/>
            </a:solidFill>
            <a:prstDash val="solid"/>
            <a:round/>
            <a:headEnd type="none" w="sm" len="sm"/>
            <a:tailEnd type="triangl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9"/>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Tracing through the code w/ GDB</a:t>
            </a:r>
            <a:endParaRPr/>
          </a:p>
        </p:txBody>
      </p:sp>
      <p:sp>
        <p:nvSpPr>
          <p:cNvPr id="624" name="Google Shape;624;p69"/>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45</a:t>
            </a:fld>
            <a:endParaRPr/>
          </a:p>
        </p:txBody>
      </p:sp>
      <p:pic>
        <p:nvPicPr>
          <p:cNvPr id="625" name="Google Shape;625;p69"/>
          <p:cNvPicPr preferRelativeResize="0"/>
          <p:nvPr/>
        </p:nvPicPr>
        <p:blipFill rotWithShape="1">
          <a:blip r:embed="rId3">
            <a:alphaModFix/>
          </a:blip>
          <a:srcRect b="7535"/>
          <a:stretch/>
        </p:blipFill>
        <p:spPr>
          <a:xfrm>
            <a:off x="464200" y="933200"/>
            <a:ext cx="4313350" cy="3690076"/>
          </a:xfrm>
          <a:prstGeom prst="rect">
            <a:avLst/>
          </a:prstGeom>
          <a:noFill/>
          <a:ln>
            <a:noFill/>
          </a:ln>
        </p:spPr>
      </p:pic>
      <p:sp>
        <p:nvSpPr>
          <p:cNvPr id="626" name="Google Shape;626;p69"/>
          <p:cNvSpPr txBox="1"/>
          <p:nvPr/>
        </p:nvSpPr>
        <p:spPr>
          <a:xfrm>
            <a:off x="5281200" y="1803381"/>
            <a:ext cx="3295800" cy="16932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After running, we’ve hit the breakpoint at increment</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Let’s read the assembly line by line using </a:t>
            </a:r>
            <a:r>
              <a:rPr lang="en" sz="1400" b="1" i="0" u="none" strike="noStrike" cap="none">
                <a:solidFill>
                  <a:srgbClr val="188038"/>
                </a:solidFill>
                <a:latin typeface="Roboto Mono"/>
                <a:ea typeface="Roboto Mono"/>
                <a:cs typeface="Roboto Mono"/>
                <a:sym typeface="Roboto Mono"/>
              </a:rPr>
              <a:t>ni</a:t>
            </a:r>
            <a:r>
              <a:rPr lang="en" sz="1400" b="1" i="0" u="none" strike="noStrike" cap="none">
                <a:solidFill>
                  <a:schemeClr val="dk1"/>
                </a:solidFill>
                <a:latin typeface="Helvetica Neue"/>
                <a:ea typeface="Helvetica Neue"/>
                <a:cs typeface="Helvetica Neue"/>
                <a:sym typeface="Helvetica Neue"/>
              </a:rPr>
              <a:t> </a:t>
            </a:r>
            <a:r>
              <a:rPr lang="en" sz="1400" b="0" i="0" u="none" strike="noStrike" cap="none">
                <a:solidFill>
                  <a:schemeClr val="dk1"/>
                </a:solidFill>
                <a:latin typeface="Helvetica Neue"/>
                <a:ea typeface="Helvetica Neue"/>
                <a:cs typeface="Helvetica Neue"/>
                <a:sym typeface="Helvetica Neue"/>
              </a:rPr>
              <a:t>(`next instruction`), though we can skip ahead a few lines until we get to the more important function details</a:t>
            </a:r>
            <a:endParaRPr sz="1400" b="0" i="0" u="none" strike="noStrike" cap="none">
              <a:solidFill>
                <a:schemeClr val="dk1"/>
              </a:solidFill>
              <a:latin typeface="Helvetica Neue"/>
              <a:ea typeface="Helvetica Neue"/>
              <a:cs typeface="Helvetica Neue"/>
              <a:sym typeface="Helvetica Neue"/>
            </a:endParaRPr>
          </a:p>
        </p:txBody>
      </p:sp>
      <p:sp>
        <p:nvSpPr>
          <p:cNvPr id="627" name="Google Shape;627;p69"/>
          <p:cNvSpPr/>
          <p:nvPr/>
        </p:nvSpPr>
        <p:spPr>
          <a:xfrm>
            <a:off x="534625" y="1498300"/>
            <a:ext cx="2344800" cy="219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28" name="Google Shape;628;p69"/>
          <p:cNvCxnSpPr>
            <a:stCxn id="626" idx="1"/>
            <a:endCxn id="627" idx="3"/>
          </p:cNvCxnSpPr>
          <p:nvPr/>
        </p:nvCxnSpPr>
        <p:spPr>
          <a:xfrm rot="10800000">
            <a:off x="2879400" y="1608081"/>
            <a:ext cx="2401800" cy="1041900"/>
          </a:xfrm>
          <a:prstGeom prst="straightConnector1">
            <a:avLst/>
          </a:prstGeom>
          <a:noFill/>
          <a:ln w="19050" cap="flat" cmpd="sng">
            <a:solidFill>
              <a:schemeClr val="lt1"/>
            </a:solidFill>
            <a:prstDash val="solid"/>
            <a:round/>
            <a:headEnd type="none" w="sm" len="sm"/>
            <a:tailEnd type="triangl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0"/>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Tracing through the code w/ GDB</a:t>
            </a:r>
            <a:endParaRPr/>
          </a:p>
        </p:txBody>
      </p:sp>
      <p:sp>
        <p:nvSpPr>
          <p:cNvPr id="634" name="Google Shape;634;p70"/>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46</a:t>
            </a:fld>
            <a:endParaRPr/>
          </a:p>
        </p:txBody>
      </p:sp>
      <p:pic>
        <p:nvPicPr>
          <p:cNvPr id="635" name="Google Shape;635;p70"/>
          <p:cNvPicPr preferRelativeResize="0"/>
          <p:nvPr/>
        </p:nvPicPr>
        <p:blipFill rotWithShape="1">
          <a:blip r:embed="rId3">
            <a:alphaModFix/>
          </a:blip>
          <a:srcRect/>
          <a:stretch/>
        </p:blipFill>
        <p:spPr>
          <a:xfrm>
            <a:off x="399076" y="1252000"/>
            <a:ext cx="3602450" cy="3250250"/>
          </a:xfrm>
          <a:prstGeom prst="rect">
            <a:avLst/>
          </a:prstGeom>
          <a:noFill/>
          <a:ln>
            <a:noFill/>
          </a:ln>
        </p:spPr>
      </p:pic>
      <p:sp>
        <p:nvSpPr>
          <p:cNvPr id="636" name="Google Shape;636;p70"/>
          <p:cNvSpPr txBox="1"/>
          <p:nvPr/>
        </p:nvSpPr>
        <p:spPr>
          <a:xfrm>
            <a:off x="5281200" y="1803381"/>
            <a:ext cx="3295800" cy="8313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This is the line in which our stack frame pointer, </a:t>
            </a:r>
            <a:r>
              <a:rPr lang="en" sz="1400" b="0" i="0" u="none" strike="noStrike" cap="none">
                <a:solidFill>
                  <a:srgbClr val="188038"/>
                </a:solidFill>
                <a:latin typeface="Roboto Mono"/>
                <a:ea typeface="Roboto Mono"/>
                <a:cs typeface="Roboto Mono"/>
                <a:sym typeface="Roboto Mono"/>
              </a:rPr>
              <a:t>%rbp</a:t>
            </a:r>
            <a:r>
              <a:rPr lang="en" sz="1400" b="0" i="0" u="none" strike="noStrike" cap="none">
                <a:solidFill>
                  <a:schemeClr val="dk1"/>
                </a:solidFill>
                <a:latin typeface="Helvetica Neue"/>
                <a:ea typeface="Helvetica Neue"/>
                <a:cs typeface="Helvetica Neue"/>
                <a:sym typeface="Helvetica Neue"/>
              </a:rPr>
              <a:t>, is being updated to contain the current stack address</a:t>
            </a:r>
            <a:endParaRPr sz="1400" b="0" i="0" u="none" strike="noStrike" cap="none">
              <a:solidFill>
                <a:schemeClr val="dk1"/>
              </a:solidFill>
              <a:latin typeface="Helvetica Neue"/>
              <a:ea typeface="Helvetica Neue"/>
              <a:cs typeface="Helvetica Neue"/>
              <a:sym typeface="Helvetica Neue"/>
            </a:endParaRPr>
          </a:p>
        </p:txBody>
      </p:sp>
      <p:sp>
        <p:nvSpPr>
          <p:cNvPr id="637" name="Google Shape;637;p70"/>
          <p:cNvSpPr/>
          <p:nvPr/>
        </p:nvSpPr>
        <p:spPr>
          <a:xfrm>
            <a:off x="590325" y="1803375"/>
            <a:ext cx="2993400" cy="219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8" name="Google Shape;638;p70"/>
          <p:cNvCxnSpPr>
            <a:stCxn id="636" idx="1"/>
            <a:endCxn id="637" idx="3"/>
          </p:cNvCxnSpPr>
          <p:nvPr/>
        </p:nvCxnSpPr>
        <p:spPr>
          <a:xfrm rot="10800000">
            <a:off x="3583800" y="1913031"/>
            <a:ext cx="1697400" cy="306000"/>
          </a:xfrm>
          <a:prstGeom prst="straightConnector1">
            <a:avLst/>
          </a:prstGeom>
          <a:noFill/>
          <a:ln w="19050" cap="flat" cmpd="sng">
            <a:solidFill>
              <a:schemeClr val="lt1"/>
            </a:solidFill>
            <a:prstDash val="solid"/>
            <a:round/>
            <a:headEnd type="none" w="sm" len="sm"/>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1"/>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Tracing through the code w/ GDB</a:t>
            </a:r>
            <a:endParaRPr/>
          </a:p>
        </p:txBody>
      </p:sp>
      <p:sp>
        <p:nvSpPr>
          <p:cNvPr id="644" name="Google Shape;644;p71"/>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47</a:t>
            </a:fld>
            <a:endParaRPr/>
          </a:p>
        </p:txBody>
      </p:sp>
      <p:pic>
        <p:nvPicPr>
          <p:cNvPr id="645" name="Google Shape;645;p71"/>
          <p:cNvPicPr preferRelativeResize="0"/>
          <p:nvPr/>
        </p:nvPicPr>
        <p:blipFill rotWithShape="1">
          <a:blip r:embed="rId3">
            <a:alphaModFix/>
          </a:blip>
          <a:srcRect/>
          <a:stretch/>
        </p:blipFill>
        <p:spPr>
          <a:xfrm>
            <a:off x="354700" y="1088850"/>
            <a:ext cx="3786099" cy="3446726"/>
          </a:xfrm>
          <a:prstGeom prst="rect">
            <a:avLst/>
          </a:prstGeom>
          <a:noFill/>
          <a:ln>
            <a:noFill/>
          </a:ln>
        </p:spPr>
      </p:pic>
      <p:sp>
        <p:nvSpPr>
          <p:cNvPr id="646" name="Google Shape;646;p71"/>
          <p:cNvSpPr txBox="1"/>
          <p:nvPr/>
        </p:nvSpPr>
        <p:spPr>
          <a:xfrm>
            <a:off x="5281200" y="896340"/>
            <a:ext cx="3295800" cy="32016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We’ve now executed the instruction to add the current stack pointer to %rbp</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We are also about to execute the line to put the argument register’s contents into the stack frame, so let’s check the value of the argument register:</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88038"/>
                </a:solidFill>
                <a:latin typeface="Roboto Mono"/>
                <a:ea typeface="Roboto Mono"/>
                <a:cs typeface="Roboto Mono"/>
                <a:sym typeface="Roboto Mono"/>
              </a:rPr>
              <a:t>p $rdi</a:t>
            </a:r>
            <a:r>
              <a:rPr lang="en" sz="1400" b="1" i="0" u="none" strike="noStrike" cap="none">
                <a:solidFill>
                  <a:schemeClr val="dk1"/>
                </a:solidFill>
                <a:latin typeface="Helvetica Neue"/>
                <a:ea typeface="Helvetica Neue"/>
                <a:cs typeface="Helvetica Neue"/>
                <a:sym typeface="Helvetica Neue"/>
              </a:rPr>
              <a:t> </a:t>
            </a:r>
            <a:r>
              <a:rPr lang="en" sz="1400" b="0" i="0" u="none" strike="noStrike" cap="none">
                <a:solidFill>
                  <a:schemeClr val="dk1"/>
                </a:solidFill>
                <a:latin typeface="Helvetica Neue"/>
                <a:ea typeface="Helvetica Neue"/>
                <a:cs typeface="Helvetica Neue"/>
                <a:sym typeface="Helvetica Neue"/>
              </a:rPr>
              <a:t>→ </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This makes sense, as we passed 5 into our function in our C code</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p:txBody>
      </p:sp>
      <p:sp>
        <p:nvSpPr>
          <p:cNvPr id="647" name="Google Shape;647;p71"/>
          <p:cNvSpPr/>
          <p:nvPr/>
        </p:nvSpPr>
        <p:spPr>
          <a:xfrm>
            <a:off x="590325" y="1803375"/>
            <a:ext cx="3485400" cy="219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8" name="Google Shape;648;p71"/>
          <p:cNvCxnSpPr>
            <a:stCxn id="646" idx="1"/>
            <a:endCxn id="647" idx="3"/>
          </p:cNvCxnSpPr>
          <p:nvPr/>
        </p:nvCxnSpPr>
        <p:spPr>
          <a:xfrm rot="10800000">
            <a:off x="4075800" y="1913040"/>
            <a:ext cx="1205400" cy="584100"/>
          </a:xfrm>
          <a:prstGeom prst="straightConnector1">
            <a:avLst/>
          </a:prstGeom>
          <a:noFill/>
          <a:ln w="19050" cap="flat" cmpd="sng">
            <a:solidFill>
              <a:schemeClr val="lt1"/>
            </a:solidFill>
            <a:prstDash val="solid"/>
            <a:round/>
            <a:headEnd type="none" w="sm" len="sm"/>
            <a:tailEnd type="triangle" w="med" len="med"/>
          </a:ln>
        </p:spPr>
      </p:cxnSp>
      <p:pic>
        <p:nvPicPr>
          <p:cNvPr id="649" name="Google Shape;649;p71"/>
          <p:cNvPicPr preferRelativeResize="0"/>
          <p:nvPr/>
        </p:nvPicPr>
        <p:blipFill rotWithShape="1">
          <a:blip r:embed="rId4">
            <a:alphaModFix/>
          </a:blip>
          <a:srcRect/>
          <a:stretch/>
        </p:blipFill>
        <p:spPr>
          <a:xfrm>
            <a:off x="6182787" y="3652015"/>
            <a:ext cx="1492616" cy="264819"/>
          </a:xfrm>
          <a:prstGeom prst="rect">
            <a:avLst/>
          </a:prstGeom>
          <a:noFill/>
          <a:ln w="19050" cap="flat" cmpd="sng">
            <a:solidFill>
              <a:schemeClr val="lt1"/>
            </a:solidFill>
            <a:prstDash val="solid"/>
            <a:round/>
            <a:headEnd type="none" w="sm" len="sm"/>
            <a:tailEnd type="none" w="sm" len="sm"/>
          </a:ln>
        </p:spPr>
      </p:pic>
      <p:pic>
        <p:nvPicPr>
          <p:cNvPr id="650" name="Google Shape;650;p71"/>
          <p:cNvPicPr preferRelativeResize="0"/>
          <p:nvPr/>
        </p:nvPicPr>
        <p:blipFill rotWithShape="1">
          <a:blip r:embed="rId5">
            <a:alphaModFix/>
          </a:blip>
          <a:srcRect/>
          <a:stretch/>
        </p:blipFill>
        <p:spPr>
          <a:xfrm>
            <a:off x="6380274" y="2574083"/>
            <a:ext cx="1428750" cy="47625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2"/>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Tracing through the code w/ GDB</a:t>
            </a:r>
            <a:endParaRPr/>
          </a:p>
        </p:txBody>
      </p:sp>
      <p:sp>
        <p:nvSpPr>
          <p:cNvPr id="656" name="Google Shape;656;p72"/>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48</a:t>
            </a:fld>
            <a:endParaRPr/>
          </a:p>
        </p:txBody>
      </p:sp>
      <p:pic>
        <p:nvPicPr>
          <p:cNvPr id="657" name="Google Shape;657;p72"/>
          <p:cNvPicPr preferRelativeResize="0"/>
          <p:nvPr/>
        </p:nvPicPr>
        <p:blipFill rotWithShape="1">
          <a:blip r:embed="rId3">
            <a:alphaModFix/>
          </a:blip>
          <a:srcRect/>
          <a:stretch/>
        </p:blipFill>
        <p:spPr>
          <a:xfrm>
            <a:off x="365400" y="1222550"/>
            <a:ext cx="3864450" cy="3546075"/>
          </a:xfrm>
          <a:prstGeom prst="rect">
            <a:avLst/>
          </a:prstGeom>
          <a:noFill/>
          <a:ln>
            <a:noFill/>
          </a:ln>
        </p:spPr>
      </p:pic>
      <p:sp>
        <p:nvSpPr>
          <p:cNvPr id="658" name="Google Shape;658;p72"/>
          <p:cNvSpPr txBox="1"/>
          <p:nvPr/>
        </p:nvSpPr>
        <p:spPr>
          <a:xfrm>
            <a:off x="5281200" y="789149"/>
            <a:ext cx="3295800" cy="36327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Now we stored the argument register value into our stack frame. To check that this update actually changed our stack frame, let’s print the integer that lies below the stack pointer:</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88038"/>
                </a:solidFill>
                <a:latin typeface="Roboto Mono"/>
                <a:ea typeface="Roboto Mono"/>
                <a:cs typeface="Roboto Mono"/>
                <a:sym typeface="Roboto Mono"/>
              </a:rPr>
              <a:t>x/-4bx $rbp</a:t>
            </a:r>
            <a:r>
              <a:rPr lang="en" sz="1400" b="1" i="0" u="none" strike="noStrike" cap="none">
                <a:solidFill>
                  <a:schemeClr val="dk1"/>
                </a:solidFill>
                <a:latin typeface="Helvetica Neue"/>
                <a:ea typeface="Helvetica Neue"/>
                <a:cs typeface="Helvetica Neue"/>
                <a:sym typeface="Helvetica Neue"/>
              </a:rPr>
              <a:t> </a:t>
            </a:r>
            <a:r>
              <a:rPr lang="en" sz="1400" b="0" i="0" u="none" strike="noStrike" cap="none">
                <a:solidFill>
                  <a:schemeClr val="dk1"/>
                </a:solidFill>
                <a:latin typeface="Helvetica Neue"/>
                <a:ea typeface="Helvetica Neue"/>
                <a:cs typeface="Helvetica Neue"/>
                <a:sym typeface="Helvetica Neue"/>
              </a:rPr>
              <a:t>→ Read the previous 4 </a:t>
            </a:r>
            <a:r>
              <a:rPr lang="en" sz="1400" b="1" i="0" u="none" strike="noStrike" cap="none">
                <a:solidFill>
                  <a:schemeClr val="dk1"/>
                </a:solidFill>
                <a:latin typeface="Helvetica Neue"/>
                <a:ea typeface="Helvetica Neue"/>
                <a:cs typeface="Helvetica Neue"/>
                <a:sym typeface="Helvetica Neue"/>
              </a:rPr>
              <a:t>bytes</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88038"/>
                </a:solidFill>
                <a:latin typeface="Roboto Mono"/>
                <a:ea typeface="Roboto Mono"/>
                <a:cs typeface="Roboto Mono"/>
                <a:sym typeface="Roboto Mono"/>
              </a:rPr>
              <a:t>x/-1w $rbp</a:t>
            </a:r>
            <a:r>
              <a:rPr lang="en" sz="1400" b="1" i="0" u="none" strike="noStrike" cap="none">
                <a:solidFill>
                  <a:schemeClr val="dk1"/>
                </a:solidFill>
                <a:latin typeface="Helvetica Neue"/>
                <a:ea typeface="Helvetica Neue"/>
                <a:cs typeface="Helvetica Neue"/>
                <a:sym typeface="Helvetica Neue"/>
              </a:rPr>
              <a:t> </a:t>
            </a:r>
            <a:r>
              <a:rPr lang="en" sz="1400" b="0" i="0" u="none" strike="noStrike" cap="none">
                <a:solidFill>
                  <a:schemeClr val="dk1"/>
                </a:solidFill>
                <a:latin typeface="Helvetica Neue"/>
                <a:ea typeface="Helvetica Neue"/>
                <a:cs typeface="Helvetica Neue"/>
                <a:sym typeface="Helvetica Neue"/>
              </a:rPr>
              <a:t>→ Read the previous </a:t>
            </a:r>
            <a:r>
              <a:rPr lang="en" sz="1400" b="1" i="0" u="none" strike="noStrike" cap="none">
                <a:solidFill>
                  <a:schemeClr val="dk1"/>
                </a:solidFill>
                <a:latin typeface="Helvetica Neue"/>
                <a:ea typeface="Helvetica Neue"/>
                <a:cs typeface="Helvetica Neue"/>
                <a:sym typeface="Helvetica Neue"/>
              </a:rPr>
              <a:t>word</a:t>
            </a:r>
            <a:r>
              <a:rPr lang="en" sz="1400" b="0" i="0" u="none" strike="noStrike" cap="none">
                <a:solidFill>
                  <a:schemeClr val="dk1"/>
                </a:solidFill>
                <a:latin typeface="Helvetica Neue"/>
                <a:ea typeface="Helvetica Neue"/>
                <a:cs typeface="Helvetica Neue"/>
                <a:sym typeface="Helvetica Neue"/>
              </a:rPr>
              <a:t> (word is the size of an integer)</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We can see both of these led us to the value 5 being stored in the stack frame</a:t>
            </a:r>
            <a:endParaRPr sz="1400" b="0" i="0" u="none" strike="noStrike" cap="none">
              <a:solidFill>
                <a:schemeClr val="dk1"/>
              </a:solidFill>
              <a:latin typeface="Helvetica Neue"/>
              <a:ea typeface="Helvetica Neue"/>
              <a:cs typeface="Helvetica Neue"/>
              <a:sym typeface="Helvetica Neue"/>
            </a:endParaRPr>
          </a:p>
        </p:txBody>
      </p:sp>
      <p:sp>
        <p:nvSpPr>
          <p:cNvPr id="659" name="Google Shape;659;p72"/>
          <p:cNvSpPr/>
          <p:nvPr/>
        </p:nvSpPr>
        <p:spPr>
          <a:xfrm>
            <a:off x="590400" y="1693800"/>
            <a:ext cx="3639600" cy="219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0" name="Google Shape;660;p72"/>
          <p:cNvCxnSpPr>
            <a:stCxn id="658" idx="1"/>
            <a:endCxn id="659" idx="3"/>
          </p:cNvCxnSpPr>
          <p:nvPr/>
        </p:nvCxnSpPr>
        <p:spPr>
          <a:xfrm rot="10800000">
            <a:off x="4230000" y="1803599"/>
            <a:ext cx="1051200" cy="801900"/>
          </a:xfrm>
          <a:prstGeom prst="straightConnector1">
            <a:avLst/>
          </a:prstGeom>
          <a:noFill/>
          <a:ln w="19050" cap="flat" cmpd="sng">
            <a:solidFill>
              <a:schemeClr val="lt1"/>
            </a:solidFill>
            <a:prstDash val="solid"/>
            <a:round/>
            <a:headEnd type="none" w="sm" len="sm"/>
            <a:tailEnd type="triangle" w="med" len="med"/>
          </a:ln>
        </p:spPr>
      </p:cxnSp>
      <p:pic>
        <p:nvPicPr>
          <p:cNvPr id="661" name="Google Shape;661;p72"/>
          <p:cNvPicPr preferRelativeResize="0"/>
          <p:nvPr/>
        </p:nvPicPr>
        <p:blipFill rotWithShape="1">
          <a:blip r:embed="rId4">
            <a:alphaModFix/>
          </a:blip>
          <a:srcRect/>
          <a:stretch/>
        </p:blipFill>
        <p:spPr>
          <a:xfrm>
            <a:off x="5419088" y="2642013"/>
            <a:ext cx="3020016" cy="303124"/>
          </a:xfrm>
          <a:prstGeom prst="rect">
            <a:avLst/>
          </a:prstGeom>
          <a:noFill/>
          <a:ln w="19050" cap="flat" cmpd="sng">
            <a:solidFill>
              <a:schemeClr val="lt1"/>
            </a:solidFill>
            <a:prstDash val="solid"/>
            <a:round/>
            <a:headEnd type="none" w="sm" len="sm"/>
            <a:tailEnd type="none" w="sm" len="sm"/>
          </a:ln>
        </p:spPr>
      </p:pic>
      <p:pic>
        <p:nvPicPr>
          <p:cNvPr id="662" name="Google Shape;662;p72"/>
          <p:cNvPicPr preferRelativeResize="0"/>
          <p:nvPr/>
        </p:nvPicPr>
        <p:blipFill rotWithShape="1">
          <a:blip r:embed="rId5">
            <a:alphaModFix/>
          </a:blip>
          <a:srcRect/>
          <a:stretch/>
        </p:blipFill>
        <p:spPr>
          <a:xfrm>
            <a:off x="6234438" y="3508090"/>
            <a:ext cx="1389319" cy="303124"/>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73"/>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Tracing through the code w/ GDB</a:t>
            </a:r>
            <a:endParaRPr/>
          </a:p>
        </p:txBody>
      </p:sp>
      <p:sp>
        <p:nvSpPr>
          <p:cNvPr id="668" name="Google Shape;668;p73"/>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49</a:t>
            </a:fld>
            <a:endParaRPr/>
          </a:p>
        </p:txBody>
      </p:sp>
      <p:pic>
        <p:nvPicPr>
          <p:cNvPr id="669" name="Google Shape;669;p73"/>
          <p:cNvPicPr preferRelativeResize="0"/>
          <p:nvPr/>
        </p:nvPicPr>
        <p:blipFill rotWithShape="1">
          <a:blip r:embed="rId3">
            <a:alphaModFix/>
          </a:blip>
          <a:srcRect/>
          <a:stretch/>
        </p:blipFill>
        <p:spPr>
          <a:xfrm>
            <a:off x="160600" y="969400"/>
            <a:ext cx="4141024" cy="3810675"/>
          </a:xfrm>
          <a:prstGeom prst="rect">
            <a:avLst/>
          </a:prstGeom>
          <a:noFill/>
          <a:ln>
            <a:noFill/>
          </a:ln>
        </p:spPr>
      </p:pic>
      <p:sp>
        <p:nvSpPr>
          <p:cNvPr id="670" name="Google Shape;670;p73"/>
          <p:cNvSpPr txBox="1"/>
          <p:nvPr/>
        </p:nvSpPr>
        <p:spPr>
          <a:xfrm>
            <a:off x="5281213" y="584299"/>
            <a:ext cx="3295800" cy="44946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At this point, we’ve run the line to increment the value in the stack frame, and are waiting to execute this line.</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To see if this change was made, let’s again print out the values:</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88038"/>
                </a:solidFill>
                <a:latin typeface="Roboto Mono"/>
                <a:ea typeface="Roboto Mono"/>
                <a:cs typeface="Roboto Mono"/>
                <a:sym typeface="Roboto Mono"/>
              </a:rPr>
              <a:t>x/-4bx $rbp</a:t>
            </a:r>
            <a:r>
              <a:rPr lang="en" sz="1400" b="1" i="0" u="none" strike="noStrike" cap="none">
                <a:solidFill>
                  <a:schemeClr val="dk1"/>
                </a:solidFill>
                <a:latin typeface="Helvetica Neue"/>
                <a:ea typeface="Helvetica Neue"/>
                <a:cs typeface="Helvetica Neue"/>
                <a:sym typeface="Helvetica Neue"/>
              </a:rPr>
              <a:t> </a:t>
            </a:r>
            <a:r>
              <a:rPr lang="en" sz="1400" b="0" i="0" u="none" strike="noStrike" cap="none">
                <a:solidFill>
                  <a:schemeClr val="dk1"/>
                </a:solidFill>
                <a:latin typeface="Helvetica Neue"/>
                <a:ea typeface="Helvetica Neue"/>
                <a:cs typeface="Helvetica Neue"/>
                <a:sym typeface="Helvetica Neue"/>
              </a:rPr>
              <a:t>→ Read the previous 4 </a:t>
            </a:r>
            <a:r>
              <a:rPr lang="en" sz="1400" b="1" i="0" u="none" strike="noStrike" cap="none">
                <a:solidFill>
                  <a:schemeClr val="dk1"/>
                </a:solidFill>
                <a:latin typeface="Helvetica Neue"/>
                <a:ea typeface="Helvetica Neue"/>
                <a:cs typeface="Helvetica Neue"/>
                <a:sym typeface="Helvetica Neue"/>
              </a:rPr>
              <a:t>bytes </a:t>
            </a:r>
            <a:r>
              <a:rPr lang="en" sz="1400" b="0" i="0" u="none" strike="noStrike" cap="none">
                <a:solidFill>
                  <a:schemeClr val="dk1"/>
                </a:solidFill>
                <a:latin typeface="Helvetica Neue"/>
                <a:ea typeface="Helvetica Neue"/>
                <a:cs typeface="Helvetica Neue"/>
                <a:sym typeface="Helvetica Neue"/>
              </a:rPr>
              <a:t>as </a:t>
            </a:r>
            <a:r>
              <a:rPr lang="en" sz="1400" b="1" i="0" u="none" strike="noStrike" cap="none">
                <a:solidFill>
                  <a:schemeClr val="dk1"/>
                </a:solidFill>
                <a:latin typeface="Helvetica Neue"/>
                <a:ea typeface="Helvetica Neue"/>
                <a:cs typeface="Helvetica Neue"/>
                <a:sym typeface="Helvetica Neue"/>
              </a:rPr>
              <a:t>hex</a:t>
            </a:r>
            <a:endParaRPr sz="14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88038"/>
                </a:solidFill>
                <a:latin typeface="Roboto Mono"/>
                <a:ea typeface="Roboto Mono"/>
                <a:cs typeface="Roboto Mono"/>
                <a:sym typeface="Roboto Mono"/>
              </a:rPr>
              <a:t>x/-1wx $rbp</a:t>
            </a:r>
            <a:r>
              <a:rPr lang="en" sz="1400" b="1" i="0" u="none" strike="noStrike" cap="none">
                <a:solidFill>
                  <a:schemeClr val="dk1"/>
                </a:solidFill>
                <a:latin typeface="Helvetica Neue"/>
                <a:ea typeface="Helvetica Neue"/>
                <a:cs typeface="Helvetica Neue"/>
                <a:sym typeface="Helvetica Neue"/>
              </a:rPr>
              <a:t> </a:t>
            </a:r>
            <a:r>
              <a:rPr lang="en" sz="1400" b="0" i="0" u="none" strike="noStrike" cap="none">
                <a:solidFill>
                  <a:schemeClr val="dk1"/>
                </a:solidFill>
                <a:latin typeface="Helvetica Neue"/>
                <a:ea typeface="Helvetica Neue"/>
                <a:cs typeface="Helvetica Neue"/>
                <a:sym typeface="Helvetica Neue"/>
              </a:rPr>
              <a:t>→ Read the previous </a:t>
            </a:r>
            <a:r>
              <a:rPr lang="en" sz="1400" b="1" i="0" u="none" strike="noStrike" cap="none">
                <a:solidFill>
                  <a:schemeClr val="dk1"/>
                </a:solidFill>
                <a:latin typeface="Helvetica Neue"/>
                <a:ea typeface="Helvetica Neue"/>
                <a:cs typeface="Helvetica Neue"/>
                <a:sym typeface="Helvetica Neue"/>
              </a:rPr>
              <a:t>word</a:t>
            </a:r>
            <a:r>
              <a:rPr lang="en" sz="1400" b="0" i="0" u="none" strike="noStrike" cap="none">
                <a:solidFill>
                  <a:schemeClr val="dk1"/>
                </a:solidFill>
                <a:latin typeface="Helvetica Neue"/>
                <a:ea typeface="Helvetica Neue"/>
                <a:cs typeface="Helvetica Neue"/>
                <a:sym typeface="Helvetica Neue"/>
              </a:rPr>
              <a:t> (word is the size of an integer) as </a:t>
            </a:r>
            <a:r>
              <a:rPr lang="en" sz="1400" b="1" i="0" u="none" strike="noStrike" cap="none">
                <a:solidFill>
                  <a:schemeClr val="dk1"/>
                </a:solidFill>
                <a:latin typeface="Helvetica Neue"/>
                <a:ea typeface="Helvetica Neue"/>
                <a:cs typeface="Helvetica Neue"/>
                <a:sym typeface="Helvetica Neue"/>
              </a:rPr>
              <a:t>hex</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Since the value changed to 6, the increment was successful, and we can see where that change occurred.</a:t>
            </a:r>
            <a:endParaRPr sz="1400" b="0" i="0" u="none" strike="noStrike" cap="none">
              <a:solidFill>
                <a:schemeClr val="dk1"/>
              </a:solidFill>
              <a:latin typeface="Helvetica Neue"/>
              <a:ea typeface="Helvetica Neue"/>
              <a:cs typeface="Helvetica Neue"/>
              <a:sym typeface="Helvetica Neue"/>
            </a:endParaRPr>
          </a:p>
        </p:txBody>
      </p:sp>
      <p:sp>
        <p:nvSpPr>
          <p:cNvPr id="671" name="Google Shape;671;p73"/>
          <p:cNvSpPr/>
          <p:nvPr/>
        </p:nvSpPr>
        <p:spPr>
          <a:xfrm>
            <a:off x="410075" y="2049175"/>
            <a:ext cx="3891600" cy="219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72" name="Google Shape;672;p73"/>
          <p:cNvCxnSpPr>
            <a:stCxn id="670" idx="1"/>
            <a:endCxn id="671" idx="3"/>
          </p:cNvCxnSpPr>
          <p:nvPr/>
        </p:nvCxnSpPr>
        <p:spPr>
          <a:xfrm rot="10800000">
            <a:off x="4301713" y="2158699"/>
            <a:ext cx="979500" cy="672900"/>
          </a:xfrm>
          <a:prstGeom prst="straightConnector1">
            <a:avLst/>
          </a:prstGeom>
          <a:noFill/>
          <a:ln w="19050" cap="flat" cmpd="sng">
            <a:solidFill>
              <a:schemeClr val="lt1"/>
            </a:solidFill>
            <a:prstDash val="solid"/>
            <a:round/>
            <a:headEnd type="none" w="sm" len="sm"/>
            <a:tailEnd type="triangle" w="med" len="med"/>
          </a:ln>
        </p:spPr>
      </p:cxnSp>
      <p:pic>
        <p:nvPicPr>
          <p:cNvPr id="673" name="Google Shape;673;p73"/>
          <p:cNvPicPr preferRelativeResize="0"/>
          <p:nvPr/>
        </p:nvPicPr>
        <p:blipFill rotWithShape="1">
          <a:blip r:embed="rId4">
            <a:alphaModFix/>
          </a:blip>
          <a:srcRect/>
          <a:stretch/>
        </p:blipFill>
        <p:spPr>
          <a:xfrm>
            <a:off x="5522988" y="2670550"/>
            <a:ext cx="2812225" cy="253725"/>
          </a:xfrm>
          <a:prstGeom prst="rect">
            <a:avLst/>
          </a:prstGeom>
          <a:noFill/>
          <a:ln w="19050" cap="flat" cmpd="sng">
            <a:solidFill>
              <a:schemeClr val="lt1"/>
            </a:solidFill>
            <a:prstDash val="solid"/>
            <a:round/>
            <a:headEnd type="none" w="sm" len="sm"/>
            <a:tailEnd type="none" w="sm" len="sm"/>
          </a:ln>
        </p:spPr>
      </p:pic>
      <p:pic>
        <p:nvPicPr>
          <p:cNvPr id="674" name="Google Shape;674;p73"/>
          <p:cNvPicPr preferRelativeResize="0"/>
          <p:nvPr/>
        </p:nvPicPr>
        <p:blipFill rotWithShape="1">
          <a:blip r:embed="rId5">
            <a:alphaModFix/>
          </a:blip>
          <a:srcRect/>
          <a:stretch/>
        </p:blipFill>
        <p:spPr>
          <a:xfrm>
            <a:off x="5649513" y="3710650"/>
            <a:ext cx="2559200" cy="402375"/>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ctr" anchorCtr="0">
            <a:normAutofit fontScale="90000"/>
          </a:bodyPr>
          <a:lstStyle/>
          <a:p>
            <a:pPr marL="0" lvl="0" indent="0" algn="l" rtl="0">
              <a:lnSpc>
                <a:spcPct val="100000"/>
              </a:lnSpc>
              <a:spcBef>
                <a:spcPts val="0"/>
              </a:spcBef>
              <a:spcAft>
                <a:spcPts val="0"/>
              </a:spcAft>
              <a:buSzPct val="107407"/>
              <a:buNone/>
            </a:pPr>
            <a:r>
              <a:rPr lang="en"/>
              <a:t>What we are building towards…</a:t>
            </a:r>
            <a:endParaRPr/>
          </a:p>
        </p:txBody>
      </p:sp>
      <p:sp>
        <p:nvSpPr>
          <p:cNvPr id="136" name="Google Shape;136;p25"/>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5</a:t>
            </a:fld>
            <a:endParaRPr/>
          </a:p>
        </p:txBody>
      </p:sp>
      <p:sp>
        <p:nvSpPr>
          <p:cNvPr id="137" name="Google Shape;137;p25"/>
          <p:cNvSpPr/>
          <p:nvPr/>
        </p:nvSpPr>
        <p:spPr>
          <a:xfrm>
            <a:off x="381000" y="851025"/>
            <a:ext cx="8286900" cy="3838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5"/>
          <p:cNvSpPr txBox="1"/>
          <p:nvPr/>
        </p:nvSpPr>
        <p:spPr>
          <a:xfrm>
            <a:off x="436159" y="851033"/>
            <a:ext cx="1128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gcc hello.c</a:t>
            </a:r>
            <a:endParaRPr sz="1200" b="0" i="0" u="none" strike="noStrike" cap="none">
              <a:solidFill>
                <a:srgbClr val="000000"/>
              </a:solidFill>
              <a:latin typeface="Lucida Sans"/>
              <a:ea typeface="Lucida Sans"/>
              <a:cs typeface="Lucida Sans"/>
              <a:sym typeface="Lucida Sans"/>
            </a:endParaRPr>
          </a:p>
        </p:txBody>
      </p:sp>
      <p:sp>
        <p:nvSpPr>
          <p:cNvPr id="139" name="Google Shape;139;p25"/>
          <p:cNvSpPr/>
          <p:nvPr/>
        </p:nvSpPr>
        <p:spPr>
          <a:xfrm>
            <a:off x="1717010" y="2462270"/>
            <a:ext cx="694200" cy="440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cpp</a:t>
            </a:r>
            <a:endParaRPr sz="1200" b="0" i="0" u="none" strike="noStrike" cap="none">
              <a:solidFill>
                <a:srgbClr val="000000"/>
              </a:solidFill>
              <a:latin typeface="Lucida Sans"/>
              <a:ea typeface="Lucida Sans"/>
              <a:cs typeface="Lucida Sans"/>
              <a:sym typeface="Lucida Sans"/>
            </a:endParaRPr>
          </a:p>
        </p:txBody>
      </p:sp>
      <p:cxnSp>
        <p:nvCxnSpPr>
          <p:cNvPr id="140" name="Google Shape;140;p25"/>
          <p:cNvCxnSpPr>
            <a:stCxn id="141" idx="3"/>
            <a:endCxn id="139" idx="1"/>
          </p:cNvCxnSpPr>
          <p:nvPr/>
        </p:nvCxnSpPr>
        <p:spPr>
          <a:xfrm>
            <a:off x="1499666" y="2682612"/>
            <a:ext cx="217200" cy="0"/>
          </a:xfrm>
          <a:prstGeom prst="straightConnector1">
            <a:avLst/>
          </a:prstGeom>
          <a:noFill/>
          <a:ln w="9525" cap="flat" cmpd="sng">
            <a:solidFill>
              <a:schemeClr val="dk1"/>
            </a:solidFill>
            <a:prstDash val="solid"/>
            <a:round/>
            <a:headEnd type="none" w="sm" len="sm"/>
            <a:tailEnd type="triangle" w="med" len="med"/>
          </a:ln>
        </p:spPr>
      </p:cxnSp>
      <p:cxnSp>
        <p:nvCxnSpPr>
          <p:cNvPr id="142" name="Google Shape;142;p25"/>
          <p:cNvCxnSpPr>
            <a:stCxn id="139" idx="3"/>
            <a:endCxn id="143" idx="1"/>
          </p:cNvCxnSpPr>
          <p:nvPr/>
        </p:nvCxnSpPr>
        <p:spPr>
          <a:xfrm>
            <a:off x="2411210" y="2682620"/>
            <a:ext cx="217500" cy="0"/>
          </a:xfrm>
          <a:prstGeom prst="straightConnector1">
            <a:avLst/>
          </a:prstGeom>
          <a:noFill/>
          <a:ln w="9525" cap="flat" cmpd="sng">
            <a:solidFill>
              <a:schemeClr val="dk1"/>
            </a:solidFill>
            <a:prstDash val="solid"/>
            <a:round/>
            <a:headEnd type="none" w="sm" len="sm"/>
            <a:tailEnd type="triangle" w="med" len="med"/>
          </a:ln>
        </p:spPr>
      </p:cxnSp>
      <p:cxnSp>
        <p:nvCxnSpPr>
          <p:cNvPr id="144" name="Google Shape;144;p25"/>
          <p:cNvCxnSpPr>
            <a:stCxn id="143" idx="3"/>
            <a:endCxn id="145" idx="1"/>
          </p:cNvCxnSpPr>
          <p:nvPr/>
        </p:nvCxnSpPr>
        <p:spPr>
          <a:xfrm>
            <a:off x="3622860" y="2682608"/>
            <a:ext cx="257400" cy="0"/>
          </a:xfrm>
          <a:prstGeom prst="straightConnector1">
            <a:avLst/>
          </a:prstGeom>
          <a:noFill/>
          <a:ln w="9525" cap="flat" cmpd="sng">
            <a:solidFill>
              <a:schemeClr val="dk1"/>
            </a:solidFill>
            <a:prstDash val="solid"/>
            <a:round/>
            <a:headEnd type="none" w="sm" len="sm"/>
            <a:tailEnd type="triangle" w="med" len="med"/>
          </a:ln>
        </p:spPr>
      </p:cxnSp>
      <p:cxnSp>
        <p:nvCxnSpPr>
          <p:cNvPr id="146" name="Google Shape;146;p25"/>
          <p:cNvCxnSpPr>
            <a:stCxn id="147" idx="3"/>
            <a:endCxn id="148" idx="1"/>
          </p:cNvCxnSpPr>
          <p:nvPr/>
        </p:nvCxnSpPr>
        <p:spPr>
          <a:xfrm>
            <a:off x="6266063" y="2682602"/>
            <a:ext cx="402900" cy="0"/>
          </a:xfrm>
          <a:prstGeom prst="straightConnector1">
            <a:avLst/>
          </a:prstGeom>
          <a:noFill/>
          <a:ln w="9525" cap="flat" cmpd="sng">
            <a:solidFill>
              <a:schemeClr val="dk1"/>
            </a:solidFill>
            <a:prstDash val="solid"/>
            <a:round/>
            <a:headEnd type="none" w="sm" len="sm"/>
            <a:tailEnd type="triangle" w="med" len="med"/>
          </a:ln>
        </p:spPr>
      </p:cxnSp>
      <p:cxnSp>
        <p:nvCxnSpPr>
          <p:cNvPr id="149" name="Google Shape;149;p25"/>
          <p:cNvCxnSpPr/>
          <p:nvPr/>
        </p:nvCxnSpPr>
        <p:spPr>
          <a:xfrm>
            <a:off x="7363072" y="2682636"/>
            <a:ext cx="275100" cy="0"/>
          </a:xfrm>
          <a:prstGeom prst="straightConnector1">
            <a:avLst/>
          </a:prstGeom>
          <a:noFill/>
          <a:ln w="9525" cap="flat" cmpd="sng">
            <a:solidFill>
              <a:schemeClr val="dk1"/>
            </a:solidFill>
            <a:prstDash val="solid"/>
            <a:round/>
            <a:headEnd type="none" w="sm" len="sm"/>
            <a:tailEnd type="triangle" w="med" len="med"/>
          </a:ln>
        </p:spPr>
      </p:cxnSp>
      <p:grpSp>
        <p:nvGrpSpPr>
          <p:cNvPr id="150" name="Google Shape;150;p25"/>
          <p:cNvGrpSpPr/>
          <p:nvPr/>
        </p:nvGrpSpPr>
        <p:grpSpPr>
          <a:xfrm>
            <a:off x="620076" y="1967787"/>
            <a:ext cx="879591" cy="1022733"/>
            <a:chOff x="500601" y="1739177"/>
            <a:chExt cx="815115" cy="1022733"/>
          </a:xfrm>
        </p:grpSpPr>
        <p:sp>
          <p:nvSpPr>
            <p:cNvPr id="141" name="Google Shape;141;p25"/>
            <p:cNvSpPr/>
            <p:nvPr/>
          </p:nvSpPr>
          <p:spPr>
            <a:xfrm>
              <a:off x="500640" y="2146094"/>
              <a:ext cx="815076" cy="61581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onsolas"/>
                  <a:ea typeface="Consolas"/>
                  <a:cs typeface="Consolas"/>
                  <a:sym typeface="Consolas"/>
                </a:rPr>
                <a:t>hello.c</a:t>
              </a:r>
              <a:endParaRPr sz="1000" b="0" i="0" u="none" strike="noStrike" cap="none">
                <a:solidFill>
                  <a:srgbClr val="000000"/>
                </a:solidFill>
                <a:latin typeface="Consolas"/>
                <a:ea typeface="Consolas"/>
                <a:cs typeface="Consolas"/>
                <a:sym typeface="Consolas"/>
              </a:endParaRPr>
            </a:p>
          </p:txBody>
        </p:sp>
        <p:sp>
          <p:nvSpPr>
            <p:cNvPr id="151" name="Google Shape;151;p25"/>
            <p:cNvSpPr txBox="1"/>
            <p:nvPr/>
          </p:nvSpPr>
          <p:spPr>
            <a:xfrm>
              <a:off x="500601" y="1739177"/>
              <a:ext cx="8151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C source</a:t>
              </a:r>
              <a:endParaRPr sz="1200" b="0" i="0" u="none" strike="noStrike" cap="none">
                <a:solidFill>
                  <a:srgbClr val="000000"/>
                </a:solidFill>
                <a:latin typeface="Lucida Sans"/>
                <a:ea typeface="Lucida Sans"/>
                <a:cs typeface="Lucida Sans"/>
                <a:sym typeface="Lucida Sans"/>
              </a:endParaRPr>
            </a:p>
          </p:txBody>
        </p:sp>
      </p:grpSp>
      <p:grpSp>
        <p:nvGrpSpPr>
          <p:cNvPr id="152" name="Google Shape;152;p25"/>
          <p:cNvGrpSpPr/>
          <p:nvPr/>
        </p:nvGrpSpPr>
        <p:grpSpPr>
          <a:xfrm>
            <a:off x="2509236" y="1875375"/>
            <a:ext cx="1233000" cy="1115141"/>
            <a:chOff x="2325299" y="1189575"/>
            <a:chExt cx="1233000" cy="1115141"/>
          </a:xfrm>
        </p:grpSpPr>
        <p:sp>
          <p:nvSpPr>
            <p:cNvPr id="143" name="Google Shape;143;p25"/>
            <p:cNvSpPr/>
            <p:nvPr/>
          </p:nvSpPr>
          <p:spPr>
            <a:xfrm>
              <a:off x="2444675" y="1688900"/>
              <a:ext cx="994248" cy="61581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Consolas"/>
                  <a:ea typeface="Consolas"/>
                  <a:cs typeface="Consolas"/>
                  <a:sym typeface="Consolas"/>
                </a:rPr>
                <a:t>Preprocessed</a:t>
              </a:r>
              <a:endParaRPr sz="800" b="0" i="1" u="none" strike="noStrike" cap="none">
                <a:solidFill>
                  <a:srgbClr val="000000"/>
                </a:solidFill>
                <a:latin typeface="Consolas"/>
                <a:ea typeface="Consolas"/>
                <a:cs typeface="Consolas"/>
                <a:sym typeface="Consolas"/>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Consolas"/>
                  <a:ea typeface="Consolas"/>
                  <a:cs typeface="Consolas"/>
                  <a:sym typeface="Consolas"/>
                </a:rPr>
                <a:t>hello.c</a:t>
              </a:r>
              <a:endParaRPr sz="1200" b="0" i="0" u="none" strike="noStrike" cap="none">
                <a:solidFill>
                  <a:srgbClr val="000000"/>
                </a:solidFill>
                <a:latin typeface="Consolas"/>
                <a:ea typeface="Consolas"/>
                <a:cs typeface="Consolas"/>
                <a:sym typeface="Consolas"/>
              </a:endParaRPr>
            </a:p>
          </p:txBody>
        </p:sp>
        <p:sp>
          <p:nvSpPr>
            <p:cNvPr id="153" name="Google Shape;153;p25"/>
            <p:cNvSpPr txBox="1"/>
            <p:nvPr/>
          </p:nvSpPr>
          <p:spPr>
            <a:xfrm>
              <a:off x="2325299" y="1189575"/>
              <a:ext cx="1233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Preprocessed source</a:t>
              </a:r>
              <a:endParaRPr sz="1200" b="0" i="0" u="none" strike="noStrike" cap="none">
                <a:solidFill>
                  <a:srgbClr val="000000"/>
                </a:solidFill>
                <a:latin typeface="Lucida Sans"/>
                <a:ea typeface="Lucida Sans"/>
                <a:cs typeface="Lucida Sans"/>
                <a:sym typeface="Lucida Sans"/>
              </a:endParaRPr>
            </a:p>
          </p:txBody>
        </p:sp>
      </p:grpSp>
      <p:cxnSp>
        <p:nvCxnSpPr>
          <p:cNvPr id="154" name="Google Shape;154;p25"/>
          <p:cNvCxnSpPr>
            <a:stCxn id="145" idx="3"/>
            <a:endCxn id="147" idx="1"/>
          </p:cNvCxnSpPr>
          <p:nvPr/>
        </p:nvCxnSpPr>
        <p:spPr>
          <a:xfrm>
            <a:off x="4574440" y="2682608"/>
            <a:ext cx="876600" cy="0"/>
          </a:xfrm>
          <a:prstGeom prst="straightConnector1">
            <a:avLst/>
          </a:prstGeom>
          <a:noFill/>
          <a:ln w="9525" cap="flat" cmpd="sng">
            <a:solidFill>
              <a:schemeClr val="dk1"/>
            </a:solidFill>
            <a:prstDash val="solid"/>
            <a:round/>
            <a:headEnd type="none" w="sm" len="sm"/>
            <a:tailEnd type="triangle" w="med" len="med"/>
          </a:ln>
        </p:spPr>
      </p:cxnSp>
      <p:grpSp>
        <p:nvGrpSpPr>
          <p:cNvPr id="155" name="Google Shape;155;p25"/>
          <p:cNvGrpSpPr/>
          <p:nvPr/>
        </p:nvGrpSpPr>
        <p:grpSpPr>
          <a:xfrm>
            <a:off x="5294072" y="1875370"/>
            <a:ext cx="1128900" cy="1115140"/>
            <a:chOff x="5110135" y="1189570"/>
            <a:chExt cx="1128900" cy="1115140"/>
          </a:xfrm>
        </p:grpSpPr>
        <p:sp>
          <p:nvSpPr>
            <p:cNvPr id="147" name="Google Shape;147;p25"/>
            <p:cNvSpPr/>
            <p:nvPr/>
          </p:nvSpPr>
          <p:spPr>
            <a:xfrm>
              <a:off x="5267050" y="1688894"/>
              <a:ext cx="815076" cy="615816"/>
            </a:xfrm>
            <a:prstGeom prst="flowChartMultidocumen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Consolas"/>
                  <a:ea typeface="Consolas"/>
                  <a:cs typeface="Consolas"/>
                  <a:sym typeface="Consolas"/>
                </a:rPr>
                <a:t>hello.o</a:t>
              </a:r>
              <a:endParaRPr sz="1000" b="0" i="0" u="none" strike="noStrike" cap="none">
                <a:solidFill>
                  <a:srgbClr val="000000"/>
                </a:solidFill>
                <a:latin typeface="Arial"/>
                <a:ea typeface="Arial"/>
                <a:cs typeface="Arial"/>
                <a:sym typeface="Arial"/>
              </a:endParaRPr>
            </a:p>
          </p:txBody>
        </p:sp>
        <p:sp>
          <p:nvSpPr>
            <p:cNvPr id="156" name="Google Shape;156;p25"/>
            <p:cNvSpPr txBox="1"/>
            <p:nvPr/>
          </p:nvSpPr>
          <p:spPr>
            <a:xfrm>
              <a:off x="5110135" y="1189570"/>
              <a:ext cx="1128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Object</a:t>
              </a:r>
              <a:endParaRPr sz="12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files</a:t>
              </a:r>
              <a:endParaRPr sz="1200" b="0" i="0" u="none" strike="noStrike" cap="none">
                <a:solidFill>
                  <a:srgbClr val="000000"/>
                </a:solidFill>
                <a:latin typeface="Lucida Sans"/>
                <a:ea typeface="Lucida Sans"/>
                <a:cs typeface="Lucida Sans"/>
                <a:sym typeface="Lucida Sans"/>
              </a:endParaRPr>
            </a:p>
          </p:txBody>
        </p:sp>
      </p:grpSp>
      <p:grpSp>
        <p:nvGrpSpPr>
          <p:cNvPr id="157" name="Google Shape;157;p25"/>
          <p:cNvGrpSpPr/>
          <p:nvPr/>
        </p:nvGrpSpPr>
        <p:grpSpPr>
          <a:xfrm>
            <a:off x="7395024" y="2056889"/>
            <a:ext cx="1128900" cy="933602"/>
            <a:chOff x="7124062" y="1802564"/>
            <a:chExt cx="1128900" cy="933602"/>
          </a:xfrm>
        </p:grpSpPr>
        <p:grpSp>
          <p:nvGrpSpPr>
            <p:cNvPr id="158" name="Google Shape;158;p25"/>
            <p:cNvGrpSpPr/>
            <p:nvPr/>
          </p:nvGrpSpPr>
          <p:grpSpPr>
            <a:xfrm>
              <a:off x="7341409" y="2171885"/>
              <a:ext cx="694220" cy="564281"/>
              <a:chOff x="7718675" y="2408221"/>
              <a:chExt cx="855900" cy="695699"/>
            </a:xfrm>
          </p:grpSpPr>
          <p:sp>
            <p:nvSpPr>
              <p:cNvPr id="159" name="Google Shape;159;p25"/>
              <p:cNvSpPr/>
              <p:nvPr/>
            </p:nvSpPr>
            <p:spPr>
              <a:xfrm>
                <a:off x="7718675" y="2408221"/>
                <a:ext cx="855900" cy="1524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60" name="Google Shape;160;p25"/>
              <p:cNvSpPr/>
              <p:nvPr/>
            </p:nvSpPr>
            <p:spPr>
              <a:xfrm>
                <a:off x="7718675" y="2560620"/>
                <a:ext cx="855900" cy="54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Consolas"/>
                    <a:ea typeface="Consolas"/>
                    <a:cs typeface="Consolas"/>
                    <a:sym typeface="Consolas"/>
                  </a:rPr>
                  <a:t>hello</a:t>
                </a:r>
                <a:endParaRPr sz="1200" b="0" i="0" u="none" strike="noStrike" cap="none">
                  <a:solidFill>
                    <a:srgbClr val="000000"/>
                  </a:solidFill>
                  <a:latin typeface="Consolas"/>
                  <a:ea typeface="Consolas"/>
                  <a:cs typeface="Consolas"/>
                  <a:sym typeface="Consolas"/>
                </a:endParaRPr>
              </a:p>
            </p:txBody>
          </p:sp>
        </p:grpSp>
        <p:sp>
          <p:nvSpPr>
            <p:cNvPr id="161" name="Google Shape;161;p25"/>
            <p:cNvSpPr txBox="1"/>
            <p:nvPr/>
          </p:nvSpPr>
          <p:spPr>
            <a:xfrm>
              <a:off x="7124062" y="1802564"/>
              <a:ext cx="1128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Executable</a:t>
              </a:r>
              <a:endParaRPr sz="1200" b="0" i="0" u="none" strike="noStrike" cap="none">
                <a:solidFill>
                  <a:srgbClr val="000000"/>
                </a:solidFill>
                <a:latin typeface="Lucida Sans"/>
                <a:ea typeface="Lucida Sans"/>
                <a:cs typeface="Lucida Sans"/>
                <a:sym typeface="Lucida Sans"/>
              </a:endParaRPr>
            </a:p>
          </p:txBody>
        </p:sp>
      </p:grpSp>
      <p:sp>
        <p:nvSpPr>
          <p:cNvPr id="162" name="Google Shape;162;p25"/>
          <p:cNvSpPr txBox="1"/>
          <p:nvPr/>
        </p:nvSpPr>
        <p:spPr>
          <a:xfrm>
            <a:off x="1318461" y="2902975"/>
            <a:ext cx="14913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Lucida Sans"/>
                <a:ea typeface="Lucida Sans"/>
                <a:cs typeface="Lucida Sans"/>
                <a:sym typeface="Lucida Sans"/>
              </a:rPr>
              <a:t>Preprocessor</a:t>
            </a:r>
            <a:endParaRPr sz="11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onsolas"/>
                <a:ea typeface="Consolas"/>
                <a:cs typeface="Consolas"/>
                <a:sym typeface="Consolas"/>
              </a:rPr>
              <a:t>gcc -E hello.c</a:t>
            </a:r>
            <a:endParaRPr sz="1000" b="0" i="0" u="none" strike="noStrike" cap="none">
              <a:solidFill>
                <a:srgbClr val="000000"/>
              </a:solidFill>
              <a:latin typeface="Consolas"/>
              <a:ea typeface="Consolas"/>
              <a:cs typeface="Consolas"/>
              <a:sym typeface="Consolas"/>
            </a:endParaRPr>
          </a:p>
        </p:txBody>
      </p:sp>
      <p:grpSp>
        <p:nvGrpSpPr>
          <p:cNvPr id="163" name="Google Shape;163;p25"/>
          <p:cNvGrpSpPr/>
          <p:nvPr/>
        </p:nvGrpSpPr>
        <p:grpSpPr>
          <a:xfrm>
            <a:off x="6187661" y="2462245"/>
            <a:ext cx="1656600" cy="948630"/>
            <a:chOff x="6003725" y="2233645"/>
            <a:chExt cx="1656600" cy="948630"/>
          </a:xfrm>
        </p:grpSpPr>
        <p:sp>
          <p:nvSpPr>
            <p:cNvPr id="148" name="Google Shape;148;p25"/>
            <p:cNvSpPr/>
            <p:nvPr/>
          </p:nvSpPr>
          <p:spPr>
            <a:xfrm>
              <a:off x="6484934" y="2233645"/>
              <a:ext cx="694200" cy="440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Lucida Sans"/>
                  <a:ea typeface="Lucida Sans"/>
                  <a:cs typeface="Lucida Sans"/>
                  <a:sym typeface="Lucida Sans"/>
                </a:rPr>
                <a:t>ld</a:t>
              </a:r>
              <a:endParaRPr sz="1100" b="0" i="0" u="none" strike="noStrike" cap="none">
                <a:solidFill>
                  <a:srgbClr val="000000"/>
                </a:solidFill>
                <a:latin typeface="Lucida Sans"/>
                <a:ea typeface="Lucida Sans"/>
                <a:cs typeface="Lucida Sans"/>
                <a:sym typeface="Lucida Sans"/>
              </a:endParaRPr>
            </a:p>
          </p:txBody>
        </p:sp>
        <p:sp>
          <p:nvSpPr>
            <p:cNvPr id="164" name="Google Shape;164;p25"/>
            <p:cNvSpPr txBox="1"/>
            <p:nvPr/>
          </p:nvSpPr>
          <p:spPr>
            <a:xfrm>
              <a:off x="6003725" y="2674375"/>
              <a:ext cx="16566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Lucida Sans"/>
                  <a:ea typeface="Lucida Sans"/>
                  <a:cs typeface="Lucida Sans"/>
                  <a:sym typeface="Lucida Sans"/>
                </a:rPr>
                <a:t>Linker</a:t>
              </a:r>
              <a:endParaRPr sz="11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onsolas"/>
                  <a:ea typeface="Consolas"/>
                  <a:cs typeface="Consolas"/>
                  <a:sym typeface="Consolas"/>
                </a:rPr>
                <a:t>gcc -u hello hello.o</a:t>
              </a:r>
              <a:endParaRPr sz="1000" b="0" i="0" u="none" strike="noStrike" cap="none">
                <a:solidFill>
                  <a:srgbClr val="000000"/>
                </a:solidFill>
                <a:latin typeface="Consolas"/>
                <a:ea typeface="Consolas"/>
                <a:cs typeface="Consolas"/>
                <a:sym typeface="Consolas"/>
              </a:endParaRPr>
            </a:p>
          </p:txBody>
        </p:sp>
      </p:grpSp>
      <p:sp>
        <p:nvSpPr>
          <p:cNvPr id="165" name="Google Shape;165;p25"/>
          <p:cNvSpPr/>
          <p:nvPr/>
        </p:nvSpPr>
        <p:spPr>
          <a:xfrm>
            <a:off x="4836161" y="3478300"/>
            <a:ext cx="1491300" cy="833700"/>
          </a:xfrm>
          <a:prstGeom prst="rect">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 name="Google Shape;166;p25"/>
          <p:cNvGrpSpPr/>
          <p:nvPr/>
        </p:nvGrpSpPr>
        <p:grpSpPr>
          <a:xfrm>
            <a:off x="3540261" y="2462258"/>
            <a:ext cx="1374000" cy="948593"/>
            <a:chOff x="3137125" y="1776470"/>
            <a:chExt cx="1374000" cy="948593"/>
          </a:xfrm>
        </p:grpSpPr>
        <p:sp>
          <p:nvSpPr>
            <p:cNvPr id="167" name="Google Shape;167;p25"/>
            <p:cNvSpPr txBox="1"/>
            <p:nvPr/>
          </p:nvSpPr>
          <p:spPr>
            <a:xfrm>
              <a:off x="3137125" y="2217163"/>
              <a:ext cx="13740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Lucida Sans"/>
                  <a:ea typeface="Lucida Sans"/>
                  <a:cs typeface="Lucida Sans"/>
                  <a:sym typeface="Lucida Sans"/>
                </a:rPr>
                <a:t>Compiler</a:t>
              </a:r>
              <a:endParaRPr sz="1100" b="0" i="0" u="none" strike="noStrike" cap="none">
                <a:solidFill>
                  <a:srgbClr val="000000"/>
                </a:solidFill>
                <a:latin typeface="Lucida Sans"/>
                <a:ea typeface="Lucida Sans"/>
                <a:cs typeface="Lucida Sans"/>
                <a:sym typeface="Lucida Sans"/>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onsolas"/>
                  <a:ea typeface="Consolas"/>
                  <a:cs typeface="Consolas"/>
                  <a:sym typeface="Consolas"/>
                </a:rPr>
                <a:t>gcc -c hello.c</a:t>
              </a:r>
              <a:endParaRPr sz="1000" b="0" i="0" u="none" strike="noStrike" cap="none">
                <a:solidFill>
                  <a:srgbClr val="000000"/>
                </a:solidFill>
                <a:latin typeface="Consolas"/>
                <a:ea typeface="Consolas"/>
                <a:cs typeface="Consolas"/>
                <a:sym typeface="Consolas"/>
              </a:endParaRPr>
            </a:p>
          </p:txBody>
        </p:sp>
        <p:sp>
          <p:nvSpPr>
            <p:cNvPr id="145" name="Google Shape;145;p25"/>
            <p:cNvSpPr/>
            <p:nvPr/>
          </p:nvSpPr>
          <p:spPr>
            <a:xfrm>
              <a:off x="3477104" y="1776470"/>
              <a:ext cx="694200" cy="440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Lucida Sans"/>
                  <a:ea typeface="Lucida Sans"/>
                  <a:cs typeface="Lucida Sans"/>
                  <a:sym typeface="Lucida Sans"/>
                </a:rPr>
                <a:t>cc1</a:t>
              </a:r>
              <a:endParaRPr sz="1100" b="0" i="0" u="none" strike="noStrike" cap="none">
                <a:solidFill>
                  <a:srgbClr val="000000"/>
                </a:solidFill>
                <a:latin typeface="Lucida Sans"/>
                <a:ea typeface="Lucida Sans"/>
                <a:cs typeface="Lucida Sans"/>
                <a:sym typeface="Lucida Sans"/>
              </a:endParaRPr>
            </a:p>
          </p:txBody>
        </p:sp>
      </p:grpSp>
      <p:cxnSp>
        <p:nvCxnSpPr>
          <p:cNvPr id="168" name="Google Shape;168;p25"/>
          <p:cNvCxnSpPr>
            <a:endCxn id="148" idx="1"/>
          </p:cNvCxnSpPr>
          <p:nvPr/>
        </p:nvCxnSpPr>
        <p:spPr>
          <a:xfrm>
            <a:off x="5997470" y="1595095"/>
            <a:ext cx="671400" cy="1087500"/>
          </a:xfrm>
          <a:prstGeom prst="straightConnector1">
            <a:avLst/>
          </a:prstGeom>
          <a:noFill/>
          <a:ln w="9525" cap="flat" cmpd="sng">
            <a:solidFill>
              <a:srgbClr val="000000"/>
            </a:solidFill>
            <a:prstDash val="solid"/>
            <a:round/>
            <a:headEnd type="none" w="sm" len="sm"/>
            <a:tailEnd type="triangle" w="med" len="med"/>
          </a:ln>
        </p:spPr>
      </p:cxnSp>
      <p:sp>
        <p:nvSpPr>
          <p:cNvPr id="169" name="Google Shape;169;p25"/>
          <p:cNvSpPr txBox="1"/>
          <p:nvPr/>
        </p:nvSpPr>
        <p:spPr>
          <a:xfrm>
            <a:off x="5135554" y="1136475"/>
            <a:ext cx="2072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Lucida Sans"/>
                <a:ea typeface="Lucida Sans"/>
                <a:cs typeface="Lucida Sans"/>
                <a:sym typeface="Lucida Sans"/>
              </a:rPr>
              <a:t>Any additional libraries get “linked” in here (e.g., </a:t>
            </a:r>
            <a:r>
              <a:rPr lang="en" sz="1200" b="0" i="0" u="none" strike="noStrike" cap="none">
                <a:solidFill>
                  <a:srgbClr val="000000"/>
                </a:solidFill>
                <a:latin typeface="Consolas"/>
                <a:ea typeface="Consolas"/>
                <a:cs typeface="Consolas"/>
                <a:sym typeface="Consolas"/>
              </a:rPr>
              <a:t>stdio.h</a:t>
            </a:r>
            <a:r>
              <a:rPr lang="en" sz="1200" b="0" i="0" u="none" strike="noStrike" cap="none">
                <a:solidFill>
                  <a:srgbClr val="000000"/>
                </a:solidFill>
                <a:latin typeface="Lucida Sans"/>
                <a:ea typeface="Lucida Sans"/>
                <a:cs typeface="Lucida Sans"/>
                <a:sym typeface="Lucida Sans"/>
              </a:rPr>
              <a:t>)</a:t>
            </a:r>
            <a:endParaRPr sz="1200" b="0" i="0" u="none" strike="noStrike" cap="none">
              <a:solidFill>
                <a:srgbClr val="000000"/>
              </a:solidFill>
              <a:latin typeface="Lucida Sans"/>
              <a:ea typeface="Lucida Sans"/>
              <a:cs typeface="Lucida Sans"/>
              <a:sym typeface="Lucida Sans"/>
            </a:endParaRPr>
          </a:p>
        </p:txBody>
      </p:sp>
      <p:cxnSp>
        <p:nvCxnSpPr>
          <p:cNvPr id="170" name="Google Shape;170;p25"/>
          <p:cNvCxnSpPr>
            <a:endCxn id="171" idx="0"/>
          </p:cNvCxnSpPr>
          <p:nvPr/>
        </p:nvCxnSpPr>
        <p:spPr>
          <a:xfrm>
            <a:off x="4748178" y="2681200"/>
            <a:ext cx="802500" cy="880500"/>
          </a:xfrm>
          <a:prstGeom prst="straightConnector1">
            <a:avLst/>
          </a:prstGeom>
          <a:noFill/>
          <a:ln w="9525" cap="flat" cmpd="sng">
            <a:solidFill>
              <a:srgbClr val="000000"/>
            </a:solidFill>
            <a:prstDash val="solid"/>
            <a:round/>
            <a:headEnd type="none" w="sm" len="sm"/>
            <a:tailEnd type="triangle" w="med" len="med"/>
          </a:ln>
        </p:spPr>
      </p:cxnSp>
      <p:sp>
        <p:nvSpPr>
          <p:cNvPr id="171" name="Google Shape;171;p25"/>
          <p:cNvSpPr/>
          <p:nvPr/>
        </p:nvSpPr>
        <p:spPr>
          <a:xfrm>
            <a:off x="4914261" y="3561700"/>
            <a:ext cx="1272834" cy="692226"/>
          </a:xfrm>
          <a:prstGeom prst="flowChartDocumen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1" u="none" strike="noStrike" cap="none">
                <a:solidFill>
                  <a:schemeClr val="dk1"/>
                </a:solidFill>
                <a:latin typeface="Consolas"/>
                <a:ea typeface="Consolas"/>
                <a:cs typeface="Consolas"/>
                <a:sym typeface="Consolas"/>
              </a:rPr>
              <a:t>Assembly code</a:t>
            </a:r>
            <a:endParaRPr sz="14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onsolas"/>
                <a:ea typeface="Consolas"/>
                <a:cs typeface="Consolas"/>
                <a:sym typeface="Consolas"/>
              </a:rPr>
              <a:t>hello.s</a:t>
            </a:r>
            <a:endParaRPr sz="800" b="0" i="1" u="none" strike="noStrike" cap="none">
              <a:solidFill>
                <a:srgbClr val="000000"/>
              </a:solidFill>
              <a:latin typeface="Consolas"/>
              <a:ea typeface="Consolas"/>
              <a:cs typeface="Consolas"/>
              <a:sym typeface="Consolas"/>
            </a:endParaRPr>
          </a:p>
        </p:txBody>
      </p:sp>
      <p:sp>
        <p:nvSpPr>
          <p:cNvPr id="172" name="Google Shape;172;p25"/>
          <p:cNvSpPr txBox="1"/>
          <p:nvPr/>
        </p:nvSpPr>
        <p:spPr>
          <a:xfrm>
            <a:off x="3837411" y="3223000"/>
            <a:ext cx="15321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Consolas"/>
                <a:ea typeface="Consolas"/>
                <a:cs typeface="Consolas"/>
                <a:sym typeface="Consolas"/>
              </a:rPr>
              <a:t>gcc -S hello.c</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1000"/>
                                        <p:tgtEl>
                                          <p:spTgt spid="1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1000"/>
                                        <p:tgtEl>
                                          <p:spTgt spid="139"/>
                                        </p:tgtEl>
                                      </p:cBhvr>
                                    </p:animEffect>
                                  </p:childTnLst>
                                </p:cTn>
                              </p:par>
                              <p:par>
                                <p:cTn id="23" presetID="10" presetClass="entr" presetSubtype="0" fill="hold" nodeType="withEffect">
                                  <p:stCondLst>
                                    <p:cond delay="0"/>
                                  </p:stCondLst>
                                  <p:childTnLst>
                                    <p:set>
                                      <p:cBhvr>
                                        <p:cTn id="24" dur="1" fill="hold">
                                          <p:stCondLst>
                                            <p:cond delay="0"/>
                                          </p:stCondLst>
                                        </p:cTn>
                                        <p:tgtEl>
                                          <p:spTgt spid="162"/>
                                        </p:tgtEl>
                                        <p:attrNameLst>
                                          <p:attrName>style.visibility</p:attrName>
                                        </p:attrNameLst>
                                      </p:cBhvr>
                                      <p:to>
                                        <p:strVal val="visible"/>
                                      </p:to>
                                    </p:set>
                                    <p:animEffect transition="in" filter="fade">
                                      <p:cBhvr>
                                        <p:cTn id="25" dur="1000"/>
                                        <p:tgtEl>
                                          <p:spTgt spid="162"/>
                                        </p:tgtEl>
                                      </p:cBhvr>
                                    </p:animEffect>
                                  </p:childTnLst>
                                </p:cTn>
                              </p:par>
                              <p:par>
                                <p:cTn id="26" presetID="10" presetClass="entr" presetSubtype="0" fill="hold" nodeType="with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1000"/>
                                        <p:tgtEl>
                                          <p:spTgt spid="14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fade">
                                      <p:cBhvr>
                                        <p:cTn id="33" dur="1000"/>
                                        <p:tgtEl>
                                          <p:spTgt spid="142"/>
                                        </p:tgtEl>
                                      </p:cBhvr>
                                    </p:animEffect>
                                  </p:childTnLst>
                                </p:cTn>
                              </p:par>
                              <p:par>
                                <p:cTn id="34" presetID="10" presetClass="entr" presetSubtype="0" fill="hold" nodeType="with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fade">
                                      <p:cBhvr>
                                        <p:cTn id="36" dur="1000"/>
                                        <p:tgtEl>
                                          <p:spTgt spid="15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4"/>
                                        </p:tgtEl>
                                        <p:attrNameLst>
                                          <p:attrName>style.visibility</p:attrName>
                                        </p:attrNameLst>
                                      </p:cBhvr>
                                      <p:to>
                                        <p:strVal val="visible"/>
                                      </p:to>
                                    </p:set>
                                    <p:animEffect transition="in" filter="fade">
                                      <p:cBhvr>
                                        <p:cTn id="41" dur="1000"/>
                                        <p:tgtEl>
                                          <p:spTgt spid="144"/>
                                        </p:tgtEl>
                                      </p:cBhvr>
                                    </p:animEffect>
                                  </p:childTnLst>
                                </p:cTn>
                              </p:par>
                              <p:par>
                                <p:cTn id="42" presetID="10" presetClass="entr" presetSubtype="0" fill="hold" nodeType="withEffect">
                                  <p:stCondLst>
                                    <p:cond delay="0"/>
                                  </p:stCondLst>
                                  <p:childTnLst>
                                    <p:set>
                                      <p:cBhvr>
                                        <p:cTn id="43" dur="1" fill="hold">
                                          <p:stCondLst>
                                            <p:cond delay="0"/>
                                          </p:stCondLst>
                                        </p:cTn>
                                        <p:tgtEl>
                                          <p:spTgt spid="166"/>
                                        </p:tgtEl>
                                        <p:attrNameLst>
                                          <p:attrName>style.visibility</p:attrName>
                                        </p:attrNameLst>
                                      </p:cBhvr>
                                      <p:to>
                                        <p:strVal val="visible"/>
                                      </p:to>
                                    </p:set>
                                    <p:animEffect transition="in" filter="fade">
                                      <p:cBhvr>
                                        <p:cTn id="44" dur="1000"/>
                                        <p:tgtEl>
                                          <p:spTgt spid="16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4"/>
                                        </p:tgtEl>
                                        <p:attrNameLst>
                                          <p:attrName>style.visibility</p:attrName>
                                        </p:attrNameLst>
                                      </p:cBhvr>
                                      <p:to>
                                        <p:strVal val="visible"/>
                                      </p:to>
                                    </p:set>
                                    <p:animEffect transition="in" filter="fade">
                                      <p:cBhvr>
                                        <p:cTn id="49" dur="1000"/>
                                        <p:tgtEl>
                                          <p:spTgt spid="154"/>
                                        </p:tgtEl>
                                      </p:cBhvr>
                                    </p:animEffect>
                                  </p:childTnLst>
                                </p:cTn>
                              </p:par>
                              <p:par>
                                <p:cTn id="50" presetID="10" presetClass="entr" presetSubtype="0" fill="hold" nodeType="withEffect">
                                  <p:stCondLst>
                                    <p:cond delay="0"/>
                                  </p:stCondLst>
                                  <p:childTnLst>
                                    <p:set>
                                      <p:cBhvr>
                                        <p:cTn id="51" dur="1" fill="hold">
                                          <p:stCondLst>
                                            <p:cond delay="0"/>
                                          </p:stCondLst>
                                        </p:cTn>
                                        <p:tgtEl>
                                          <p:spTgt spid="155"/>
                                        </p:tgtEl>
                                        <p:attrNameLst>
                                          <p:attrName>style.visibility</p:attrName>
                                        </p:attrNameLst>
                                      </p:cBhvr>
                                      <p:to>
                                        <p:strVal val="visible"/>
                                      </p:to>
                                    </p:set>
                                    <p:animEffect transition="in" filter="fade">
                                      <p:cBhvr>
                                        <p:cTn id="52" dur="1000"/>
                                        <p:tgtEl>
                                          <p:spTgt spid="1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6"/>
                                        </p:tgtEl>
                                        <p:attrNameLst>
                                          <p:attrName>style.visibility</p:attrName>
                                        </p:attrNameLst>
                                      </p:cBhvr>
                                      <p:to>
                                        <p:strVal val="visible"/>
                                      </p:to>
                                    </p:set>
                                    <p:animEffect transition="in" filter="fade">
                                      <p:cBhvr>
                                        <p:cTn id="57" dur="1000"/>
                                        <p:tgtEl>
                                          <p:spTgt spid="146"/>
                                        </p:tgtEl>
                                      </p:cBhvr>
                                    </p:animEffect>
                                  </p:childTnLst>
                                </p:cTn>
                              </p:par>
                              <p:par>
                                <p:cTn id="58" presetID="10" presetClass="entr" presetSubtype="0" fill="hold" nodeType="withEffect">
                                  <p:stCondLst>
                                    <p:cond delay="0"/>
                                  </p:stCondLst>
                                  <p:childTnLst>
                                    <p:set>
                                      <p:cBhvr>
                                        <p:cTn id="59" dur="1" fill="hold">
                                          <p:stCondLst>
                                            <p:cond delay="0"/>
                                          </p:stCondLst>
                                        </p:cTn>
                                        <p:tgtEl>
                                          <p:spTgt spid="168"/>
                                        </p:tgtEl>
                                        <p:attrNameLst>
                                          <p:attrName>style.visibility</p:attrName>
                                        </p:attrNameLst>
                                      </p:cBhvr>
                                      <p:to>
                                        <p:strVal val="visible"/>
                                      </p:to>
                                    </p:set>
                                    <p:animEffect transition="in" filter="fade">
                                      <p:cBhvr>
                                        <p:cTn id="60" dur="1000"/>
                                        <p:tgtEl>
                                          <p:spTgt spid="168"/>
                                        </p:tgtEl>
                                      </p:cBhvr>
                                    </p:animEffect>
                                  </p:childTnLst>
                                </p:cTn>
                              </p:par>
                              <p:par>
                                <p:cTn id="61" presetID="10" presetClass="entr" presetSubtype="0" fill="hold" nodeType="withEffect">
                                  <p:stCondLst>
                                    <p:cond delay="0"/>
                                  </p:stCondLst>
                                  <p:childTnLst>
                                    <p:set>
                                      <p:cBhvr>
                                        <p:cTn id="62" dur="1" fill="hold">
                                          <p:stCondLst>
                                            <p:cond delay="0"/>
                                          </p:stCondLst>
                                        </p:cTn>
                                        <p:tgtEl>
                                          <p:spTgt spid="169"/>
                                        </p:tgtEl>
                                        <p:attrNameLst>
                                          <p:attrName>style.visibility</p:attrName>
                                        </p:attrNameLst>
                                      </p:cBhvr>
                                      <p:to>
                                        <p:strVal val="visible"/>
                                      </p:to>
                                    </p:set>
                                    <p:animEffect transition="in" filter="fade">
                                      <p:cBhvr>
                                        <p:cTn id="63" dur="1000"/>
                                        <p:tgtEl>
                                          <p:spTgt spid="16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63"/>
                                        </p:tgtEl>
                                        <p:attrNameLst>
                                          <p:attrName>style.visibility</p:attrName>
                                        </p:attrNameLst>
                                      </p:cBhvr>
                                      <p:to>
                                        <p:strVal val="visible"/>
                                      </p:to>
                                    </p:set>
                                    <p:animEffect transition="in" filter="fade">
                                      <p:cBhvr>
                                        <p:cTn id="68" dur="1000"/>
                                        <p:tgtEl>
                                          <p:spTgt spid="16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9"/>
                                        </p:tgtEl>
                                        <p:attrNameLst>
                                          <p:attrName>style.visibility</p:attrName>
                                        </p:attrNameLst>
                                      </p:cBhvr>
                                      <p:to>
                                        <p:strVal val="visible"/>
                                      </p:to>
                                    </p:set>
                                    <p:animEffect transition="in" filter="fade">
                                      <p:cBhvr>
                                        <p:cTn id="73" dur="1000"/>
                                        <p:tgtEl>
                                          <p:spTgt spid="149"/>
                                        </p:tgtEl>
                                      </p:cBhvr>
                                    </p:animEffect>
                                  </p:childTnLst>
                                </p:cTn>
                              </p:par>
                              <p:par>
                                <p:cTn id="74" presetID="10" presetClass="entr" presetSubtype="0" fill="hold" nodeType="with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fade">
                                      <p:cBhvr>
                                        <p:cTn id="76" dur="1000"/>
                                        <p:tgtEl>
                                          <p:spTgt spid="157"/>
                                        </p:tgtEl>
                                      </p:cBhvr>
                                    </p:animEffect>
                                  </p:childTnLst>
                                </p:cTn>
                              </p:par>
                              <p:par>
                                <p:cTn id="77" presetID="10" presetClass="entr" presetSubtype="0" fill="hold" nodeType="withEffect">
                                  <p:stCondLst>
                                    <p:cond delay="0"/>
                                  </p:stCondLst>
                                  <p:childTnLst>
                                    <p:set>
                                      <p:cBhvr>
                                        <p:cTn id="78" dur="1" fill="hold">
                                          <p:stCondLst>
                                            <p:cond delay="0"/>
                                          </p:stCondLst>
                                        </p:cTn>
                                        <p:tgtEl>
                                          <p:spTgt spid="171"/>
                                        </p:tgtEl>
                                        <p:attrNameLst>
                                          <p:attrName>style.visibility</p:attrName>
                                        </p:attrNameLst>
                                      </p:cBhvr>
                                      <p:to>
                                        <p:strVal val="visible"/>
                                      </p:to>
                                    </p:set>
                                    <p:animEffect transition="in" filter="fade">
                                      <p:cBhvr>
                                        <p:cTn id="79" dur="1000"/>
                                        <p:tgtEl>
                                          <p:spTgt spid="171"/>
                                        </p:tgtEl>
                                      </p:cBhvr>
                                    </p:animEffect>
                                  </p:childTnLst>
                                </p:cTn>
                              </p:par>
                              <p:par>
                                <p:cTn id="80" presetID="10" presetClass="entr" presetSubtype="0" fill="hold" nodeType="withEffect">
                                  <p:stCondLst>
                                    <p:cond delay="0"/>
                                  </p:stCondLst>
                                  <p:childTnLst>
                                    <p:set>
                                      <p:cBhvr>
                                        <p:cTn id="81" dur="1" fill="hold">
                                          <p:stCondLst>
                                            <p:cond delay="0"/>
                                          </p:stCondLst>
                                        </p:cTn>
                                        <p:tgtEl>
                                          <p:spTgt spid="172"/>
                                        </p:tgtEl>
                                        <p:attrNameLst>
                                          <p:attrName>style.visibility</p:attrName>
                                        </p:attrNameLst>
                                      </p:cBhvr>
                                      <p:to>
                                        <p:strVal val="visible"/>
                                      </p:to>
                                    </p:set>
                                    <p:animEffect transition="in" filter="fade">
                                      <p:cBhvr>
                                        <p:cTn id="82" dur="1000"/>
                                        <p:tgtEl>
                                          <p:spTgt spid="172"/>
                                        </p:tgtEl>
                                      </p:cBhvr>
                                    </p:animEffect>
                                  </p:childTnLst>
                                </p:cTn>
                              </p:par>
                              <p:par>
                                <p:cTn id="83" presetID="10" presetClass="entr" presetSubtype="0" fill="hold" nodeType="withEffect">
                                  <p:stCondLst>
                                    <p:cond delay="0"/>
                                  </p:stCondLst>
                                  <p:childTnLst>
                                    <p:set>
                                      <p:cBhvr>
                                        <p:cTn id="84" dur="1" fill="hold">
                                          <p:stCondLst>
                                            <p:cond delay="0"/>
                                          </p:stCondLst>
                                        </p:cTn>
                                        <p:tgtEl>
                                          <p:spTgt spid="170"/>
                                        </p:tgtEl>
                                        <p:attrNameLst>
                                          <p:attrName>style.visibility</p:attrName>
                                        </p:attrNameLst>
                                      </p:cBhvr>
                                      <p:to>
                                        <p:strVal val="visible"/>
                                      </p:to>
                                    </p:set>
                                    <p:animEffect transition="in" filter="fade">
                                      <p:cBhvr>
                                        <p:cTn id="85" dur="1000"/>
                                        <p:tgtEl>
                                          <p:spTgt spid="17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65"/>
                                        </p:tgtEl>
                                        <p:attrNameLst>
                                          <p:attrName>style.visibility</p:attrName>
                                        </p:attrNameLst>
                                      </p:cBhvr>
                                      <p:to>
                                        <p:strVal val="visible"/>
                                      </p:to>
                                    </p:set>
                                    <p:animEffect transition="in" filter="fade">
                                      <p:cBhvr>
                                        <p:cTn id="90"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4"/>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Tracing through the code w/ GDB</a:t>
            </a:r>
            <a:endParaRPr/>
          </a:p>
        </p:txBody>
      </p:sp>
      <p:sp>
        <p:nvSpPr>
          <p:cNvPr id="680" name="Google Shape;680;p74"/>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50</a:t>
            </a:fld>
            <a:endParaRPr/>
          </a:p>
        </p:txBody>
      </p:sp>
      <p:pic>
        <p:nvPicPr>
          <p:cNvPr id="681" name="Google Shape;681;p74"/>
          <p:cNvPicPr preferRelativeResize="0"/>
          <p:nvPr/>
        </p:nvPicPr>
        <p:blipFill rotWithShape="1">
          <a:blip r:embed="rId3">
            <a:alphaModFix/>
          </a:blip>
          <a:srcRect/>
          <a:stretch/>
        </p:blipFill>
        <p:spPr>
          <a:xfrm>
            <a:off x="311700" y="986163"/>
            <a:ext cx="3936518" cy="3622500"/>
          </a:xfrm>
          <a:prstGeom prst="rect">
            <a:avLst/>
          </a:prstGeom>
          <a:noFill/>
          <a:ln>
            <a:noFill/>
          </a:ln>
        </p:spPr>
      </p:pic>
      <p:sp>
        <p:nvSpPr>
          <p:cNvPr id="682" name="Google Shape;682;p74"/>
          <p:cNvSpPr txBox="1"/>
          <p:nvPr/>
        </p:nvSpPr>
        <p:spPr>
          <a:xfrm>
            <a:off x="5371338" y="1444599"/>
            <a:ext cx="3295800" cy="2339700"/>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elvetica Neue"/>
                <a:ea typeface="Helvetica Neue"/>
                <a:cs typeface="Helvetica Neue"/>
                <a:sym typeface="Helvetica Neue"/>
              </a:rPr>
              <a:t>%eax, the return register, should contain the value 6 that we want to return to the user. Let’s see:</a:t>
            </a: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88038"/>
                </a:solidFill>
                <a:latin typeface="Roboto Mono"/>
                <a:ea typeface="Roboto Mono"/>
                <a:cs typeface="Roboto Mono"/>
                <a:sym typeface="Roboto Mono"/>
              </a:rPr>
              <a:t>p $rax</a:t>
            </a:r>
            <a:r>
              <a:rPr lang="en" sz="1400" b="1" i="0" u="none" strike="noStrike" cap="none">
                <a:solidFill>
                  <a:schemeClr val="dk1"/>
                </a:solidFill>
                <a:latin typeface="Helvetica Neue"/>
                <a:ea typeface="Helvetica Neue"/>
                <a:cs typeface="Helvetica Neue"/>
                <a:sym typeface="Helvetica Neue"/>
              </a:rPr>
              <a:t> </a:t>
            </a:r>
            <a:r>
              <a:rPr lang="en" sz="1400" b="0" i="0" u="none" strike="noStrike" cap="none">
                <a:solidFill>
                  <a:schemeClr val="dk1"/>
                </a:solidFill>
                <a:latin typeface="Helvetica Neue"/>
                <a:ea typeface="Helvetica Neue"/>
                <a:cs typeface="Helvetica Neue"/>
                <a:sym typeface="Helvetica Neue"/>
              </a:rPr>
              <a:t>→ </a:t>
            </a:r>
            <a:endParaRPr sz="14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88038"/>
                </a:solidFill>
                <a:latin typeface="Roboto Mono"/>
                <a:ea typeface="Roboto Mono"/>
                <a:cs typeface="Roboto Mono"/>
                <a:sym typeface="Roboto Mono"/>
              </a:rPr>
              <a:t>%eax</a:t>
            </a:r>
            <a:r>
              <a:rPr lang="en" sz="1400" b="0" i="0" u="none" strike="noStrike" cap="none">
                <a:solidFill>
                  <a:schemeClr val="dk1"/>
                </a:solidFill>
                <a:latin typeface="Helvetica Neue"/>
                <a:ea typeface="Helvetica Neue"/>
                <a:cs typeface="Helvetica Neue"/>
                <a:sym typeface="Helvetica Neue"/>
              </a:rPr>
              <a:t> now contains the accurate return value from our function, so we can return to the previous caller after adjusting the stack.</a:t>
            </a:r>
            <a:endParaRPr sz="1400" b="0" i="0" u="none" strike="noStrike" cap="none">
              <a:solidFill>
                <a:schemeClr val="dk1"/>
              </a:solidFill>
              <a:latin typeface="Helvetica Neue"/>
              <a:ea typeface="Helvetica Neue"/>
              <a:cs typeface="Helvetica Neue"/>
              <a:sym typeface="Helvetica Neue"/>
            </a:endParaRPr>
          </a:p>
        </p:txBody>
      </p:sp>
      <p:sp>
        <p:nvSpPr>
          <p:cNvPr id="683" name="Google Shape;683;p74"/>
          <p:cNvSpPr/>
          <p:nvPr/>
        </p:nvSpPr>
        <p:spPr>
          <a:xfrm>
            <a:off x="516200" y="2150500"/>
            <a:ext cx="2990700" cy="2193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84" name="Google Shape;684;p74"/>
          <p:cNvCxnSpPr>
            <a:stCxn id="682" idx="1"/>
            <a:endCxn id="683" idx="3"/>
          </p:cNvCxnSpPr>
          <p:nvPr/>
        </p:nvCxnSpPr>
        <p:spPr>
          <a:xfrm rot="10800000">
            <a:off x="3506838" y="2260149"/>
            <a:ext cx="1864500" cy="354300"/>
          </a:xfrm>
          <a:prstGeom prst="straightConnector1">
            <a:avLst/>
          </a:prstGeom>
          <a:noFill/>
          <a:ln w="19050" cap="flat" cmpd="sng">
            <a:solidFill>
              <a:schemeClr val="lt1"/>
            </a:solidFill>
            <a:prstDash val="solid"/>
            <a:round/>
            <a:headEnd type="none" w="sm" len="sm"/>
            <a:tailEnd type="triangle" w="med" len="med"/>
          </a:ln>
        </p:spPr>
      </p:cxnSp>
      <p:pic>
        <p:nvPicPr>
          <p:cNvPr id="685" name="Google Shape;685;p74"/>
          <p:cNvPicPr preferRelativeResize="0"/>
          <p:nvPr/>
        </p:nvPicPr>
        <p:blipFill rotWithShape="1">
          <a:blip r:embed="rId4">
            <a:alphaModFix/>
          </a:blip>
          <a:srcRect/>
          <a:stretch/>
        </p:blipFill>
        <p:spPr>
          <a:xfrm>
            <a:off x="6399018" y="2306174"/>
            <a:ext cx="1504950" cy="40005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5"/>
          <p:cNvSpPr txBox="1">
            <a:spLocks noGrp="1"/>
          </p:cNvSpPr>
          <p:nvPr>
            <p:ph type="title"/>
          </p:nvPr>
        </p:nvSpPr>
        <p:spPr>
          <a:xfrm>
            <a:off x="623888" y="1282304"/>
            <a:ext cx="7886700" cy="2139600"/>
          </a:xfrm>
          <a:prstGeom prst="rect">
            <a:avLst/>
          </a:prstGeom>
          <a:noFill/>
          <a:ln>
            <a:noFill/>
          </a:ln>
        </p:spPr>
        <p:txBody>
          <a:bodyPr spcFirstLastPara="1" wrap="square" lIns="83975" tIns="41975" rIns="83975" bIns="41975" anchor="b" anchorCtr="0">
            <a:normAutofit/>
          </a:bodyPr>
          <a:lstStyle/>
          <a:p>
            <a:pPr marL="0" lvl="0" indent="0" algn="l" rtl="0">
              <a:lnSpc>
                <a:spcPct val="90000"/>
              </a:lnSpc>
              <a:spcBef>
                <a:spcPts val="0"/>
              </a:spcBef>
              <a:spcAft>
                <a:spcPts val="0"/>
              </a:spcAft>
              <a:buSzPts val="5500"/>
              <a:buNone/>
            </a:pPr>
            <a:r>
              <a:rPr lang="en" sz="5300"/>
              <a:t>Lab 4</a:t>
            </a:r>
            <a:endParaRPr sz="5300"/>
          </a:p>
        </p:txBody>
      </p:sp>
      <p:sp>
        <p:nvSpPr>
          <p:cNvPr id="691" name="Google Shape;691;p75"/>
          <p:cNvSpPr txBox="1">
            <a:spLocks noGrp="1"/>
          </p:cNvSpPr>
          <p:nvPr>
            <p:ph type="body" idx="1"/>
          </p:nvPr>
        </p:nvSpPr>
        <p:spPr>
          <a:xfrm>
            <a:off x="623888" y="3442098"/>
            <a:ext cx="7886700" cy="1125300"/>
          </a:xfrm>
          <a:prstGeom prst="rect">
            <a:avLst/>
          </a:prstGeom>
          <a:noFill/>
          <a:ln>
            <a:noFill/>
          </a:ln>
        </p:spPr>
        <p:txBody>
          <a:bodyPr spcFirstLastPara="1" wrap="square" lIns="83975" tIns="41975" rIns="83975" bIns="41975" anchor="t" anchorCtr="0">
            <a:normAutofit/>
          </a:bodyPr>
          <a:lstStyle/>
          <a:p>
            <a:pPr marL="0" lvl="0" indent="0" algn="l" rtl="0">
              <a:lnSpc>
                <a:spcPct val="90000"/>
              </a:lnSpc>
              <a:spcBef>
                <a:spcPts val="900"/>
              </a:spcBef>
              <a:spcAft>
                <a:spcPts val="1200"/>
              </a:spcAft>
              <a:buSzPts val="2200"/>
              <a:buNone/>
            </a:pPr>
            <a:r>
              <a:rPr lang="en"/>
              <a:t>Assembly Lab: ASM!</a:t>
            </a:r>
            <a:endParaRPr/>
          </a:p>
        </p:txBody>
      </p:sp>
      <p:sp>
        <p:nvSpPr>
          <p:cNvPr id="692" name="Google Shape;692;p75"/>
          <p:cNvSpPr txBox="1">
            <a:spLocks noGrp="1"/>
          </p:cNvSpPr>
          <p:nvPr>
            <p:ph type="sldNum" idx="12"/>
          </p:nvPr>
        </p:nvSpPr>
        <p:spPr>
          <a:xfrm>
            <a:off x="7086600" y="4869656"/>
            <a:ext cx="2057400" cy="273900"/>
          </a:xfrm>
          <a:prstGeom prst="rect">
            <a:avLst/>
          </a:prstGeom>
          <a:noFill/>
          <a:ln>
            <a:noFill/>
          </a:ln>
        </p:spPr>
        <p:txBody>
          <a:bodyPr spcFirstLastPara="1" wrap="square" lIns="83975" tIns="41975" rIns="83975" bIns="41975" anchor="b"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76"/>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Now, it’s your turn!</a:t>
            </a:r>
            <a:endParaRPr/>
          </a:p>
        </p:txBody>
      </p:sp>
      <p:sp>
        <p:nvSpPr>
          <p:cNvPr id="698" name="Google Shape;698;p76"/>
          <p:cNvSpPr txBox="1">
            <a:spLocks noGrp="1"/>
          </p:cNvSpPr>
          <p:nvPr>
            <p:ph type="body" idx="1"/>
          </p:nvPr>
        </p:nvSpPr>
        <p:spPr>
          <a:xfrm>
            <a:off x="383400" y="920900"/>
            <a:ext cx="8377200" cy="3778800"/>
          </a:xfrm>
          <a:prstGeom prst="rect">
            <a:avLst/>
          </a:prstGeom>
          <a:noFill/>
          <a:ln>
            <a:noFill/>
          </a:ln>
        </p:spPr>
        <p:txBody>
          <a:bodyPr spcFirstLastPara="1" wrap="square" lIns="93500" tIns="93500" rIns="93500" bIns="93500" anchor="t" anchorCtr="0">
            <a:normAutofit fontScale="92500" lnSpcReduction="20000"/>
          </a:bodyPr>
          <a:lstStyle/>
          <a:p>
            <a:pPr marL="457200" lvl="0" indent="-334327" algn="l" rtl="0">
              <a:lnSpc>
                <a:spcPct val="115000"/>
              </a:lnSpc>
              <a:spcBef>
                <a:spcPts val="0"/>
              </a:spcBef>
              <a:spcAft>
                <a:spcPts val="0"/>
              </a:spcAft>
              <a:buSzPct val="85714"/>
              <a:buChar char="●"/>
            </a:pPr>
            <a:r>
              <a:rPr lang="en" dirty="0"/>
              <a:t>In lab 4, you will practice:</a:t>
            </a:r>
            <a:endParaRPr dirty="0"/>
          </a:p>
          <a:p>
            <a:pPr marL="914400" lvl="1" indent="-310832" algn="l" rtl="0">
              <a:lnSpc>
                <a:spcPct val="115000"/>
              </a:lnSpc>
              <a:spcBef>
                <a:spcPts val="0"/>
              </a:spcBef>
              <a:spcAft>
                <a:spcPts val="0"/>
              </a:spcAft>
              <a:buSzPct val="82352"/>
              <a:buChar char="○"/>
            </a:pPr>
            <a:r>
              <a:rPr lang="en" dirty="0"/>
              <a:t>Reading assembly</a:t>
            </a:r>
            <a:endParaRPr dirty="0"/>
          </a:p>
          <a:p>
            <a:pPr marL="914400" lvl="1" indent="-310832" algn="l" rtl="0">
              <a:lnSpc>
                <a:spcPct val="115000"/>
              </a:lnSpc>
              <a:spcBef>
                <a:spcPts val="0"/>
              </a:spcBef>
              <a:spcAft>
                <a:spcPts val="0"/>
              </a:spcAft>
              <a:buSzPct val="82352"/>
              <a:buChar char="○"/>
            </a:pPr>
            <a:r>
              <a:rPr lang="en" dirty="0"/>
              <a:t>Recognizing common patterns</a:t>
            </a:r>
            <a:endParaRPr dirty="0"/>
          </a:p>
          <a:p>
            <a:pPr marL="914400" lvl="1" indent="-310832" algn="l" rtl="0">
              <a:lnSpc>
                <a:spcPct val="115000"/>
              </a:lnSpc>
              <a:spcBef>
                <a:spcPts val="0"/>
              </a:spcBef>
              <a:spcAft>
                <a:spcPts val="0"/>
              </a:spcAft>
              <a:buSzPct val="82352"/>
              <a:buChar char="○"/>
            </a:pPr>
            <a:r>
              <a:rPr lang="en" dirty="0"/>
              <a:t>Using </a:t>
            </a:r>
            <a:r>
              <a:rPr lang="en" b="1" dirty="0" err="1"/>
              <a:t>gdb</a:t>
            </a:r>
            <a:r>
              <a:rPr lang="en" dirty="0"/>
              <a:t> to </a:t>
            </a:r>
            <a:r>
              <a:rPr lang="en" i="1" dirty="0"/>
              <a:t>debug assembly code + inspect memory!</a:t>
            </a:r>
            <a:endParaRPr dirty="0"/>
          </a:p>
          <a:p>
            <a:pPr marL="457200" lvl="0" indent="-334327" algn="l" rtl="0">
              <a:lnSpc>
                <a:spcPct val="115000"/>
              </a:lnSpc>
              <a:spcBef>
                <a:spcPts val="0"/>
              </a:spcBef>
              <a:spcAft>
                <a:spcPts val="0"/>
              </a:spcAft>
              <a:buSzPct val="85714"/>
              <a:buChar char="●"/>
            </a:pPr>
            <a:r>
              <a:rPr lang="en" dirty="0"/>
              <a:t>Part A: Investigating the code!</a:t>
            </a:r>
            <a:endParaRPr dirty="0"/>
          </a:p>
          <a:p>
            <a:pPr marL="914400" lvl="1" indent="-310832" algn="l" rtl="0">
              <a:lnSpc>
                <a:spcPct val="115000"/>
              </a:lnSpc>
              <a:spcBef>
                <a:spcPts val="0"/>
              </a:spcBef>
              <a:spcAft>
                <a:spcPts val="0"/>
              </a:spcAft>
              <a:buSzPct val="82352"/>
              <a:buChar char="○"/>
            </a:pPr>
            <a:r>
              <a:rPr lang="en" dirty="0"/>
              <a:t>Reading simple functions</a:t>
            </a:r>
            <a:endParaRPr dirty="0"/>
          </a:p>
          <a:p>
            <a:pPr marL="1371600" lvl="2" indent="-299085" algn="l" rtl="0">
              <a:lnSpc>
                <a:spcPct val="115000"/>
              </a:lnSpc>
              <a:spcBef>
                <a:spcPts val="0"/>
              </a:spcBef>
              <a:spcAft>
                <a:spcPts val="0"/>
              </a:spcAft>
              <a:buSzPct val="70588"/>
              <a:buChar char="■"/>
            </a:pPr>
            <a:r>
              <a:rPr lang="en" dirty="0"/>
              <a:t>Similar to what we just did</a:t>
            </a:r>
            <a:endParaRPr dirty="0"/>
          </a:p>
          <a:p>
            <a:pPr marL="914400" lvl="1" indent="-310832" algn="l" rtl="0">
              <a:lnSpc>
                <a:spcPct val="115000"/>
              </a:lnSpc>
              <a:spcBef>
                <a:spcPts val="0"/>
              </a:spcBef>
              <a:spcAft>
                <a:spcPts val="0"/>
              </a:spcAft>
              <a:buSzPct val="82352"/>
              <a:buChar char="○"/>
            </a:pPr>
            <a:r>
              <a:rPr lang="en" dirty="0"/>
              <a:t>Deep dive into </a:t>
            </a:r>
            <a:r>
              <a:rPr lang="en" i="1" dirty="0"/>
              <a:t>control flow, raise operations, hidden arguments</a:t>
            </a:r>
            <a:endParaRPr i="1" dirty="0"/>
          </a:p>
          <a:p>
            <a:pPr marL="914400" lvl="1" indent="-310832" algn="l" rtl="0">
              <a:lnSpc>
                <a:spcPct val="115000"/>
              </a:lnSpc>
              <a:spcBef>
                <a:spcPts val="0"/>
              </a:spcBef>
              <a:spcAft>
                <a:spcPts val="0"/>
              </a:spcAft>
              <a:buSzPct val="82352"/>
              <a:buChar char="○"/>
            </a:pPr>
            <a:r>
              <a:rPr lang="en" b="1" dirty="0"/>
              <a:t>The Test.</a:t>
            </a:r>
            <a:endParaRPr b="1" dirty="0"/>
          </a:p>
          <a:p>
            <a:pPr marL="1371600" lvl="2" indent="-299085" algn="l" rtl="0">
              <a:lnSpc>
                <a:spcPct val="115000"/>
              </a:lnSpc>
              <a:spcBef>
                <a:spcPts val="0"/>
              </a:spcBef>
              <a:spcAft>
                <a:spcPts val="0"/>
              </a:spcAft>
              <a:buSzPct val="70588"/>
              <a:buChar char="■"/>
            </a:pPr>
            <a:r>
              <a:rPr lang="en" dirty="0"/>
              <a:t>Can you read assembly code tell me what it does?</a:t>
            </a:r>
            <a:endParaRPr dirty="0"/>
          </a:p>
          <a:p>
            <a:pPr marL="1828800" lvl="3" indent="-299085" algn="l" rtl="0">
              <a:lnSpc>
                <a:spcPct val="115000"/>
              </a:lnSpc>
              <a:spcBef>
                <a:spcPts val="0"/>
              </a:spcBef>
              <a:spcAft>
                <a:spcPts val="0"/>
              </a:spcAft>
              <a:buSzPct val="70588"/>
              <a:buChar char="●"/>
            </a:pPr>
            <a:r>
              <a:rPr lang="en" b="1" dirty="0" err="1"/>
              <a:t>Gradescope</a:t>
            </a:r>
            <a:r>
              <a:rPr lang="en" b="1" dirty="0"/>
              <a:t> submission</a:t>
            </a:r>
            <a:endParaRPr dirty="0"/>
          </a:p>
          <a:p>
            <a:pPr marL="457200" lvl="0" indent="-334327" algn="l" rtl="0">
              <a:lnSpc>
                <a:spcPct val="115000"/>
              </a:lnSpc>
              <a:spcBef>
                <a:spcPts val="0"/>
              </a:spcBef>
              <a:spcAft>
                <a:spcPts val="0"/>
              </a:spcAft>
              <a:buSzPct val="85714"/>
              <a:buChar char="●"/>
            </a:pPr>
            <a:r>
              <a:rPr lang="en" dirty="0"/>
              <a:t>Part B: Inspecting memory</a:t>
            </a:r>
            <a:endParaRPr dirty="0"/>
          </a:p>
          <a:p>
            <a:pPr marL="914400" lvl="1" indent="-310832" algn="l" rtl="0">
              <a:lnSpc>
                <a:spcPct val="115000"/>
              </a:lnSpc>
              <a:spcBef>
                <a:spcPts val="0"/>
              </a:spcBef>
              <a:spcAft>
                <a:spcPts val="0"/>
              </a:spcAft>
              <a:buSzPct val="82352"/>
              <a:buChar char="○"/>
            </a:pPr>
            <a:r>
              <a:rPr lang="en" dirty="0"/>
              <a:t>Can you debug an executable by looking at assembly code and using </a:t>
            </a:r>
            <a:r>
              <a:rPr lang="en" dirty="0" err="1"/>
              <a:t>gdb</a:t>
            </a:r>
            <a:r>
              <a:rPr lang="en" dirty="0"/>
              <a:t>?</a:t>
            </a:r>
            <a:endParaRPr dirty="0"/>
          </a:p>
          <a:p>
            <a:pPr marL="1371600" lvl="2" indent="-299085" algn="l" rtl="0">
              <a:lnSpc>
                <a:spcPct val="115000"/>
              </a:lnSpc>
              <a:spcBef>
                <a:spcPts val="0"/>
              </a:spcBef>
              <a:spcAft>
                <a:spcPts val="0"/>
              </a:spcAft>
              <a:buSzPct val="70588"/>
              <a:buChar char="■"/>
            </a:pPr>
            <a:r>
              <a:rPr lang="en" b="1" dirty="0" err="1"/>
              <a:t>Gradescope</a:t>
            </a:r>
            <a:r>
              <a:rPr lang="en" b="1" dirty="0"/>
              <a:t> submission</a:t>
            </a:r>
            <a:endParaRPr dirty="0"/>
          </a:p>
        </p:txBody>
      </p:sp>
      <p:sp>
        <p:nvSpPr>
          <p:cNvPr id="699" name="Google Shape;699;p76"/>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lnSpcReduction="10000"/>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1"/>
          <p:cNvSpPr txBox="1">
            <a:spLocks noGrp="1"/>
          </p:cNvSpPr>
          <p:nvPr>
            <p:ph type="ctrTitle"/>
          </p:nvPr>
        </p:nvSpPr>
        <p:spPr>
          <a:xfrm>
            <a:off x="711700" y="1433425"/>
            <a:ext cx="7950000" cy="650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Malloc Tutorial</a:t>
            </a:r>
            <a:endParaRPr/>
          </a:p>
        </p:txBody>
      </p:sp>
      <p:sp>
        <p:nvSpPr>
          <p:cNvPr id="107" name="Google Shape;107;p21"/>
          <p:cNvSpPr txBox="1">
            <a:spLocks noGrp="1"/>
          </p:cNvSpPr>
          <p:nvPr>
            <p:ph type="subTitle" idx="2"/>
          </p:nvPr>
        </p:nvSpPr>
        <p:spPr>
          <a:xfrm>
            <a:off x="711700" y="2083525"/>
            <a:ext cx="7950000" cy="58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t>CS 0449: Introduction to System Software</a:t>
            </a:r>
            <a:endParaRPr b="1"/>
          </a:p>
        </p:txBody>
      </p:sp>
      <p:sp>
        <p:nvSpPr>
          <p:cNvPr id="3" name="Subtitle 2">
            <a:extLst>
              <a:ext uri="{FF2B5EF4-FFF2-40B4-BE49-F238E27FC236}">
                <a16:creationId xmlns:a16="http://schemas.microsoft.com/office/drawing/2014/main" id="{680F4E7B-0821-6260-B85D-79DE613566AF}"/>
              </a:ext>
            </a:extLst>
          </p:cNvPr>
          <p:cNvSpPr>
            <a:spLocks noGrp="1"/>
          </p:cNvSpPr>
          <p:nvPr>
            <p:ph type="subTitle" idx="1"/>
          </p:nvPr>
        </p:nvSpPr>
        <p:spPr>
          <a:xfrm>
            <a:off x="711700" y="3093500"/>
            <a:ext cx="7950000" cy="415468"/>
          </a:xfrm>
        </p:spPr>
        <p:txBody>
          <a:bodyPr/>
          <a:lstStyle/>
          <a:p>
            <a:r>
              <a:rPr lang="en-US" dirty="0"/>
              <a:t>Slides from </a:t>
            </a:r>
            <a:r>
              <a:rPr lang="en-US" dirty="0" err="1"/>
              <a:t>Shinwoo</a:t>
            </a:r>
            <a:r>
              <a:rPr lang="en-US" dirty="0"/>
              <a:t> Kim</a:t>
            </a:r>
          </a:p>
        </p:txBody>
      </p:sp>
    </p:spTree>
    <p:extLst>
      <p:ext uri="{BB962C8B-B14F-4D97-AF65-F5344CB8AC3E}">
        <p14:creationId xmlns:p14="http://schemas.microsoft.com/office/powerpoint/2010/main" val="1848704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113" name="Google Shape;113;p22"/>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US" dirty="0"/>
              <a:t>Malloc Implementation</a:t>
            </a:r>
            <a:endParaRPr dirty="0"/>
          </a:p>
        </p:txBody>
      </p:sp>
      <p:sp>
        <p:nvSpPr>
          <p:cNvPr id="114" name="Google Shape;114;p22"/>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Consider an allocator implementation with the following characteristics:</a:t>
            </a:r>
            <a:endParaRPr sz="1400"/>
          </a:p>
          <a:p>
            <a:pPr marL="457200" lvl="0" indent="-317500" algn="l" rtl="0">
              <a:spcBef>
                <a:spcPts val="1200"/>
              </a:spcBef>
              <a:spcAft>
                <a:spcPts val="0"/>
              </a:spcAft>
              <a:buSzPts val="1400"/>
              <a:buChar char="▶"/>
            </a:pPr>
            <a:r>
              <a:rPr lang="en" sz="1400"/>
              <a:t>The first-fit free algorithm is used to allocate data.</a:t>
            </a:r>
            <a:endParaRPr sz="1400"/>
          </a:p>
          <a:p>
            <a:pPr marL="457200" lvl="0" indent="-317500" algn="l" rtl="0">
              <a:spcBef>
                <a:spcPts val="0"/>
              </a:spcBef>
              <a:spcAft>
                <a:spcPts val="0"/>
              </a:spcAft>
              <a:buSzPts val="1400"/>
              <a:buChar char="▶"/>
            </a:pPr>
            <a:r>
              <a:rPr lang="en" sz="1400"/>
              <a:t>All blocks have a header with a size and a pointer to the previous block.</a:t>
            </a:r>
            <a:endParaRPr sz="1400"/>
          </a:p>
          <a:p>
            <a:pPr marL="457200" lvl="0" indent="-317500" algn="l" rtl="0">
              <a:spcBef>
                <a:spcPts val="0"/>
              </a:spcBef>
              <a:spcAft>
                <a:spcPts val="0"/>
              </a:spcAft>
              <a:buSzPts val="1400"/>
              <a:buChar char="▶"/>
            </a:pPr>
            <a:r>
              <a:rPr lang="en" sz="1400"/>
              <a:t>The header is 16B (2*8bytes) in size.</a:t>
            </a:r>
            <a:endParaRPr sz="1400"/>
          </a:p>
          <a:p>
            <a:pPr marL="457200" lvl="0" indent="-317500" algn="l" rtl="0">
              <a:spcBef>
                <a:spcPts val="0"/>
              </a:spcBef>
              <a:spcAft>
                <a:spcPts val="0"/>
              </a:spcAft>
              <a:buSzPts val="1400"/>
              <a:buChar char="▶"/>
            </a:pPr>
            <a:r>
              <a:rPr lang="en" sz="1400"/>
              <a:t>Positive sizes indicate the block is allocated, and negative sizes indicate it is free.</a:t>
            </a:r>
            <a:endParaRPr sz="1400"/>
          </a:p>
          <a:p>
            <a:pPr marL="457200" lvl="0" indent="-317500" algn="l" rtl="0">
              <a:spcBef>
                <a:spcPts val="0"/>
              </a:spcBef>
              <a:spcAft>
                <a:spcPts val="0"/>
              </a:spcAft>
              <a:buSzPts val="1400"/>
              <a:buChar char="▶"/>
            </a:pPr>
            <a:r>
              <a:rPr lang="en" sz="1400"/>
              <a:t>All freed blocks are immediately coalesced if possible.</a:t>
            </a:r>
            <a:endParaRPr sz="1400"/>
          </a:p>
          <a:p>
            <a:pPr marL="457200" lvl="0" indent="-317500" algn="l" rtl="0">
              <a:spcBef>
                <a:spcPts val="0"/>
              </a:spcBef>
              <a:spcAft>
                <a:spcPts val="0"/>
              </a:spcAft>
              <a:buSzPts val="1400"/>
              <a:buChar char="▶"/>
            </a:pPr>
            <a:r>
              <a:rPr lang="en" sz="1400"/>
              <a:t>When a block is split, the lower (first) part of the block becomes the allocated part and the upper (second) part becomes the new free block.</a:t>
            </a:r>
            <a:endParaRPr sz="1400"/>
          </a:p>
          <a:p>
            <a:pPr marL="457200" lvl="0" indent="-317500" algn="l" rtl="0">
              <a:spcBef>
                <a:spcPts val="0"/>
              </a:spcBef>
              <a:spcAft>
                <a:spcPts val="0"/>
              </a:spcAft>
              <a:buSzPts val="1400"/>
              <a:buChar char="▶"/>
            </a:pPr>
            <a:r>
              <a:rPr lang="en" sz="1400"/>
              <a:t>If the heap doesn’t have enough space to hold the data, it grows by the minimum amount needed to fit the data. Always successfully.</a:t>
            </a:r>
            <a:endParaRPr sz="1400"/>
          </a:p>
        </p:txBody>
      </p:sp>
    </p:spTree>
    <p:extLst>
      <p:ext uri="{BB962C8B-B14F-4D97-AF65-F5344CB8AC3E}">
        <p14:creationId xmlns:p14="http://schemas.microsoft.com/office/powerpoint/2010/main" val="222031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120" name="Google Shape;120;p23"/>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dirty="0"/>
              <a:t>Malloc Implementation</a:t>
            </a:r>
            <a:endParaRPr dirty="0"/>
          </a:p>
        </p:txBody>
      </p:sp>
      <p:sp>
        <p:nvSpPr>
          <p:cNvPr id="121" name="Google Shape;121;p23"/>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Consider an allocator implementation with the following characteristics:</a:t>
            </a:r>
            <a:endParaRPr sz="1400"/>
          </a:p>
          <a:p>
            <a:pPr marL="457200" lvl="0" indent="-317500" algn="l" rtl="0">
              <a:spcBef>
                <a:spcPts val="1200"/>
              </a:spcBef>
              <a:spcAft>
                <a:spcPts val="0"/>
              </a:spcAft>
              <a:buSzPts val="1400"/>
              <a:buChar char="▶"/>
            </a:pPr>
            <a:r>
              <a:rPr lang="en" sz="1400"/>
              <a:t>The first-fit free algorithm is used to allocate data.</a:t>
            </a:r>
            <a:endParaRPr sz="1400"/>
          </a:p>
          <a:p>
            <a:pPr marL="457200" lvl="0" indent="-317500" algn="l" rtl="0">
              <a:spcBef>
                <a:spcPts val="0"/>
              </a:spcBef>
              <a:spcAft>
                <a:spcPts val="0"/>
              </a:spcAft>
              <a:buSzPts val="1400"/>
              <a:buChar char="▶"/>
            </a:pPr>
            <a:r>
              <a:rPr lang="en" sz="1400"/>
              <a:t>All blocks have a header with a size and a pointer to the previous block.</a:t>
            </a:r>
            <a:endParaRPr sz="1400"/>
          </a:p>
          <a:p>
            <a:pPr marL="457200" lvl="0" indent="-317500" algn="l" rtl="0">
              <a:spcBef>
                <a:spcPts val="0"/>
              </a:spcBef>
              <a:spcAft>
                <a:spcPts val="0"/>
              </a:spcAft>
              <a:buSzPts val="1400"/>
              <a:buChar char="▶"/>
            </a:pPr>
            <a:r>
              <a:rPr lang="en" sz="1400" b="1"/>
              <a:t>The header is 16B (2*8bytes) in size.</a:t>
            </a:r>
            <a:endParaRPr sz="1400" b="1"/>
          </a:p>
          <a:p>
            <a:pPr marL="457200" lvl="0" indent="-317500" algn="l" rtl="0">
              <a:spcBef>
                <a:spcPts val="0"/>
              </a:spcBef>
              <a:spcAft>
                <a:spcPts val="0"/>
              </a:spcAft>
              <a:buSzPts val="1400"/>
              <a:buChar char="▶"/>
            </a:pPr>
            <a:r>
              <a:rPr lang="en" sz="1400"/>
              <a:t>Positive sizes indicate the block is allocated, and negative sizes indicate it is free.</a:t>
            </a:r>
            <a:endParaRPr sz="1400"/>
          </a:p>
          <a:p>
            <a:pPr marL="457200" lvl="0" indent="-317500" algn="l" rtl="0">
              <a:spcBef>
                <a:spcPts val="0"/>
              </a:spcBef>
              <a:spcAft>
                <a:spcPts val="0"/>
              </a:spcAft>
              <a:buSzPts val="1400"/>
              <a:buChar char="▶"/>
            </a:pPr>
            <a:r>
              <a:rPr lang="en" sz="1400"/>
              <a:t>All </a:t>
            </a:r>
            <a:r>
              <a:rPr lang="en" sz="1400" b="1"/>
              <a:t>freed blocks are immediately coalesced</a:t>
            </a:r>
            <a:r>
              <a:rPr lang="en" sz="1400"/>
              <a:t> if possible.</a:t>
            </a:r>
            <a:endParaRPr sz="1400"/>
          </a:p>
          <a:p>
            <a:pPr marL="457200" lvl="0" indent="-317500" algn="l" rtl="0">
              <a:spcBef>
                <a:spcPts val="0"/>
              </a:spcBef>
              <a:spcAft>
                <a:spcPts val="0"/>
              </a:spcAft>
              <a:buSzPts val="1400"/>
              <a:buChar char="▶"/>
            </a:pPr>
            <a:r>
              <a:rPr lang="en" sz="1400"/>
              <a:t>When a block is split, the lower (first) part of the block becomes the allocated part and the upper (second) part becomes the new free block.</a:t>
            </a:r>
            <a:endParaRPr sz="1400"/>
          </a:p>
          <a:p>
            <a:pPr marL="457200" lvl="0" indent="-317500" algn="l" rtl="0">
              <a:spcBef>
                <a:spcPts val="0"/>
              </a:spcBef>
              <a:spcAft>
                <a:spcPts val="0"/>
              </a:spcAft>
              <a:buSzPts val="1400"/>
              <a:buChar char="▶"/>
            </a:pPr>
            <a:r>
              <a:rPr lang="en" sz="1400"/>
              <a:t>If the heap doesn’t have enough space to hold the data, it grows by the minimum amount needed to fit the data. Always successfully.</a:t>
            </a:r>
            <a:endParaRPr sz="1400"/>
          </a:p>
        </p:txBody>
      </p:sp>
    </p:spTree>
    <p:extLst>
      <p:ext uri="{BB962C8B-B14F-4D97-AF65-F5344CB8AC3E}">
        <p14:creationId xmlns:p14="http://schemas.microsoft.com/office/powerpoint/2010/main" val="4196102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127" name="Google Shape;127;p24"/>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Memory Diagram</a:t>
            </a:r>
            <a:endParaRPr/>
          </a:p>
        </p:txBody>
      </p:sp>
      <p:sp>
        <p:nvSpPr>
          <p:cNvPr id="128" name="Google Shape;128;p24"/>
          <p:cNvSpPr txBox="1">
            <a:spLocks noGrp="1"/>
          </p:cNvSpPr>
          <p:nvPr>
            <p:ph type="body" idx="1"/>
          </p:nvPr>
        </p:nvSpPr>
        <p:spPr>
          <a:xfrm>
            <a:off x="383400" y="809725"/>
            <a:ext cx="8377200" cy="8958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Clr>
                <a:schemeClr val="dk1"/>
              </a:buClr>
              <a:buSzPts val="1100"/>
              <a:buFont typeface="Arial"/>
              <a:buNone/>
            </a:pPr>
            <a:r>
              <a:rPr lang="en" sz="1400"/>
              <a:t>E.g., the following heap contains an allocated block of size 16, followed by a free block of size 32. The top row contains memory addresses, and the bottom row contains the values stored at those memory addresses.</a:t>
            </a:r>
            <a:endParaRPr/>
          </a:p>
        </p:txBody>
      </p:sp>
      <p:graphicFrame>
        <p:nvGraphicFramePr>
          <p:cNvPr id="129" name="Google Shape;129;p24"/>
          <p:cNvGraphicFramePr/>
          <p:nvPr/>
        </p:nvGraphicFramePr>
        <p:xfrm>
          <a:off x="1371600" y="1747700"/>
          <a:ext cx="640080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gridCol w="819150">
                  <a:extLst>
                    <a:ext uri="{9D8B030D-6E8A-4147-A177-3AD203B41FA5}">
                      <a16:colId xmlns:a16="http://schemas.microsoft.com/office/drawing/2014/main" val="20004"/>
                    </a:ext>
                  </a:extLst>
                </a:gridCol>
                <a:gridCol w="819150">
                  <a:extLst>
                    <a:ext uri="{9D8B030D-6E8A-4147-A177-3AD203B41FA5}">
                      <a16:colId xmlns:a16="http://schemas.microsoft.com/office/drawing/2014/main" val="20005"/>
                    </a:ext>
                  </a:extLst>
                </a:gridCol>
                <a:gridCol w="1466850">
                  <a:extLst>
                    <a:ext uri="{9D8B030D-6E8A-4147-A177-3AD203B41FA5}">
                      <a16:colId xmlns:a16="http://schemas.microsoft.com/office/drawing/2014/main" val="20006"/>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0xa020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0xa028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16</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-32</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30" name="Google Shape;130;p24"/>
          <p:cNvSpPr/>
          <p:nvPr/>
        </p:nvSpPr>
        <p:spPr>
          <a:xfrm>
            <a:off x="1371600" y="30831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16</a:t>
            </a:r>
            <a:endParaRPr>
              <a:latin typeface="Libre Franklin"/>
              <a:ea typeface="Libre Franklin"/>
              <a:cs typeface="Libre Franklin"/>
              <a:sym typeface="Libre Franklin"/>
            </a:endParaRPr>
          </a:p>
        </p:txBody>
      </p:sp>
      <p:sp>
        <p:nvSpPr>
          <p:cNvPr id="131" name="Google Shape;131;p24"/>
          <p:cNvSpPr/>
          <p:nvPr/>
        </p:nvSpPr>
        <p:spPr>
          <a:xfrm>
            <a:off x="1875600" y="30831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Allocated to user</a:t>
            </a:r>
            <a:endParaRPr sz="1200">
              <a:latin typeface="Libre Franklin"/>
              <a:ea typeface="Libre Franklin"/>
              <a:cs typeface="Libre Franklin"/>
              <a:sym typeface="Libre Franklin"/>
            </a:endParaRPr>
          </a:p>
        </p:txBody>
      </p:sp>
      <p:sp>
        <p:nvSpPr>
          <p:cNvPr id="132" name="Google Shape;132;p24"/>
          <p:cNvSpPr/>
          <p:nvPr/>
        </p:nvSpPr>
        <p:spPr>
          <a:xfrm>
            <a:off x="3676550" y="30831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133" name="Google Shape;133;p24"/>
          <p:cNvSpPr/>
          <p:nvPr/>
        </p:nvSpPr>
        <p:spPr>
          <a:xfrm>
            <a:off x="4180550" y="3083150"/>
            <a:ext cx="271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Libre Franklin"/>
                <a:ea typeface="Libre Franklin"/>
                <a:cs typeface="Libre Franklin"/>
                <a:sym typeface="Libre Franklin"/>
              </a:rPr>
              <a:t>Free Block</a:t>
            </a:r>
            <a:endParaRPr>
              <a:latin typeface="Libre Franklin"/>
              <a:ea typeface="Libre Franklin"/>
              <a:cs typeface="Libre Franklin"/>
              <a:sym typeface="Libre Franklin"/>
            </a:endParaRPr>
          </a:p>
        </p:txBody>
      </p:sp>
      <p:cxnSp>
        <p:nvCxnSpPr>
          <p:cNvPr id="134" name="Google Shape;134;p24"/>
          <p:cNvCxnSpPr>
            <a:stCxn id="130" idx="0"/>
            <a:endCxn id="132" idx="0"/>
          </p:cNvCxnSpPr>
          <p:nvPr/>
        </p:nvCxnSpPr>
        <p:spPr>
          <a:xfrm rot="-5400000" flipH="1">
            <a:off x="2775750" y="1931000"/>
            <a:ext cx="600" cy="2304900"/>
          </a:xfrm>
          <a:prstGeom prst="curvedConnector3">
            <a:avLst>
              <a:gd name="adj1" fmla="val -77820833"/>
            </a:avLst>
          </a:prstGeom>
          <a:noFill/>
          <a:ln w="9525" cap="flat" cmpd="sng">
            <a:solidFill>
              <a:schemeClr val="dk2"/>
            </a:solidFill>
            <a:prstDash val="solid"/>
            <a:round/>
            <a:headEnd type="none" w="med" len="med"/>
            <a:tailEnd type="stealth" w="med" len="med"/>
          </a:ln>
        </p:spPr>
      </p:cxnSp>
      <p:sp>
        <p:nvSpPr>
          <p:cNvPr id="135" name="Google Shape;135;p24"/>
          <p:cNvSpPr/>
          <p:nvPr/>
        </p:nvSpPr>
        <p:spPr>
          <a:xfrm rot="5400000">
            <a:off x="1584750" y="35589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36" name="Google Shape;136;p24"/>
          <p:cNvSpPr txBox="1"/>
          <p:nvPr/>
        </p:nvSpPr>
        <p:spPr>
          <a:xfrm>
            <a:off x="1252950" y="38947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137" name="Google Shape;137;p24"/>
          <p:cNvSpPr/>
          <p:nvPr/>
        </p:nvSpPr>
        <p:spPr>
          <a:xfrm rot="5400000">
            <a:off x="3882275" y="35589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38" name="Google Shape;138;p24"/>
          <p:cNvSpPr txBox="1"/>
          <p:nvPr/>
        </p:nvSpPr>
        <p:spPr>
          <a:xfrm>
            <a:off x="3550475" y="38947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139" name="Google Shape;139;p24"/>
          <p:cNvSpPr/>
          <p:nvPr/>
        </p:nvSpPr>
        <p:spPr>
          <a:xfrm rot="5400000">
            <a:off x="2418049" y="32220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40" name="Google Shape;140;p24"/>
          <p:cNvSpPr txBox="1"/>
          <p:nvPr/>
        </p:nvSpPr>
        <p:spPr>
          <a:xfrm>
            <a:off x="1875600" y="38947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141" name="Google Shape;141;p24"/>
          <p:cNvSpPr/>
          <p:nvPr/>
        </p:nvSpPr>
        <p:spPr>
          <a:xfrm rot="5400000">
            <a:off x="5490051" y="2454975"/>
            <a:ext cx="77700" cy="2682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42" name="Google Shape;142;p24"/>
          <p:cNvSpPr txBox="1"/>
          <p:nvPr/>
        </p:nvSpPr>
        <p:spPr>
          <a:xfrm>
            <a:off x="4937900" y="38947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sp>
        <p:nvSpPr>
          <p:cNvPr id="143" name="Google Shape;143;p24"/>
          <p:cNvSpPr/>
          <p:nvPr/>
        </p:nvSpPr>
        <p:spPr>
          <a:xfrm>
            <a:off x="1460050" y="3261000"/>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44" name="Google Shape;144;p24"/>
          <p:cNvSpPr/>
          <p:nvPr/>
        </p:nvSpPr>
        <p:spPr>
          <a:xfrm>
            <a:off x="2307300" y="3961150"/>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45" name="Google Shape;145;p24"/>
          <p:cNvSpPr/>
          <p:nvPr/>
        </p:nvSpPr>
        <p:spPr>
          <a:xfrm>
            <a:off x="3769250" y="3261000"/>
            <a:ext cx="318600" cy="2520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46" name="Google Shape;146;p24"/>
          <p:cNvSpPr/>
          <p:nvPr/>
        </p:nvSpPr>
        <p:spPr>
          <a:xfrm>
            <a:off x="5369600" y="3961150"/>
            <a:ext cx="318600" cy="2520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47" name="Google Shape;147;p24"/>
          <p:cNvSpPr/>
          <p:nvPr/>
        </p:nvSpPr>
        <p:spPr>
          <a:xfrm>
            <a:off x="2501800" y="216473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48" name="Google Shape;148;p24"/>
          <p:cNvSpPr/>
          <p:nvPr/>
        </p:nvSpPr>
        <p:spPr>
          <a:xfrm>
            <a:off x="4937900" y="2164738"/>
            <a:ext cx="318600" cy="2520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149" name="Google Shape;149;p24"/>
          <p:cNvCxnSpPr/>
          <p:nvPr/>
        </p:nvCxnSpPr>
        <p:spPr>
          <a:xfrm>
            <a:off x="1133950" y="27941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150" name="Google Shape;150;p24"/>
          <p:cNvSpPr txBox="1"/>
          <p:nvPr/>
        </p:nvSpPr>
        <p:spPr>
          <a:xfrm>
            <a:off x="383400" y="2571750"/>
            <a:ext cx="825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188038"/>
                </a:solidFill>
                <a:latin typeface="Consolas"/>
                <a:ea typeface="Consolas"/>
                <a:cs typeface="Consolas"/>
                <a:sym typeface="Consolas"/>
              </a:rPr>
              <a:t>0xa000</a:t>
            </a:r>
            <a:endParaRPr sz="1200">
              <a:latin typeface="Consolas"/>
              <a:ea typeface="Consolas"/>
              <a:cs typeface="Consolas"/>
              <a:sym typeface="Consolas"/>
            </a:endParaRPr>
          </a:p>
        </p:txBody>
      </p:sp>
      <p:cxnSp>
        <p:nvCxnSpPr>
          <p:cNvPr id="151" name="Google Shape;151;p24"/>
          <p:cNvCxnSpPr/>
          <p:nvPr/>
        </p:nvCxnSpPr>
        <p:spPr>
          <a:xfrm>
            <a:off x="3428075" y="27941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152" name="Google Shape;152;p24"/>
          <p:cNvSpPr txBox="1"/>
          <p:nvPr/>
        </p:nvSpPr>
        <p:spPr>
          <a:xfrm>
            <a:off x="2625900" y="2571750"/>
            <a:ext cx="8766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188038"/>
                </a:solidFill>
                <a:latin typeface="Consolas"/>
                <a:ea typeface="Consolas"/>
                <a:cs typeface="Consolas"/>
                <a:sym typeface="Consolas"/>
              </a:rPr>
              <a:t>0xa020</a:t>
            </a:r>
            <a:endParaRPr sz="1200">
              <a:latin typeface="Consolas"/>
              <a:ea typeface="Consolas"/>
              <a:cs typeface="Consolas"/>
              <a:sym typeface="Consolas"/>
            </a:endParaRPr>
          </a:p>
        </p:txBody>
      </p:sp>
      <p:cxnSp>
        <p:nvCxnSpPr>
          <p:cNvPr id="153" name="Google Shape;153;p24"/>
          <p:cNvCxnSpPr/>
          <p:nvPr/>
        </p:nvCxnSpPr>
        <p:spPr>
          <a:xfrm rot="10800000">
            <a:off x="3586975" y="2405650"/>
            <a:ext cx="3824400" cy="1011000"/>
          </a:xfrm>
          <a:prstGeom prst="straightConnector1">
            <a:avLst/>
          </a:prstGeom>
          <a:noFill/>
          <a:ln w="9525" cap="flat" cmpd="sng">
            <a:solidFill>
              <a:schemeClr val="dk2"/>
            </a:solidFill>
            <a:prstDash val="solid"/>
            <a:round/>
            <a:headEnd type="none" w="med" len="med"/>
            <a:tailEnd type="triangle" w="med" len="med"/>
          </a:ln>
        </p:spPr>
      </p:cxnSp>
      <p:cxnSp>
        <p:nvCxnSpPr>
          <p:cNvPr id="154" name="Google Shape;154;p24"/>
          <p:cNvCxnSpPr/>
          <p:nvPr/>
        </p:nvCxnSpPr>
        <p:spPr>
          <a:xfrm rot="10800000">
            <a:off x="5866475" y="2405325"/>
            <a:ext cx="1537500" cy="989100"/>
          </a:xfrm>
          <a:prstGeom prst="straightConnector1">
            <a:avLst/>
          </a:prstGeom>
          <a:noFill/>
          <a:ln w="9525" cap="flat" cmpd="sng">
            <a:solidFill>
              <a:schemeClr val="dk2"/>
            </a:solidFill>
            <a:prstDash val="solid"/>
            <a:round/>
            <a:headEnd type="none" w="med" len="med"/>
            <a:tailEnd type="triangle" w="med" len="med"/>
          </a:ln>
        </p:spPr>
      </p:cxnSp>
      <p:sp>
        <p:nvSpPr>
          <p:cNvPr id="155" name="Google Shape;155;p24"/>
          <p:cNvSpPr txBox="1"/>
          <p:nvPr/>
        </p:nvSpPr>
        <p:spPr>
          <a:xfrm>
            <a:off x="6985250" y="3372175"/>
            <a:ext cx="230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ibre Franklin"/>
                <a:ea typeface="Libre Franklin"/>
                <a:cs typeface="Libre Franklin"/>
                <a:sym typeface="Libre Franklin"/>
              </a:rPr>
              <a:t>What are these values?</a:t>
            </a:r>
            <a:endParaRPr>
              <a:latin typeface="Libre Franklin"/>
              <a:ea typeface="Libre Franklin"/>
              <a:cs typeface="Libre Franklin"/>
              <a:sym typeface="Libre Franklin"/>
            </a:endParaRPr>
          </a:p>
        </p:txBody>
      </p:sp>
      <p:sp>
        <p:nvSpPr>
          <p:cNvPr id="156" name="Google Shape;156;p24"/>
          <p:cNvSpPr txBox="1"/>
          <p:nvPr/>
        </p:nvSpPr>
        <p:spPr>
          <a:xfrm>
            <a:off x="6985250" y="3560950"/>
            <a:ext cx="2304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ibre Franklin"/>
                <a:ea typeface="Libre Franklin"/>
                <a:cs typeface="Libre Franklin"/>
                <a:sym typeface="Libre Franklin"/>
              </a:rPr>
              <a:t>🤷</a:t>
            </a:r>
            <a:endParaRPr>
              <a:latin typeface="Libre Franklin"/>
              <a:ea typeface="Libre Franklin"/>
              <a:cs typeface="Libre Franklin"/>
              <a:sym typeface="Libre Franklin"/>
            </a:endParaRPr>
          </a:p>
        </p:txBody>
      </p:sp>
    </p:spTree>
    <p:extLst>
      <p:ext uri="{BB962C8B-B14F-4D97-AF65-F5344CB8AC3E}">
        <p14:creationId xmlns:p14="http://schemas.microsoft.com/office/powerpoint/2010/main" val="252377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162" name="Google Shape;162;p25"/>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163" name="Google Shape;163;p25"/>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64" name="Google Shape;164;p25"/>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65" name="Google Shape;165;p25"/>
          <p:cNvSpPr txBox="1"/>
          <p:nvPr/>
        </p:nvSpPr>
        <p:spPr>
          <a:xfrm>
            <a:off x="600325" y="1926975"/>
            <a:ext cx="75819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The only block in the heap is a </a:t>
            </a:r>
            <a:r>
              <a:rPr lang="en" b="1">
                <a:latin typeface="Caveat"/>
                <a:ea typeface="Caveat"/>
                <a:cs typeface="Caveat"/>
                <a:sym typeface="Caveat"/>
              </a:rPr>
              <a:t>free block</a:t>
            </a:r>
            <a:r>
              <a:rPr lang="en">
                <a:latin typeface="Caveat"/>
                <a:ea typeface="Caveat"/>
                <a:cs typeface="Caveat"/>
                <a:sym typeface="Caveat"/>
              </a:rPr>
              <a:t> of size 64B</a:t>
            </a:r>
            <a:endParaRPr>
              <a:latin typeface="Caveat"/>
              <a:ea typeface="Caveat"/>
              <a:cs typeface="Caveat"/>
              <a:sym typeface="Caveat"/>
            </a:endParaRPr>
          </a:p>
          <a:p>
            <a:pPr marL="914400" lvl="1" indent="-317500" algn="l" rtl="0">
              <a:spcBef>
                <a:spcPts val="0"/>
              </a:spcBef>
              <a:spcAft>
                <a:spcPts val="0"/>
              </a:spcAft>
              <a:buSzPts val="1400"/>
              <a:buFont typeface="Caveat"/>
              <a:buChar char="→"/>
            </a:pPr>
            <a:r>
              <a:rPr lang="en">
                <a:latin typeface="Caveat"/>
                <a:ea typeface="Caveat"/>
                <a:cs typeface="Caveat"/>
                <a:sym typeface="Caveat"/>
              </a:rPr>
              <a:t>For there to be a free block, a block must first have been allocated, then freed</a:t>
            </a:r>
            <a:endParaRPr>
              <a:latin typeface="Caveat"/>
              <a:ea typeface="Caveat"/>
              <a:cs typeface="Caveat"/>
              <a:sym typeface="Caveat"/>
            </a:endParaRPr>
          </a:p>
          <a:p>
            <a:pPr marL="914400" lvl="1" indent="-317500" algn="l" rtl="0">
              <a:spcBef>
                <a:spcPts val="0"/>
              </a:spcBef>
              <a:spcAft>
                <a:spcPts val="0"/>
              </a:spcAft>
              <a:buSzPts val="1400"/>
              <a:buFont typeface="Caveat"/>
              <a:buChar char="→"/>
            </a:pPr>
            <a:r>
              <a:rPr lang="en">
                <a:latin typeface="Caveat"/>
                <a:ea typeface="Caveat"/>
                <a:cs typeface="Caveat"/>
                <a:sym typeface="Caveat"/>
              </a:rPr>
              <a:t>Look for </a:t>
            </a:r>
            <a:r>
              <a:rPr lang="en" sz="1200">
                <a:latin typeface="Consolas"/>
                <a:ea typeface="Consolas"/>
                <a:cs typeface="Consolas"/>
                <a:sym typeface="Consolas"/>
              </a:rPr>
              <a:t>malloc() and free()</a:t>
            </a:r>
            <a:r>
              <a:rPr lang="en">
                <a:latin typeface="Caveat"/>
                <a:ea typeface="Caveat"/>
                <a:cs typeface="Caveat"/>
                <a:sym typeface="Caveat"/>
              </a:rPr>
              <a:t> sequence (in that order!)</a:t>
            </a:r>
            <a:endParaRPr>
              <a:latin typeface="Caveat"/>
              <a:ea typeface="Caveat"/>
              <a:cs typeface="Caveat"/>
              <a:sym typeface="Caveat"/>
            </a:endParaRPr>
          </a:p>
        </p:txBody>
      </p:sp>
      <p:graphicFrame>
        <p:nvGraphicFramePr>
          <p:cNvPr id="166" name="Google Shape;166;p25"/>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167" name="Google Shape;167;p25"/>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extLst>
      <p:ext uri="{BB962C8B-B14F-4D97-AF65-F5344CB8AC3E}">
        <p14:creationId xmlns:p14="http://schemas.microsoft.com/office/powerpoint/2010/main" val="5594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173" name="Google Shape;173;p26"/>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174" name="Google Shape;174;p26"/>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75" name="Google Shape;175;p26"/>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176" name="Google Shape;176;p26"/>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177" name="Google Shape;177;p26"/>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78" name="Google Shape;178;p26"/>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179" name="Google Shape;179;p26"/>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180" name="Google Shape;180;p26"/>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64</a:t>
            </a:r>
            <a:endParaRPr>
              <a:latin typeface="Libre Franklin"/>
              <a:ea typeface="Libre Franklin"/>
              <a:cs typeface="Libre Franklin"/>
              <a:sym typeface="Libre Franklin"/>
            </a:endParaRPr>
          </a:p>
        </p:txBody>
      </p:sp>
      <p:sp>
        <p:nvSpPr>
          <p:cNvPr id="181" name="Google Shape;181;p26"/>
          <p:cNvSpPr/>
          <p:nvPr/>
        </p:nvSpPr>
        <p:spPr>
          <a:xfrm>
            <a:off x="48548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Allocated</a:t>
            </a:r>
            <a:endParaRPr sz="1200">
              <a:latin typeface="Libre Franklin"/>
              <a:ea typeface="Libre Franklin"/>
              <a:cs typeface="Libre Franklin"/>
              <a:sym typeface="Libre Franklin"/>
            </a:endParaRPr>
          </a:p>
        </p:txBody>
      </p:sp>
      <p:sp>
        <p:nvSpPr>
          <p:cNvPr id="182" name="Google Shape;182;p26"/>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83" name="Google Shape;183;p26"/>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184" name="Google Shape;184;p26"/>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85" name="Google Shape;185;p26"/>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64B</a:t>
            </a:r>
            <a:endParaRPr sz="1300">
              <a:latin typeface="Consolas"/>
              <a:ea typeface="Consolas"/>
              <a:cs typeface="Consolas"/>
              <a:sym typeface="Consolas"/>
            </a:endParaRPr>
          </a:p>
        </p:txBody>
      </p:sp>
      <p:cxnSp>
        <p:nvCxnSpPr>
          <p:cNvPr id="186" name="Google Shape;186;p26"/>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187" name="Google Shape;187;p26"/>
          <p:cNvSpPr/>
          <p:nvPr/>
        </p:nvSpPr>
        <p:spPr>
          <a:xfrm>
            <a:off x="63384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188" name="Google Shape;188;p26"/>
          <p:cNvSpPr/>
          <p:nvPr/>
        </p:nvSpPr>
        <p:spPr>
          <a:xfrm>
            <a:off x="68424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Allocated</a:t>
            </a:r>
            <a:endParaRPr sz="1200">
              <a:latin typeface="Libre Franklin"/>
              <a:ea typeface="Libre Franklin"/>
              <a:cs typeface="Libre Franklin"/>
              <a:sym typeface="Libre Franklin"/>
            </a:endParaRPr>
          </a:p>
        </p:txBody>
      </p:sp>
      <p:sp>
        <p:nvSpPr>
          <p:cNvPr id="189" name="Google Shape;189;p26"/>
          <p:cNvSpPr/>
          <p:nvPr/>
        </p:nvSpPr>
        <p:spPr>
          <a:xfrm rot="5400000">
            <a:off x="65516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90" name="Google Shape;190;p26"/>
          <p:cNvSpPr txBox="1"/>
          <p:nvPr/>
        </p:nvSpPr>
        <p:spPr>
          <a:xfrm>
            <a:off x="62198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191" name="Google Shape;191;p26"/>
          <p:cNvSpPr/>
          <p:nvPr/>
        </p:nvSpPr>
        <p:spPr>
          <a:xfrm rot="5400000">
            <a:off x="73849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92" name="Google Shape;192;p26"/>
          <p:cNvSpPr txBox="1"/>
          <p:nvPr/>
        </p:nvSpPr>
        <p:spPr>
          <a:xfrm>
            <a:off x="68424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193" name="Google Shape;193;p26"/>
          <p:cNvCxnSpPr>
            <a:stCxn id="180" idx="0"/>
            <a:endCxn id="187" idx="0"/>
          </p:cNvCxnSpPr>
          <p:nvPr/>
        </p:nvCxnSpPr>
        <p:spPr>
          <a:xfrm rot="-5400000" flipH="1">
            <a:off x="5596325" y="1967500"/>
            <a:ext cx="600" cy="1987500"/>
          </a:xfrm>
          <a:prstGeom prst="curvedConnector3">
            <a:avLst>
              <a:gd name="adj1" fmla="val -39687500"/>
            </a:avLst>
          </a:prstGeom>
          <a:noFill/>
          <a:ln w="9525" cap="flat" cmpd="sng">
            <a:solidFill>
              <a:schemeClr val="dk2"/>
            </a:solidFill>
            <a:prstDash val="solid"/>
            <a:round/>
            <a:headEnd type="none" w="med" len="med"/>
            <a:tailEnd type="triangle" w="med" len="med"/>
          </a:ln>
        </p:spPr>
      </p:cxnSp>
      <p:cxnSp>
        <p:nvCxnSpPr>
          <p:cNvPr id="194" name="Google Shape;194;p26"/>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247313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200" name="Google Shape;200;p27"/>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201" name="Google Shape;201;p27"/>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2" name="Google Shape;202;p27"/>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203" name="Google Shape;203;p27"/>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204" name="Google Shape;204;p27"/>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205" name="Google Shape;205;p27"/>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206" name="Google Shape;206;p27"/>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07" name="Google Shape;207;p27"/>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-64</a:t>
            </a:r>
            <a:endParaRPr>
              <a:latin typeface="Libre Franklin"/>
              <a:ea typeface="Libre Franklin"/>
              <a:cs typeface="Libre Franklin"/>
              <a:sym typeface="Libre Franklin"/>
            </a:endParaRPr>
          </a:p>
        </p:txBody>
      </p:sp>
      <p:sp>
        <p:nvSpPr>
          <p:cNvPr id="208" name="Google Shape;208;p27"/>
          <p:cNvSpPr/>
          <p:nvPr/>
        </p:nvSpPr>
        <p:spPr>
          <a:xfrm>
            <a:off x="48548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209" name="Google Shape;209;p27"/>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10" name="Google Shape;210;p27"/>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211" name="Google Shape;211;p27"/>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12" name="Google Shape;212;p27"/>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64B</a:t>
            </a:r>
            <a:endParaRPr sz="1300">
              <a:latin typeface="Consolas"/>
              <a:ea typeface="Consolas"/>
              <a:cs typeface="Consolas"/>
              <a:sym typeface="Consolas"/>
            </a:endParaRPr>
          </a:p>
        </p:txBody>
      </p:sp>
      <p:cxnSp>
        <p:nvCxnSpPr>
          <p:cNvPr id="213" name="Google Shape;213;p27"/>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214" name="Google Shape;214;p27"/>
          <p:cNvSpPr/>
          <p:nvPr/>
        </p:nvSpPr>
        <p:spPr>
          <a:xfrm>
            <a:off x="63384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215" name="Google Shape;215;p27"/>
          <p:cNvSpPr/>
          <p:nvPr/>
        </p:nvSpPr>
        <p:spPr>
          <a:xfrm>
            <a:off x="68424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216" name="Google Shape;216;p27"/>
          <p:cNvSpPr/>
          <p:nvPr/>
        </p:nvSpPr>
        <p:spPr>
          <a:xfrm rot="5400000">
            <a:off x="65516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17" name="Google Shape;217;p27"/>
          <p:cNvSpPr txBox="1"/>
          <p:nvPr/>
        </p:nvSpPr>
        <p:spPr>
          <a:xfrm>
            <a:off x="62198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218" name="Google Shape;218;p27"/>
          <p:cNvSpPr/>
          <p:nvPr/>
        </p:nvSpPr>
        <p:spPr>
          <a:xfrm rot="5400000">
            <a:off x="73849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19" name="Google Shape;219;p27"/>
          <p:cNvSpPr txBox="1"/>
          <p:nvPr/>
        </p:nvSpPr>
        <p:spPr>
          <a:xfrm>
            <a:off x="68424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220" name="Google Shape;220;p27"/>
          <p:cNvCxnSpPr>
            <a:stCxn id="207" idx="0"/>
            <a:endCxn id="214" idx="0"/>
          </p:cNvCxnSpPr>
          <p:nvPr/>
        </p:nvCxnSpPr>
        <p:spPr>
          <a:xfrm rot="-5400000" flipH="1">
            <a:off x="5596325" y="1967500"/>
            <a:ext cx="600" cy="1987500"/>
          </a:xfrm>
          <a:prstGeom prst="curvedConnector3">
            <a:avLst>
              <a:gd name="adj1" fmla="val -39687500"/>
            </a:avLst>
          </a:prstGeom>
          <a:noFill/>
          <a:ln w="9525" cap="flat" cmpd="sng">
            <a:solidFill>
              <a:schemeClr val="dk2"/>
            </a:solidFill>
            <a:prstDash val="solid"/>
            <a:round/>
            <a:headEnd type="none" w="med" len="med"/>
            <a:tailEnd type="triangle" w="med" len="med"/>
          </a:ln>
        </p:spPr>
      </p:cxnSp>
      <p:cxnSp>
        <p:nvCxnSpPr>
          <p:cNvPr id="221" name="Google Shape;221;p27"/>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222" name="Google Shape;222;p27"/>
          <p:cNvCxnSpPr/>
          <p:nvPr/>
        </p:nvCxnSpPr>
        <p:spPr>
          <a:xfrm>
            <a:off x="2067775" y="33205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223" name="Google Shape;223;p27"/>
          <p:cNvCxnSpPr/>
          <p:nvPr/>
        </p:nvCxnSpPr>
        <p:spPr>
          <a:xfrm>
            <a:off x="2067775" y="3494100"/>
            <a:ext cx="163200" cy="0"/>
          </a:xfrm>
          <a:prstGeom prst="straightConnector1">
            <a:avLst/>
          </a:prstGeom>
          <a:noFill/>
          <a:ln w="9525" cap="flat" cmpd="sng">
            <a:solidFill>
              <a:schemeClr val="dk2"/>
            </a:solidFill>
            <a:prstDash val="solid"/>
            <a:round/>
            <a:headEnd type="none" w="med" len="med"/>
            <a:tailEnd type="triangle" w="med" len="med"/>
          </a:ln>
        </p:spPr>
      </p:cxnSp>
      <p:sp>
        <p:nvSpPr>
          <p:cNvPr id="224" name="Google Shape;224;p27"/>
          <p:cNvSpPr txBox="1"/>
          <p:nvPr/>
        </p:nvSpPr>
        <p:spPr>
          <a:xfrm>
            <a:off x="600325" y="1926975"/>
            <a:ext cx="7581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All freed blocks are immediately coalesced if possible.</a:t>
            </a:r>
            <a:endParaRPr>
              <a:latin typeface="Caveat"/>
              <a:ea typeface="Caveat"/>
              <a:cs typeface="Caveat"/>
              <a:sym typeface="Caveat"/>
            </a:endParaRPr>
          </a:p>
        </p:txBody>
      </p:sp>
    </p:spTree>
    <p:extLst>
      <p:ext uri="{BB962C8B-B14F-4D97-AF65-F5344CB8AC3E}">
        <p14:creationId xmlns:p14="http://schemas.microsoft.com/office/powerpoint/2010/main" val="7590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sldNum" idx="12"/>
          </p:nvPr>
        </p:nvSpPr>
        <p:spPr>
          <a:xfrm>
            <a:off x="8458200" y="4767264"/>
            <a:ext cx="685800" cy="273900"/>
          </a:xfrm>
          <a:prstGeom prst="rect">
            <a:avLst/>
          </a:prstGeom>
          <a:noFill/>
          <a:ln>
            <a:noFill/>
          </a:ln>
        </p:spPr>
        <p:txBody>
          <a:bodyPr spcFirstLastPara="1" wrap="square" lIns="93500" tIns="93500" rIns="93500" bIns="93500" anchor="b" anchorCtr="0">
            <a:normAutofit fontScale="55000" lnSpcReduction="20000"/>
          </a:bodyPr>
          <a:lstStyle/>
          <a:p>
            <a:pPr marL="0" lvl="0" indent="0" algn="r" rtl="0">
              <a:spcBef>
                <a:spcPts val="0"/>
              </a:spcBef>
              <a:spcAft>
                <a:spcPts val="0"/>
              </a:spcAft>
              <a:buClr>
                <a:srgbClr val="000000"/>
              </a:buClr>
              <a:buFont typeface="Arial"/>
              <a:buNone/>
            </a:pPr>
            <a:fld id="{00000000-1234-1234-1234-123412341234}" type="slidenum">
              <a:rPr lang="en" sz="1200" b="0">
                <a:solidFill>
                  <a:srgbClr val="888888"/>
                </a:solidFill>
                <a:latin typeface="Quattrocento Sans"/>
                <a:ea typeface="Quattrocento Sans"/>
                <a:cs typeface="Quattrocento Sans"/>
                <a:sym typeface="Quattrocento Sans"/>
              </a:rPr>
              <a:t>6</a:t>
            </a:fld>
            <a:endParaRPr sz="1200" b="0">
              <a:solidFill>
                <a:srgbClr val="888888"/>
              </a:solidFill>
              <a:latin typeface="Quattrocento Sans"/>
              <a:ea typeface="Quattrocento Sans"/>
              <a:cs typeface="Quattrocento Sans"/>
              <a:sym typeface="Quattrocento Sans"/>
            </a:endParaRPr>
          </a:p>
        </p:txBody>
      </p:sp>
      <p:cxnSp>
        <p:nvCxnSpPr>
          <p:cNvPr id="178" name="Google Shape;178;p26"/>
          <p:cNvCxnSpPr/>
          <p:nvPr/>
        </p:nvCxnSpPr>
        <p:spPr>
          <a:xfrm rot="10800000">
            <a:off x="2300855" y="1199647"/>
            <a:ext cx="300" cy="3201300"/>
          </a:xfrm>
          <a:prstGeom prst="straightConnector1">
            <a:avLst/>
          </a:prstGeom>
          <a:noFill/>
          <a:ln w="9525" cap="flat" cmpd="sng">
            <a:solidFill>
              <a:schemeClr val="dk1"/>
            </a:solidFill>
            <a:prstDash val="solid"/>
            <a:round/>
            <a:headEnd type="none" w="sm" len="sm"/>
            <a:tailEnd type="triangle" w="med" len="med"/>
          </a:ln>
        </p:spPr>
      </p:cxnSp>
      <p:sp>
        <p:nvSpPr>
          <p:cNvPr id="179" name="Google Shape;179;p26"/>
          <p:cNvSpPr txBox="1"/>
          <p:nvPr/>
        </p:nvSpPr>
        <p:spPr>
          <a:xfrm>
            <a:off x="1016025" y="2663677"/>
            <a:ext cx="12849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200" b="1" i="0" u="none" strike="noStrike" cap="none">
                <a:solidFill>
                  <a:schemeClr val="dk1"/>
                </a:solidFill>
                <a:latin typeface="Lucida Sans"/>
                <a:ea typeface="Lucida Sans"/>
                <a:cs typeface="Lucida Sans"/>
                <a:sym typeface="Lucida Sans"/>
              </a:rPr>
              <a:t>Level of abstraction</a:t>
            </a:r>
            <a:endParaRPr sz="1200" b="1" i="0" u="none" strike="noStrike" cap="none">
              <a:solidFill>
                <a:schemeClr val="dk1"/>
              </a:solidFill>
              <a:latin typeface="Lucida Sans"/>
              <a:ea typeface="Lucida Sans"/>
              <a:cs typeface="Lucida Sans"/>
              <a:sym typeface="Lucida Sans"/>
            </a:endParaRPr>
          </a:p>
        </p:txBody>
      </p:sp>
      <p:sp>
        <p:nvSpPr>
          <p:cNvPr id="180" name="Google Shape;180;p26"/>
          <p:cNvSpPr txBox="1"/>
          <p:nvPr/>
        </p:nvSpPr>
        <p:spPr>
          <a:xfrm>
            <a:off x="1296650" y="1296118"/>
            <a:ext cx="10044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1200" b="0" i="0" u="none" strike="noStrike" cap="none">
                <a:solidFill>
                  <a:schemeClr val="dk1"/>
                </a:solidFill>
                <a:latin typeface="Lucida Sans"/>
                <a:ea typeface="Lucida Sans"/>
                <a:cs typeface="Lucida Sans"/>
                <a:sym typeface="Lucida Sans"/>
              </a:rPr>
              <a:t>Very abstract</a:t>
            </a:r>
            <a:endParaRPr sz="1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352474" y="3883050"/>
            <a:ext cx="9483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1200" b="0" i="0" u="none" strike="noStrike" cap="none">
                <a:solidFill>
                  <a:schemeClr val="dk1"/>
                </a:solidFill>
                <a:latin typeface="Lucida Sans"/>
                <a:ea typeface="Lucida Sans"/>
                <a:cs typeface="Lucida Sans"/>
                <a:sym typeface="Lucida Sans"/>
              </a:rPr>
              <a:t>Not abstract</a:t>
            </a:r>
            <a:endParaRPr sz="1200" b="0" i="0" u="none" strike="noStrike" cap="none">
              <a:solidFill>
                <a:schemeClr val="dk1"/>
              </a:solidFill>
              <a:latin typeface="Lucida Sans"/>
              <a:ea typeface="Lucida Sans"/>
              <a:cs typeface="Lucida Sans"/>
              <a:sym typeface="Lucida Sans"/>
            </a:endParaRPr>
          </a:p>
        </p:txBody>
      </p:sp>
      <p:pic>
        <p:nvPicPr>
          <p:cNvPr id="182" name="Google Shape;182;p26"/>
          <p:cNvPicPr preferRelativeResize="0"/>
          <p:nvPr/>
        </p:nvPicPr>
        <p:blipFill rotWithShape="1">
          <a:blip r:embed="rId3">
            <a:alphaModFix/>
          </a:blip>
          <a:srcRect/>
          <a:stretch/>
        </p:blipFill>
        <p:spPr>
          <a:xfrm>
            <a:off x="2802964" y="885576"/>
            <a:ext cx="264243" cy="249106"/>
          </a:xfrm>
          <a:prstGeom prst="rect">
            <a:avLst/>
          </a:prstGeom>
          <a:noFill/>
          <a:ln>
            <a:noFill/>
          </a:ln>
        </p:spPr>
      </p:pic>
      <p:pic>
        <p:nvPicPr>
          <p:cNvPr id="183" name="Google Shape;183;p26"/>
          <p:cNvPicPr preferRelativeResize="0"/>
          <p:nvPr/>
        </p:nvPicPr>
        <p:blipFill rotWithShape="1">
          <a:blip r:embed="rId4">
            <a:alphaModFix/>
          </a:blip>
          <a:srcRect/>
          <a:stretch/>
        </p:blipFill>
        <p:spPr>
          <a:xfrm>
            <a:off x="3403282" y="828475"/>
            <a:ext cx="319148" cy="358793"/>
          </a:xfrm>
          <a:prstGeom prst="rect">
            <a:avLst/>
          </a:prstGeom>
          <a:noFill/>
          <a:ln>
            <a:noFill/>
          </a:ln>
        </p:spPr>
      </p:pic>
      <p:pic>
        <p:nvPicPr>
          <p:cNvPr id="184" name="Google Shape;184;p26"/>
          <p:cNvPicPr preferRelativeResize="0"/>
          <p:nvPr/>
        </p:nvPicPr>
        <p:blipFill rotWithShape="1">
          <a:blip r:embed="rId5">
            <a:alphaModFix/>
          </a:blip>
          <a:srcRect/>
          <a:stretch/>
        </p:blipFill>
        <p:spPr>
          <a:xfrm>
            <a:off x="4058515" y="883253"/>
            <a:ext cx="264246" cy="253752"/>
          </a:xfrm>
          <a:prstGeom prst="rect">
            <a:avLst/>
          </a:prstGeom>
          <a:noFill/>
          <a:ln>
            <a:noFill/>
          </a:ln>
        </p:spPr>
      </p:pic>
      <p:sp>
        <p:nvSpPr>
          <p:cNvPr id="185" name="Google Shape;185;p26"/>
          <p:cNvSpPr txBox="1"/>
          <p:nvPr/>
        </p:nvSpPr>
        <p:spPr>
          <a:xfrm>
            <a:off x="4790448" y="898456"/>
            <a:ext cx="3161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Application level (Word, Zoom, Firefox)</a:t>
            </a:r>
            <a:endParaRPr sz="1200" b="0" i="0" u="none" strike="noStrike" cap="none">
              <a:solidFill>
                <a:schemeClr val="dk1"/>
              </a:solidFill>
              <a:latin typeface="Lucida Sans"/>
              <a:ea typeface="Lucida Sans"/>
              <a:cs typeface="Lucida Sans"/>
              <a:sym typeface="Lucida Sans"/>
            </a:endParaRPr>
          </a:p>
        </p:txBody>
      </p:sp>
      <p:sp>
        <p:nvSpPr>
          <p:cNvPr id="186" name="Google Shape;186;p26"/>
          <p:cNvSpPr txBox="1"/>
          <p:nvPr/>
        </p:nvSpPr>
        <p:spPr>
          <a:xfrm>
            <a:off x="2635487" y="1372705"/>
            <a:ext cx="1854600" cy="5532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lt1"/>
                </a:solidFill>
                <a:latin typeface="Consolas"/>
                <a:ea typeface="Consolas"/>
                <a:cs typeface="Consolas"/>
                <a:sym typeface="Consolas"/>
              </a:rPr>
              <a:t>car *c = malloc(sizeof(car));</a:t>
            </a:r>
            <a:endParaRPr sz="7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lt1"/>
                </a:solidFill>
                <a:latin typeface="Consolas"/>
                <a:ea typeface="Consolas"/>
                <a:cs typeface="Consolas"/>
                <a:sym typeface="Consolas"/>
              </a:rPr>
              <a:t>c-&gt;miles = 100;</a:t>
            </a:r>
            <a:endParaRPr sz="7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lt1"/>
                </a:solidFill>
                <a:latin typeface="Consolas"/>
                <a:ea typeface="Consolas"/>
                <a:cs typeface="Consolas"/>
                <a:sym typeface="Consolas"/>
              </a:rPr>
              <a:t>float mpg = get_mpg(c);</a:t>
            </a:r>
            <a:endParaRPr sz="700" b="0" i="0" u="none" strike="noStrike" cap="none">
              <a:solidFill>
                <a:schemeClr val="lt1"/>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lt1"/>
                </a:solidFill>
                <a:latin typeface="Consolas"/>
                <a:ea typeface="Consolas"/>
                <a:cs typeface="Consolas"/>
                <a:sym typeface="Consolas"/>
              </a:rPr>
              <a:t>free(c);</a:t>
            </a:r>
            <a:endParaRPr sz="700" b="0" i="0" u="none" strike="noStrike" cap="none">
              <a:solidFill>
                <a:schemeClr val="lt1"/>
              </a:solidFill>
              <a:latin typeface="Consolas"/>
              <a:ea typeface="Consolas"/>
              <a:cs typeface="Consolas"/>
              <a:sym typeface="Consolas"/>
            </a:endParaRPr>
          </a:p>
        </p:txBody>
      </p:sp>
      <p:sp>
        <p:nvSpPr>
          <p:cNvPr id="187" name="Google Shape;187;p26"/>
          <p:cNvSpPr txBox="1"/>
          <p:nvPr/>
        </p:nvSpPr>
        <p:spPr>
          <a:xfrm>
            <a:off x="4490187" y="1461064"/>
            <a:ext cx="2702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High-level language level (C, Java)</a:t>
            </a:r>
            <a:endParaRPr sz="1200" b="0" i="0" u="none" strike="noStrike" cap="none">
              <a:solidFill>
                <a:schemeClr val="dk1"/>
              </a:solidFill>
              <a:latin typeface="Lucida Sans"/>
              <a:ea typeface="Lucida Sans"/>
              <a:cs typeface="Lucida Sans"/>
              <a:sym typeface="Lucida Sans"/>
            </a:endParaRPr>
          </a:p>
        </p:txBody>
      </p:sp>
      <p:sp>
        <p:nvSpPr>
          <p:cNvPr id="188" name="Google Shape;188;p26"/>
          <p:cNvSpPr txBox="1"/>
          <p:nvPr/>
        </p:nvSpPr>
        <p:spPr>
          <a:xfrm>
            <a:off x="2580532" y="2097076"/>
            <a:ext cx="1964400" cy="8661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FFFFFF"/>
                </a:solidFill>
                <a:latin typeface="Consolas"/>
                <a:ea typeface="Consolas"/>
                <a:cs typeface="Consolas"/>
                <a:sym typeface="Consolas"/>
              </a:rPr>
              <a:t>get_mpg:</a:t>
            </a:r>
            <a:endParaRPr sz="7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FFFFFF"/>
                </a:solidFill>
                <a:latin typeface="Consolas"/>
                <a:ea typeface="Consolas"/>
                <a:cs typeface="Consolas"/>
                <a:sym typeface="Consolas"/>
              </a:rPr>
              <a:t>	pushq	%rbp</a:t>
            </a:r>
            <a:endParaRPr sz="7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FFFFFF"/>
                </a:solidFill>
                <a:latin typeface="Consolas"/>
                <a:ea typeface="Consolas"/>
                <a:cs typeface="Consolas"/>
                <a:sym typeface="Consolas"/>
              </a:rPr>
              <a:t>	movq		%rsp, %rbp</a:t>
            </a:r>
            <a:endParaRPr sz="7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FFFFFF"/>
                </a:solidFill>
                <a:latin typeface="Consolas"/>
                <a:ea typeface="Consolas"/>
                <a:cs typeface="Consolas"/>
                <a:sym typeface="Consolas"/>
              </a:rPr>
              <a:t>	...</a:t>
            </a:r>
            <a:endParaRPr sz="7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FFFFFF"/>
                </a:solidFill>
                <a:latin typeface="Consolas"/>
                <a:ea typeface="Consolas"/>
                <a:cs typeface="Consolas"/>
                <a:sym typeface="Consolas"/>
              </a:rPr>
              <a:t>	popq		%rbp</a:t>
            </a:r>
            <a:endParaRPr sz="7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rgbClr val="FFFFFF"/>
                </a:solidFill>
                <a:latin typeface="Consolas"/>
                <a:ea typeface="Consolas"/>
                <a:cs typeface="Consolas"/>
                <a:sym typeface="Consolas"/>
              </a:rPr>
              <a:t>	ret</a:t>
            </a:r>
            <a:endParaRPr sz="700" b="0" i="0" u="none" strike="noStrike" cap="none">
              <a:solidFill>
                <a:srgbClr val="FFFFFF"/>
              </a:solidFill>
              <a:latin typeface="Consolas"/>
              <a:ea typeface="Consolas"/>
              <a:cs typeface="Consolas"/>
              <a:sym typeface="Consolas"/>
            </a:endParaRPr>
          </a:p>
        </p:txBody>
      </p:sp>
      <p:sp>
        <p:nvSpPr>
          <p:cNvPr id="189" name="Google Shape;189;p26"/>
          <p:cNvSpPr txBox="1"/>
          <p:nvPr/>
        </p:nvSpPr>
        <p:spPr>
          <a:xfrm>
            <a:off x="4578887" y="2350658"/>
            <a:ext cx="2267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Assembly language level (x86)</a:t>
            </a:r>
            <a:endParaRPr sz="1200" b="0" i="0" u="none" strike="noStrike" cap="none">
              <a:solidFill>
                <a:schemeClr val="dk1"/>
              </a:solidFill>
              <a:latin typeface="Lucida Sans"/>
              <a:ea typeface="Lucida Sans"/>
              <a:cs typeface="Lucida Sans"/>
              <a:sym typeface="Lucida Sans"/>
            </a:endParaRPr>
          </a:p>
        </p:txBody>
      </p:sp>
      <p:sp>
        <p:nvSpPr>
          <p:cNvPr id="190" name="Google Shape;190;p26"/>
          <p:cNvSpPr txBox="1"/>
          <p:nvPr/>
        </p:nvSpPr>
        <p:spPr>
          <a:xfrm>
            <a:off x="4389592" y="3216810"/>
            <a:ext cx="1988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Machine language level</a:t>
            </a:r>
            <a:endParaRPr sz="1200" b="0" i="0" u="none" strike="noStrike" cap="none">
              <a:solidFill>
                <a:schemeClr val="dk1"/>
              </a:solidFill>
              <a:latin typeface="Lucida Sans"/>
              <a:ea typeface="Lucida Sans"/>
              <a:cs typeface="Lucida Sans"/>
              <a:sym typeface="Lucida Sans"/>
            </a:endParaRPr>
          </a:p>
        </p:txBody>
      </p:sp>
      <p:sp>
        <p:nvSpPr>
          <p:cNvPr id="191" name="Google Shape;191;p26"/>
          <p:cNvSpPr txBox="1"/>
          <p:nvPr/>
        </p:nvSpPr>
        <p:spPr>
          <a:xfrm>
            <a:off x="2766206" y="3130258"/>
            <a:ext cx="1593300" cy="5001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700" b="0" i="0" u="none" strike="noStrike" cap="none">
                <a:solidFill>
                  <a:schemeClr val="lt1"/>
                </a:solidFill>
                <a:latin typeface="Consolas"/>
                <a:ea typeface="Consolas"/>
                <a:cs typeface="Consolas"/>
                <a:sym typeface="Consolas"/>
              </a:rPr>
              <a:t>0111010000011000100011010000010000000010100010011100001011000001111110100001111110001001110000101000100111000010100010100010</a:t>
            </a:r>
            <a:endParaRPr sz="700" b="0" i="0" u="none" strike="noStrike" cap="none">
              <a:solidFill>
                <a:schemeClr val="lt1"/>
              </a:solidFill>
              <a:latin typeface="Consolas"/>
              <a:ea typeface="Consolas"/>
              <a:cs typeface="Consolas"/>
              <a:sym typeface="Consolas"/>
            </a:endParaRPr>
          </a:p>
        </p:txBody>
      </p:sp>
      <p:pic>
        <p:nvPicPr>
          <p:cNvPr id="192" name="Google Shape;192;p26"/>
          <p:cNvPicPr preferRelativeResize="0"/>
          <p:nvPr/>
        </p:nvPicPr>
        <p:blipFill rotWithShape="1">
          <a:blip r:embed="rId6">
            <a:alphaModFix/>
          </a:blip>
          <a:srcRect/>
          <a:stretch/>
        </p:blipFill>
        <p:spPr>
          <a:xfrm>
            <a:off x="2836156" y="3800035"/>
            <a:ext cx="319135" cy="277504"/>
          </a:xfrm>
          <a:prstGeom prst="rect">
            <a:avLst/>
          </a:prstGeom>
          <a:noFill/>
          <a:ln>
            <a:noFill/>
          </a:ln>
        </p:spPr>
      </p:pic>
      <p:pic>
        <p:nvPicPr>
          <p:cNvPr id="193" name="Google Shape;193;p26"/>
          <p:cNvPicPr preferRelativeResize="0"/>
          <p:nvPr/>
        </p:nvPicPr>
        <p:blipFill rotWithShape="1">
          <a:blip r:embed="rId7">
            <a:alphaModFix/>
          </a:blip>
          <a:srcRect/>
          <a:stretch/>
        </p:blipFill>
        <p:spPr>
          <a:xfrm>
            <a:off x="3403292" y="3800045"/>
            <a:ext cx="319134" cy="277503"/>
          </a:xfrm>
          <a:prstGeom prst="rect">
            <a:avLst/>
          </a:prstGeom>
          <a:noFill/>
          <a:ln>
            <a:noFill/>
          </a:ln>
        </p:spPr>
      </p:pic>
      <p:pic>
        <p:nvPicPr>
          <p:cNvPr id="194" name="Google Shape;194;p26"/>
          <p:cNvPicPr preferRelativeResize="0"/>
          <p:nvPr/>
        </p:nvPicPr>
        <p:blipFill rotWithShape="1">
          <a:blip r:embed="rId8">
            <a:alphaModFix/>
          </a:blip>
          <a:srcRect/>
          <a:stretch/>
        </p:blipFill>
        <p:spPr>
          <a:xfrm>
            <a:off x="4025299" y="3797517"/>
            <a:ext cx="264263" cy="282549"/>
          </a:xfrm>
          <a:prstGeom prst="rect">
            <a:avLst/>
          </a:prstGeom>
          <a:noFill/>
          <a:ln>
            <a:noFill/>
          </a:ln>
        </p:spPr>
      </p:pic>
      <p:sp>
        <p:nvSpPr>
          <p:cNvPr id="195" name="Google Shape;195;p26"/>
          <p:cNvSpPr txBox="1"/>
          <p:nvPr/>
        </p:nvSpPr>
        <p:spPr>
          <a:xfrm>
            <a:off x="4359508" y="3767457"/>
            <a:ext cx="3768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Operating system level (Linux, Windows, </a:t>
            </a:r>
            <a:r>
              <a:rPr lang="en" sz="1200">
                <a:solidFill>
                  <a:schemeClr val="dk1"/>
                </a:solidFill>
                <a:latin typeface="Lucida Sans"/>
                <a:ea typeface="Lucida Sans"/>
                <a:cs typeface="Lucida Sans"/>
                <a:sym typeface="Lucida Sans"/>
              </a:rPr>
              <a:t>m</a:t>
            </a:r>
            <a:r>
              <a:rPr lang="en" sz="1200" b="0" i="0" u="none" strike="noStrike" cap="none">
                <a:solidFill>
                  <a:schemeClr val="dk1"/>
                </a:solidFill>
                <a:latin typeface="Lucida Sans"/>
                <a:ea typeface="Lucida Sans"/>
                <a:cs typeface="Lucida Sans"/>
                <a:sym typeface="Lucida Sans"/>
              </a:rPr>
              <a:t>acOS)</a:t>
            </a:r>
            <a:endParaRPr sz="1200" b="0" i="0" u="none" strike="noStrike" cap="none">
              <a:solidFill>
                <a:schemeClr val="dk1"/>
              </a:solidFill>
              <a:latin typeface="Lucida Sans"/>
              <a:ea typeface="Lucida Sans"/>
              <a:cs typeface="Lucida Sans"/>
              <a:sym typeface="Lucida Sans"/>
            </a:endParaRPr>
          </a:p>
        </p:txBody>
      </p:sp>
      <p:sp>
        <p:nvSpPr>
          <p:cNvPr id="196" name="Google Shape;196;p26"/>
          <p:cNvSpPr txBox="1"/>
          <p:nvPr/>
        </p:nvSpPr>
        <p:spPr>
          <a:xfrm>
            <a:off x="4009730" y="4225262"/>
            <a:ext cx="1250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Hardware level</a:t>
            </a:r>
            <a:endParaRPr sz="1200" b="0" i="0" u="none" strike="noStrike" cap="none">
              <a:solidFill>
                <a:schemeClr val="dk1"/>
              </a:solidFill>
              <a:latin typeface="Lucida Sans"/>
              <a:ea typeface="Lucida Sans"/>
              <a:cs typeface="Lucida Sans"/>
              <a:sym typeface="Lucida Sans"/>
            </a:endParaRPr>
          </a:p>
        </p:txBody>
      </p:sp>
      <p:cxnSp>
        <p:nvCxnSpPr>
          <p:cNvPr id="197" name="Google Shape;197;p26"/>
          <p:cNvCxnSpPr>
            <a:stCxn id="186" idx="2"/>
            <a:endCxn id="188" idx="0"/>
          </p:cNvCxnSpPr>
          <p:nvPr/>
        </p:nvCxnSpPr>
        <p:spPr>
          <a:xfrm>
            <a:off x="3562787" y="1925905"/>
            <a:ext cx="0" cy="171300"/>
          </a:xfrm>
          <a:prstGeom prst="straightConnector1">
            <a:avLst/>
          </a:prstGeom>
          <a:noFill/>
          <a:ln w="19050" cap="flat" cmpd="sng">
            <a:solidFill>
              <a:srgbClr val="FFB81C"/>
            </a:solidFill>
            <a:prstDash val="solid"/>
            <a:round/>
            <a:headEnd type="none" w="sm" len="sm"/>
            <a:tailEnd type="triangle" w="med" len="med"/>
          </a:ln>
        </p:spPr>
      </p:cxnSp>
      <p:cxnSp>
        <p:nvCxnSpPr>
          <p:cNvPr id="198" name="Google Shape;198;p26"/>
          <p:cNvCxnSpPr>
            <a:stCxn id="188" idx="2"/>
            <a:endCxn id="191" idx="0"/>
          </p:cNvCxnSpPr>
          <p:nvPr/>
        </p:nvCxnSpPr>
        <p:spPr>
          <a:xfrm>
            <a:off x="3562732" y="2963176"/>
            <a:ext cx="0" cy="167100"/>
          </a:xfrm>
          <a:prstGeom prst="straightConnector1">
            <a:avLst/>
          </a:prstGeom>
          <a:noFill/>
          <a:ln w="19050" cap="flat" cmpd="sng">
            <a:solidFill>
              <a:srgbClr val="FFB81C"/>
            </a:solidFill>
            <a:prstDash val="solid"/>
            <a:round/>
            <a:headEnd type="none" w="sm" len="sm"/>
            <a:tailEnd type="triangle" w="med" len="med"/>
          </a:ln>
        </p:spPr>
      </p:cxnSp>
      <p:cxnSp>
        <p:nvCxnSpPr>
          <p:cNvPr id="199" name="Google Shape;199;p26"/>
          <p:cNvCxnSpPr>
            <a:stCxn id="191" idx="2"/>
            <a:endCxn id="193" idx="0"/>
          </p:cNvCxnSpPr>
          <p:nvPr/>
        </p:nvCxnSpPr>
        <p:spPr>
          <a:xfrm>
            <a:off x="3562856" y="3630358"/>
            <a:ext cx="0" cy="169800"/>
          </a:xfrm>
          <a:prstGeom prst="straightConnector1">
            <a:avLst/>
          </a:prstGeom>
          <a:noFill/>
          <a:ln w="19050" cap="flat" cmpd="sng">
            <a:solidFill>
              <a:srgbClr val="FFB81C"/>
            </a:solidFill>
            <a:prstDash val="solid"/>
            <a:round/>
            <a:headEnd type="none" w="sm" len="sm"/>
            <a:tailEnd type="triangle" w="med" len="med"/>
          </a:ln>
        </p:spPr>
      </p:cxnSp>
      <p:cxnSp>
        <p:nvCxnSpPr>
          <p:cNvPr id="200" name="Google Shape;200;p26"/>
          <p:cNvCxnSpPr>
            <a:stCxn id="193" idx="2"/>
          </p:cNvCxnSpPr>
          <p:nvPr/>
        </p:nvCxnSpPr>
        <p:spPr>
          <a:xfrm>
            <a:off x="3562859" y="4077548"/>
            <a:ext cx="0" cy="169800"/>
          </a:xfrm>
          <a:prstGeom prst="straightConnector1">
            <a:avLst/>
          </a:prstGeom>
          <a:noFill/>
          <a:ln w="19050" cap="flat" cmpd="sng">
            <a:solidFill>
              <a:srgbClr val="FFB81C"/>
            </a:solidFill>
            <a:prstDash val="solid"/>
            <a:round/>
            <a:headEnd type="none" w="sm" len="sm"/>
            <a:tailEnd type="triangle" w="med" len="med"/>
          </a:ln>
        </p:spPr>
      </p:cxnSp>
      <p:cxnSp>
        <p:nvCxnSpPr>
          <p:cNvPr id="201" name="Google Shape;201;p26"/>
          <p:cNvCxnSpPr>
            <a:stCxn id="183" idx="2"/>
            <a:endCxn id="186" idx="0"/>
          </p:cNvCxnSpPr>
          <p:nvPr/>
        </p:nvCxnSpPr>
        <p:spPr>
          <a:xfrm>
            <a:off x="3562856" y="1187268"/>
            <a:ext cx="0" cy="185400"/>
          </a:xfrm>
          <a:prstGeom prst="straightConnector1">
            <a:avLst/>
          </a:prstGeom>
          <a:noFill/>
          <a:ln w="19050" cap="flat" cmpd="sng">
            <a:solidFill>
              <a:srgbClr val="FFB81C"/>
            </a:solidFill>
            <a:prstDash val="solid"/>
            <a:round/>
            <a:headEnd type="none" w="sm" len="sm"/>
            <a:tailEnd type="triangle" w="med" len="med"/>
          </a:ln>
        </p:spPr>
      </p:cxnSp>
      <p:cxnSp>
        <p:nvCxnSpPr>
          <p:cNvPr id="202" name="Google Shape;202;p26"/>
          <p:cNvCxnSpPr>
            <a:stCxn id="184" idx="2"/>
            <a:endCxn id="186" idx="0"/>
          </p:cNvCxnSpPr>
          <p:nvPr/>
        </p:nvCxnSpPr>
        <p:spPr>
          <a:xfrm flipH="1">
            <a:off x="3562738" y="1137005"/>
            <a:ext cx="627900" cy="235800"/>
          </a:xfrm>
          <a:prstGeom prst="straightConnector1">
            <a:avLst/>
          </a:prstGeom>
          <a:noFill/>
          <a:ln w="19050" cap="flat" cmpd="sng">
            <a:solidFill>
              <a:srgbClr val="FFB81C"/>
            </a:solidFill>
            <a:prstDash val="solid"/>
            <a:round/>
            <a:headEnd type="none" w="sm" len="sm"/>
            <a:tailEnd type="triangle" w="med" len="med"/>
          </a:ln>
        </p:spPr>
      </p:cxnSp>
      <p:cxnSp>
        <p:nvCxnSpPr>
          <p:cNvPr id="203" name="Google Shape;203;p26"/>
          <p:cNvCxnSpPr>
            <a:stCxn id="182" idx="2"/>
            <a:endCxn id="186" idx="0"/>
          </p:cNvCxnSpPr>
          <p:nvPr/>
        </p:nvCxnSpPr>
        <p:spPr>
          <a:xfrm>
            <a:off x="2935085" y="1134682"/>
            <a:ext cx="627600" cy="237900"/>
          </a:xfrm>
          <a:prstGeom prst="straightConnector1">
            <a:avLst/>
          </a:prstGeom>
          <a:noFill/>
          <a:ln w="19050" cap="flat" cmpd="sng">
            <a:solidFill>
              <a:srgbClr val="FFB81C"/>
            </a:solidFill>
            <a:prstDash val="solid"/>
            <a:round/>
            <a:headEnd type="none" w="sm" len="sm"/>
            <a:tailEnd type="triangle" w="med" len="med"/>
          </a:ln>
        </p:spPr>
      </p:cxnSp>
      <p:pic>
        <p:nvPicPr>
          <p:cNvPr id="204" name="Google Shape;204;p26"/>
          <p:cNvPicPr preferRelativeResize="0"/>
          <p:nvPr/>
        </p:nvPicPr>
        <p:blipFill rotWithShape="1">
          <a:blip r:embed="rId9">
            <a:alphaModFix/>
          </a:blip>
          <a:srcRect/>
          <a:stretch/>
        </p:blipFill>
        <p:spPr>
          <a:xfrm>
            <a:off x="3108670" y="4217548"/>
            <a:ext cx="908247" cy="586451"/>
          </a:xfrm>
          <a:prstGeom prst="rect">
            <a:avLst/>
          </a:prstGeom>
          <a:noFill/>
          <a:ln>
            <a:noFill/>
          </a:ln>
        </p:spPr>
      </p:pic>
      <p:sp>
        <p:nvSpPr>
          <p:cNvPr id="205" name="Google Shape;205;p26"/>
          <p:cNvSpPr txBox="1">
            <a:spLocks noGrp="1"/>
          </p:cNvSpPr>
          <p:nvPr>
            <p:ph type="title"/>
          </p:nvPr>
        </p:nvSpPr>
        <p:spPr>
          <a:xfrm>
            <a:off x="152400" y="135800"/>
            <a:ext cx="8991600" cy="44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Moving down the ladder of abstractions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par>
                                <p:cTn id="8" presetID="10" presetClass="entr" presetSubtype="0"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fade">
                                      <p:cBhvr>
                                        <p:cTn id="10" dur="1000"/>
                                        <p:tgtEl>
                                          <p:spTgt spid="183"/>
                                        </p:tgtEl>
                                      </p:cBhvr>
                                    </p:animEffect>
                                  </p:childTnLst>
                                </p:cTn>
                              </p:par>
                              <p:par>
                                <p:cTn id="11" presetID="10" presetClass="entr" presetSubtype="0" fill="hold" nodeType="withEffect">
                                  <p:stCondLst>
                                    <p:cond delay="0"/>
                                  </p:stCondLst>
                                  <p:childTnLst>
                                    <p:set>
                                      <p:cBhvr>
                                        <p:cTn id="12" dur="1" fill="hold">
                                          <p:stCondLst>
                                            <p:cond delay="0"/>
                                          </p:stCondLst>
                                        </p:cTn>
                                        <p:tgtEl>
                                          <p:spTgt spid="184"/>
                                        </p:tgtEl>
                                        <p:attrNameLst>
                                          <p:attrName>style.visibility</p:attrName>
                                        </p:attrNameLst>
                                      </p:cBhvr>
                                      <p:to>
                                        <p:strVal val="visible"/>
                                      </p:to>
                                    </p:set>
                                    <p:animEffect transition="in" filter="fade">
                                      <p:cBhvr>
                                        <p:cTn id="13" dur="1000"/>
                                        <p:tgtEl>
                                          <p:spTgt spid="184"/>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1000"/>
                                        <p:tgtEl>
                                          <p:spTgt spid="1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1000"/>
                                        <p:tgtEl>
                                          <p:spTgt spid="201"/>
                                        </p:tgtEl>
                                      </p:cBhvr>
                                    </p:animEffect>
                                  </p:childTnLst>
                                </p:cTn>
                              </p:par>
                              <p:par>
                                <p:cTn id="22" presetID="10" presetClass="entr" presetSubtype="0" fill="hold" nodeType="withEffect">
                                  <p:stCondLst>
                                    <p:cond delay="0"/>
                                  </p:stCondLst>
                                  <p:childTnLst>
                                    <p:set>
                                      <p:cBhvr>
                                        <p:cTn id="23" dur="1" fill="hold">
                                          <p:stCondLst>
                                            <p:cond delay="0"/>
                                          </p:stCondLst>
                                        </p:cTn>
                                        <p:tgtEl>
                                          <p:spTgt spid="203"/>
                                        </p:tgtEl>
                                        <p:attrNameLst>
                                          <p:attrName>style.visibility</p:attrName>
                                        </p:attrNameLst>
                                      </p:cBhvr>
                                      <p:to>
                                        <p:strVal val="visible"/>
                                      </p:to>
                                    </p:set>
                                    <p:animEffect transition="in" filter="fade">
                                      <p:cBhvr>
                                        <p:cTn id="24" dur="1000"/>
                                        <p:tgtEl>
                                          <p:spTgt spid="203"/>
                                        </p:tgtEl>
                                      </p:cBhvr>
                                    </p:animEffect>
                                  </p:childTnLst>
                                </p:cTn>
                              </p:par>
                              <p:par>
                                <p:cTn id="25" presetID="10" presetClass="entr" presetSubtype="0" fill="hold" nodeType="with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fade">
                                      <p:cBhvr>
                                        <p:cTn id="27" dur="1000"/>
                                        <p:tgtEl>
                                          <p:spTgt spid="2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fade">
                                      <p:cBhvr>
                                        <p:cTn id="32" dur="1000"/>
                                        <p:tgtEl>
                                          <p:spTgt spid="186"/>
                                        </p:tgtEl>
                                      </p:cBhvr>
                                    </p:animEffect>
                                  </p:childTnLst>
                                </p:cTn>
                              </p:par>
                              <p:par>
                                <p:cTn id="33" presetID="10" presetClass="entr" presetSubtype="0" fill="hold" nodeType="withEffect">
                                  <p:stCondLst>
                                    <p:cond delay="0"/>
                                  </p:stCondLst>
                                  <p:childTnLst>
                                    <p:set>
                                      <p:cBhvr>
                                        <p:cTn id="34" dur="1" fill="hold">
                                          <p:stCondLst>
                                            <p:cond delay="0"/>
                                          </p:stCondLst>
                                        </p:cTn>
                                        <p:tgtEl>
                                          <p:spTgt spid="187"/>
                                        </p:tgtEl>
                                        <p:attrNameLst>
                                          <p:attrName>style.visibility</p:attrName>
                                        </p:attrNameLst>
                                      </p:cBhvr>
                                      <p:to>
                                        <p:strVal val="visible"/>
                                      </p:to>
                                    </p:set>
                                    <p:animEffect transition="in" filter="fade">
                                      <p:cBhvr>
                                        <p:cTn id="35" dur="1000"/>
                                        <p:tgtEl>
                                          <p:spTgt spid="1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8"/>
                                        </p:tgtEl>
                                        <p:attrNameLst>
                                          <p:attrName>style.visibility</p:attrName>
                                        </p:attrNameLst>
                                      </p:cBhvr>
                                      <p:to>
                                        <p:strVal val="visible"/>
                                      </p:to>
                                    </p:set>
                                    <p:animEffect transition="in" filter="fade">
                                      <p:cBhvr>
                                        <p:cTn id="40" dur="1000"/>
                                        <p:tgtEl>
                                          <p:spTgt spid="188"/>
                                        </p:tgtEl>
                                      </p:cBhvr>
                                    </p:animEffect>
                                  </p:childTnLst>
                                </p:cTn>
                              </p:par>
                              <p:par>
                                <p:cTn id="41" presetID="10" presetClass="entr" presetSubtype="0" fill="hold" nodeType="withEffect">
                                  <p:stCondLst>
                                    <p:cond delay="0"/>
                                  </p:stCondLst>
                                  <p:childTnLst>
                                    <p:set>
                                      <p:cBhvr>
                                        <p:cTn id="42" dur="1" fill="hold">
                                          <p:stCondLst>
                                            <p:cond delay="0"/>
                                          </p:stCondLst>
                                        </p:cTn>
                                        <p:tgtEl>
                                          <p:spTgt spid="197"/>
                                        </p:tgtEl>
                                        <p:attrNameLst>
                                          <p:attrName>style.visibility</p:attrName>
                                        </p:attrNameLst>
                                      </p:cBhvr>
                                      <p:to>
                                        <p:strVal val="visible"/>
                                      </p:to>
                                    </p:set>
                                    <p:animEffect transition="in" filter="fade">
                                      <p:cBhvr>
                                        <p:cTn id="43" dur="1000"/>
                                        <p:tgtEl>
                                          <p:spTgt spid="197"/>
                                        </p:tgtEl>
                                      </p:cBhvr>
                                    </p:animEffect>
                                  </p:childTnLst>
                                </p:cTn>
                              </p:par>
                              <p:par>
                                <p:cTn id="44" presetID="10" presetClass="entr" presetSubtype="0" fill="hold" nodeType="withEffect">
                                  <p:stCondLst>
                                    <p:cond delay="0"/>
                                  </p:stCondLst>
                                  <p:childTnLst>
                                    <p:set>
                                      <p:cBhvr>
                                        <p:cTn id="45" dur="1" fill="hold">
                                          <p:stCondLst>
                                            <p:cond delay="0"/>
                                          </p:stCondLst>
                                        </p:cTn>
                                        <p:tgtEl>
                                          <p:spTgt spid="189"/>
                                        </p:tgtEl>
                                        <p:attrNameLst>
                                          <p:attrName>style.visibility</p:attrName>
                                        </p:attrNameLst>
                                      </p:cBhvr>
                                      <p:to>
                                        <p:strVal val="visible"/>
                                      </p:to>
                                    </p:set>
                                    <p:animEffect transition="in" filter="fade">
                                      <p:cBhvr>
                                        <p:cTn id="46" dur="1000"/>
                                        <p:tgtEl>
                                          <p:spTgt spid="18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1"/>
                                        </p:tgtEl>
                                        <p:attrNameLst>
                                          <p:attrName>style.visibility</p:attrName>
                                        </p:attrNameLst>
                                      </p:cBhvr>
                                      <p:to>
                                        <p:strVal val="visible"/>
                                      </p:to>
                                    </p:set>
                                    <p:animEffect transition="in" filter="fade">
                                      <p:cBhvr>
                                        <p:cTn id="51" dur="1000"/>
                                        <p:tgtEl>
                                          <p:spTgt spid="191"/>
                                        </p:tgtEl>
                                      </p:cBhvr>
                                    </p:animEffect>
                                  </p:childTnLst>
                                </p:cTn>
                              </p:par>
                              <p:par>
                                <p:cTn id="52" presetID="10" presetClass="entr" presetSubtype="0" fill="hold" nodeType="withEffect">
                                  <p:stCondLst>
                                    <p:cond delay="0"/>
                                  </p:stCondLst>
                                  <p:childTnLst>
                                    <p:set>
                                      <p:cBhvr>
                                        <p:cTn id="53" dur="1" fill="hold">
                                          <p:stCondLst>
                                            <p:cond delay="0"/>
                                          </p:stCondLst>
                                        </p:cTn>
                                        <p:tgtEl>
                                          <p:spTgt spid="198"/>
                                        </p:tgtEl>
                                        <p:attrNameLst>
                                          <p:attrName>style.visibility</p:attrName>
                                        </p:attrNameLst>
                                      </p:cBhvr>
                                      <p:to>
                                        <p:strVal val="visible"/>
                                      </p:to>
                                    </p:set>
                                    <p:animEffect transition="in" filter="fade">
                                      <p:cBhvr>
                                        <p:cTn id="54" dur="1000"/>
                                        <p:tgtEl>
                                          <p:spTgt spid="198"/>
                                        </p:tgtEl>
                                      </p:cBhvr>
                                    </p:animEffect>
                                  </p:childTnLst>
                                </p:cTn>
                              </p:par>
                              <p:par>
                                <p:cTn id="55" presetID="10" presetClass="entr" presetSubtype="0" fill="hold" nodeType="withEffect">
                                  <p:stCondLst>
                                    <p:cond delay="0"/>
                                  </p:stCondLst>
                                  <p:childTnLst>
                                    <p:set>
                                      <p:cBhvr>
                                        <p:cTn id="56" dur="1" fill="hold">
                                          <p:stCondLst>
                                            <p:cond delay="0"/>
                                          </p:stCondLst>
                                        </p:cTn>
                                        <p:tgtEl>
                                          <p:spTgt spid="190"/>
                                        </p:tgtEl>
                                        <p:attrNameLst>
                                          <p:attrName>style.visibility</p:attrName>
                                        </p:attrNameLst>
                                      </p:cBhvr>
                                      <p:to>
                                        <p:strVal val="visible"/>
                                      </p:to>
                                    </p:set>
                                    <p:animEffect transition="in" filter="fade">
                                      <p:cBhvr>
                                        <p:cTn id="57" dur="1000"/>
                                        <p:tgtEl>
                                          <p:spTgt spid="19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2"/>
                                        </p:tgtEl>
                                        <p:attrNameLst>
                                          <p:attrName>style.visibility</p:attrName>
                                        </p:attrNameLst>
                                      </p:cBhvr>
                                      <p:to>
                                        <p:strVal val="visible"/>
                                      </p:to>
                                    </p:set>
                                    <p:animEffect transition="in" filter="fade">
                                      <p:cBhvr>
                                        <p:cTn id="62" dur="1000"/>
                                        <p:tgtEl>
                                          <p:spTgt spid="192"/>
                                        </p:tgtEl>
                                      </p:cBhvr>
                                    </p:animEffect>
                                  </p:childTnLst>
                                </p:cTn>
                              </p:par>
                              <p:par>
                                <p:cTn id="63" presetID="10" presetClass="entr" presetSubtype="0" fill="hold" nodeType="withEffect">
                                  <p:stCondLst>
                                    <p:cond delay="0"/>
                                  </p:stCondLst>
                                  <p:childTnLst>
                                    <p:set>
                                      <p:cBhvr>
                                        <p:cTn id="64" dur="1" fill="hold">
                                          <p:stCondLst>
                                            <p:cond delay="0"/>
                                          </p:stCondLst>
                                        </p:cTn>
                                        <p:tgtEl>
                                          <p:spTgt spid="193"/>
                                        </p:tgtEl>
                                        <p:attrNameLst>
                                          <p:attrName>style.visibility</p:attrName>
                                        </p:attrNameLst>
                                      </p:cBhvr>
                                      <p:to>
                                        <p:strVal val="visible"/>
                                      </p:to>
                                    </p:set>
                                    <p:animEffect transition="in" filter="fade">
                                      <p:cBhvr>
                                        <p:cTn id="65" dur="1000"/>
                                        <p:tgtEl>
                                          <p:spTgt spid="193"/>
                                        </p:tgtEl>
                                      </p:cBhvr>
                                    </p:animEffect>
                                  </p:childTnLst>
                                </p:cTn>
                              </p:par>
                              <p:par>
                                <p:cTn id="66" presetID="10" presetClass="entr" presetSubtype="0" fill="hold" nodeType="withEffect">
                                  <p:stCondLst>
                                    <p:cond delay="0"/>
                                  </p:stCondLst>
                                  <p:childTnLst>
                                    <p:set>
                                      <p:cBhvr>
                                        <p:cTn id="67" dur="1" fill="hold">
                                          <p:stCondLst>
                                            <p:cond delay="0"/>
                                          </p:stCondLst>
                                        </p:cTn>
                                        <p:tgtEl>
                                          <p:spTgt spid="194"/>
                                        </p:tgtEl>
                                        <p:attrNameLst>
                                          <p:attrName>style.visibility</p:attrName>
                                        </p:attrNameLst>
                                      </p:cBhvr>
                                      <p:to>
                                        <p:strVal val="visible"/>
                                      </p:to>
                                    </p:set>
                                    <p:animEffect transition="in" filter="fade">
                                      <p:cBhvr>
                                        <p:cTn id="68" dur="1000"/>
                                        <p:tgtEl>
                                          <p:spTgt spid="194"/>
                                        </p:tgtEl>
                                      </p:cBhvr>
                                    </p:animEffect>
                                  </p:childTnLst>
                                </p:cTn>
                              </p:par>
                              <p:par>
                                <p:cTn id="69" presetID="10" presetClass="entr" presetSubtype="0" fill="hold" nodeType="withEffect">
                                  <p:stCondLst>
                                    <p:cond delay="0"/>
                                  </p:stCondLst>
                                  <p:childTnLst>
                                    <p:set>
                                      <p:cBhvr>
                                        <p:cTn id="70" dur="1" fill="hold">
                                          <p:stCondLst>
                                            <p:cond delay="0"/>
                                          </p:stCondLst>
                                        </p:cTn>
                                        <p:tgtEl>
                                          <p:spTgt spid="199"/>
                                        </p:tgtEl>
                                        <p:attrNameLst>
                                          <p:attrName>style.visibility</p:attrName>
                                        </p:attrNameLst>
                                      </p:cBhvr>
                                      <p:to>
                                        <p:strVal val="visible"/>
                                      </p:to>
                                    </p:set>
                                    <p:animEffect transition="in" filter="fade">
                                      <p:cBhvr>
                                        <p:cTn id="71" dur="1000"/>
                                        <p:tgtEl>
                                          <p:spTgt spid="199"/>
                                        </p:tgtEl>
                                      </p:cBhvr>
                                    </p:animEffect>
                                  </p:childTnLst>
                                </p:cTn>
                              </p:par>
                              <p:par>
                                <p:cTn id="72" presetID="10" presetClass="entr" presetSubtype="0" fill="hold" nodeType="withEffect">
                                  <p:stCondLst>
                                    <p:cond delay="0"/>
                                  </p:stCondLst>
                                  <p:childTnLst>
                                    <p:set>
                                      <p:cBhvr>
                                        <p:cTn id="73" dur="1" fill="hold">
                                          <p:stCondLst>
                                            <p:cond delay="0"/>
                                          </p:stCondLst>
                                        </p:cTn>
                                        <p:tgtEl>
                                          <p:spTgt spid="195"/>
                                        </p:tgtEl>
                                        <p:attrNameLst>
                                          <p:attrName>style.visibility</p:attrName>
                                        </p:attrNameLst>
                                      </p:cBhvr>
                                      <p:to>
                                        <p:strVal val="visible"/>
                                      </p:to>
                                    </p:set>
                                    <p:animEffect transition="in" filter="fade">
                                      <p:cBhvr>
                                        <p:cTn id="74" dur="1000"/>
                                        <p:tgtEl>
                                          <p:spTgt spid="19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0"/>
                                        </p:tgtEl>
                                        <p:attrNameLst>
                                          <p:attrName>style.visibility</p:attrName>
                                        </p:attrNameLst>
                                      </p:cBhvr>
                                      <p:to>
                                        <p:strVal val="visible"/>
                                      </p:to>
                                    </p:set>
                                    <p:animEffect transition="in" filter="fade">
                                      <p:cBhvr>
                                        <p:cTn id="79" dur="1000"/>
                                        <p:tgtEl>
                                          <p:spTgt spid="20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childTnLst>
                                </p:cTn>
                              </p:par>
                              <p:par>
                                <p:cTn id="85" presetID="10" presetClass="entr" presetSubtype="0" fill="hold" nodeType="withEffect">
                                  <p:stCondLst>
                                    <p:cond delay="0"/>
                                  </p:stCondLst>
                                  <p:childTnLst>
                                    <p:set>
                                      <p:cBhvr>
                                        <p:cTn id="86" dur="1" fill="hold">
                                          <p:stCondLst>
                                            <p:cond delay="0"/>
                                          </p:stCondLst>
                                        </p:cTn>
                                        <p:tgtEl>
                                          <p:spTgt spid="196"/>
                                        </p:tgtEl>
                                        <p:attrNameLst>
                                          <p:attrName>style.visibility</p:attrName>
                                        </p:attrNameLst>
                                      </p:cBhvr>
                                      <p:to>
                                        <p:strVal val="visible"/>
                                      </p:to>
                                    </p:set>
                                    <p:animEffect transition="in" filter="fade">
                                      <p:cBhvr>
                                        <p:cTn id="87" dur="1000"/>
                                        <p:tgtEl>
                                          <p:spTgt spid="19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78"/>
                                        </p:tgtEl>
                                        <p:attrNameLst>
                                          <p:attrName>style.visibility</p:attrName>
                                        </p:attrNameLst>
                                      </p:cBhvr>
                                      <p:to>
                                        <p:strVal val="visible"/>
                                      </p:to>
                                    </p:set>
                                    <p:animEffect transition="in" filter="fade">
                                      <p:cBhvr>
                                        <p:cTn id="92" dur="1000"/>
                                        <p:tgtEl>
                                          <p:spTgt spid="178"/>
                                        </p:tgtEl>
                                      </p:cBhvr>
                                    </p:animEffect>
                                  </p:childTnLst>
                                </p:cTn>
                              </p:par>
                              <p:par>
                                <p:cTn id="93" presetID="10" presetClass="entr" presetSubtype="0" fill="hold" nodeType="withEffect">
                                  <p:stCondLst>
                                    <p:cond delay="0"/>
                                  </p:stCondLst>
                                  <p:childTnLst>
                                    <p:set>
                                      <p:cBhvr>
                                        <p:cTn id="94" dur="1" fill="hold">
                                          <p:stCondLst>
                                            <p:cond delay="0"/>
                                          </p:stCondLst>
                                        </p:cTn>
                                        <p:tgtEl>
                                          <p:spTgt spid="179"/>
                                        </p:tgtEl>
                                        <p:attrNameLst>
                                          <p:attrName>style.visibility</p:attrName>
                                        </p:attrNameLst>
                                      </p:cBhvr>
                                      <p:to>
                                        <p:strVal val="visible"/>
                                      </p:to>
                                    </p:set>
                                    <p:animEffect transition="in" filter="fade">
                                      <p:cBhvr>
                                        <p:cTn id="95" dur="1000"/>
                                        <p:tgtEl>
                                          <p:spTgt spid="179"/>
                                        </p:tgtEl>
                                      </p:cBhvr>
                                    </p:animEffect>
                                  </p:childTnLst>
                                </p:cTn>
                              </p:par>
                              <p:par>
                                <p:cTn id="96" presetID="10" presetClass="entr" presetSubtype="0" fill="hold" nodeType="withEffect">
                                  <p:stCondLst>
                                    <p:cond delay="0"/>
                                  </p:stCondLst>
                                  <p:childTnLst>
                                    <p:set>
                                      <p:cBhvr>
                                        <p:cTn id="97" dur="1" fill="hold">
                                          <p:stCondLst>
                                            <p:cond delay="0"/>
                                          </p:stCondLst>
                                        </p:cTn>
                                        <p:tgtEl>
                                          <p:spTgt spid="181"/>
                                        </p:tgtEl>
                                        <p:attrNameLst>
                                          <p:attrName>style.visibility</p:attrName>
                                        </p:attrNameLst>
                                      </p:cBhvr>
                                      <p:to>
                                        <p:strVal val="visible"/>
                                      </p:to>
                                    </p:set>
                                    <p:animEffect transition="in" filter="fade">
                                      <p:cBhvr>
                                        <p:cTn id="98" dur="1000"/>
                                        <p:tgtEl>
                                          <p:spTgt spid="181"/>
                                        </p:tgtEl>
                                      </p:cBhvr>
                                    </p:animEffect>
                                  </p:childTnLst>
                                </p:cTn>
                              </p:par>
                              <p:par>
                                <p:cTn id="99" presetID="10" presetClass="entr" presetSubtype="0" fill="hold" nodeType="withEffect">
                                  <p:stCondLst>
                                    <p:cond delay="0"/>
                                  </p:stCondLst>
                                  <p:childTnLst>
                                    <p:set>
                                      <p:cBhvr>
                                        <p:cTn id="100" dur="1" fill="hold">
                                          <p:stCondLst>
                                            <p:cond delay="0"/>
                                          </p:stCondLst>
                                        </p:cTn>
                                        <p:tgtEl>
                                          <p:spTgt spid="180"/>
                                        </p:tgtEl>
                                        <p:attrNameLst>
                                          <p:attrName>style.visibility</p:attrName>
                                        </p:attrNameLst>
                                      </p:cBhvr>
                                      <p:to>
                                        <p:strVal val="visible"/>
                                      </p:to>
                                    </p:set>
                                    <p:animEffect transition="in" filter="fade">
                                      <p:cBhvr>
                                        <p:cTn id="101"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230" name="Google Shape;230;p28"/>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231" name="Google Shape;231;p28"/>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32" name="Google Shape;232;p28"/>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233" name="Google Shape;233;p28"/>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234" name="Google Shape;234;p28"/>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235" name="Google Shape;235;p28"/>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236" name="Google Shape;236;p28"/>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37" name="Google Shape;237;p28"/>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-64</a:t>
            </a:r>
            <a:endParaRPr>
              <a:latin typeface="Libre Franklin"/>
              <a:ea typeface="Libre Franklin"/>
              <a:cs typeface="Libre Franklin"/>
              <a:sym typeface="Libre Franklin"/>
            </a:endParaRPr>
          </a:p>
        </p:txBody>
      </p:sp>
      <p:sp>
        <p:nvSpPr>
          <p:cNvPr id="238" name="Google Shape;238;p28"/>
          <p:cNvSpPr/>
          <p:nvPr/>
        </p:nvSpPr>
        <p:spPr>
          <a:xfrm>
            <a:off x="48548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239" name="Google Shape;239;p28"/>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40" name="Google Shape;240;p28"/>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241" name="Google Shape;241;p28"/>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42" name="Google Shape;242;p28"/>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64B</a:t>
            </a:r>
            <a:endParaRPr sz="1300">
              <a:latin typeface="Consolas"/>
              <a:ea typeface="Consolas"/>
              <a:cs typeface="Consolas"/>
              <a:sym typeface="Consolas"/>
            </a:endParaRPr>
          </a:p>
        </p:txBody>
      </p:sp>
      <p:cxnSp>
        <p:nvCxnSpPr>
          <p:cNvPr id="243" name="Google Shape;243;p28"/>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244" name="Google Shape;244;p28"/>
          <p:cNvSpPr/>
          <p:nvPr/>
        </p:nvSpPr>
        <p:spPr>
          <a:xfrm>
            <a:off x="6043234"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245" name="Google Shape;245;p28"/>
          <p:cNvSpPr/>
          <p:nvPr/>
        </p:nvSpPr>
        <p:spPr>
          <a:xfrm>
            <a:off x="6547234"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246" name="Google Shape;246;p28"/>
          <p:cNvSpPr/>
          <p:nvPr/>
        </p:nvSpPr>
        <p:spPr>
          <a:xfrm rot="5400000">
            <a:off x="6256384"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47" name="Google Shape;247;p28"/>
          <p:cNvSpPr txBox="1"/>
          <p:nvPr/>
        </p:nvSpPr>
        <p:spPr>
          <a:xfrm>
            <a:off x="5924584"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248" name="Google Shape;248;p28"/>
          <p:cNvSpPr/>
          <p:nvPr/>
        </p:nvSpPr>
        <p:spPr>
          <a:xfrm rot="5400000">
            <a:off x="708968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49" name="Google Shape;249;p28"/>
          <p:cNvSpPr txBox="1"/>
          <p:nvPr/>
        </p:nvSpPr>
        <p:spPr>
          <a:xfrm>
            <a:off x="6547234"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250" name="Google Shape;250;p28"/>
          <p:cNvCxnSpPr>
            <a:stCxn id="237" idx="0"/>
            <a:endCxn id="244" idx="0"/>
          </p:cNvCxnSpPr>
          <p:nvPr/>
        </p:nvCxnSpPr>
        <p:spPr>
          <a:xfrm rot="-5400000" flipH="1">
            <a:off x="5448725" y="2115100"/>
            <a:ext cx="600" cy="1692300"/>
          </a:xfrm>
          <a:prstGeom prst="curvedConnector3">
            <a:avLst>
              <a:gd name="adj1" fmla="val -39687500"/>
            </a:avLst>
          </a:prstGeom>
          <a:noFill/>
          <a:ln w="9525" cap="flat" cmpd="sng">
            <a:solidFill>
              <a:schemeClr val="dk2"/>
            </a:solidFill>
            <a:prstDash val="solid"/>
            <a:round/>
            <a:headEnd type="none" w="med" len="med"/>
            <a:tailEnd type="triangle" w="med" len="med"/>
          </a:ln>
        </p:spPr>
      </p:cxnSp>
      <p:cxnSp>
        <p:nvCxnSpPr>
          <p:cNvPr id="251" name="Google Shape;251;p28"/>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252" name="Google Shape;252;p28"/>
          <p:cNvCxnSpPr/>
          <p:nvPr/>
        </p:nvCxnSpPr>
        <p:spPr>
          <a:xfrm>
            <a:off x="2067775" y="33205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253" name="Google Shape;253;p28"/>
          <p:cNvCxnSpPr/>
          <p:nvPr/>
        </p:nvCxnSpPr>
        <p:spPr>
          <a:xfrm>
            <a:off x="2067775" y="3494100"/>
            <a:ext cx="163200" cy="0"/>
          </a:xfrm>
          <a:prstGeom prst="straightConnector1">
            <a:avLst/>
          </a:prstGeom>
          <a:noFill/>
          <a:ln w="9525" cap="flat" cmpd="sng">
            <a:solidFill>
              <a:schemeClr val="dk2"/>
            </a:solidFill>
            <a:prstDash val="solid"/>
            <a:round/>
            <a:headEnd type="none" w="med" len="med"/>
            <a:tailEnd type="triangle" w="med" len="med"/>
          </a:ln>
        </p:spPr>
      </p:cxnSp>
      <p:sp>
        <p:nvSpPr>
          <p:cNvPr id="254" name="Google Shape;254;p28"/>
          <p:cNvSpPr txBox="1"/>
          <p:nvPr/>
        </p:nvSpPr>
        <p:spPr>
          <a:xfrm>
            <a:off x="600325" y="1926975"/>
            <a:ext cx="7581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All freed blocks are immediately coalesced if possible.</a:t>
            </a:r>
            <a:endParaRPr>
              <a:latin typeface="Caveat"/>
              <a:ea typeface="Caveat"/>
              <a:cs typeface="Caveat"/>
              <a:sym typeface="Caveat"/>
            </a:endParaRPr>
          </a:p>
        </p:txBody>
      </p:sp>
    </p:spTree>
    <p:extLst>
      <p:ext uri="{BB962C8B-B14F-4D97-AF65-F5344CB8AC3E}">
        <p14:creationId xmlns:p14="http://schemas.microsoft.com/office/powerpoint/2010/main" val="1545741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260" name="Google Shape;260;p29"/>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261" name="Google Shape;261;p29"/>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62" name="Google Shape;262;p29"/>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263" name="Google Shape;263;p29"/>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264" name="Google Shape;264;p29"/>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265" name="Google Shape;265;p29"/>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266" name="Google Shape;266;p29"/>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67" name="Google Shape;267;p29"/>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-64</a:t>
            </a:r>
            <a:endParaRPr>
              <a:latin typeface="Libre Franklin"/>
              <a:ea typeface="Libre Franklin"/>
              <a:cs typeface="Libre Franklin"/>
              <a:sym typeface="Libre Franklin"/>
            </a:endParaRPr>
          </a:p>
        </p:txBody>
      </p:sp>
      <p:sp>
        <p:nvSpPr>
          <p:cNvPr id="268" name="Google Shape;268;p29"/>
          <p:cNvSpPr/>
          <p:nvPr/>
        </p:nvSpPr>
        <p:spPr>
          <a:xfrm>
            <a:off x="4854875" y="2960950"/>
            <a:ext cx="28743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269" name="Google Shape;269;p29"/>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70" name="Google Shape;270;p29"/>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271" name="Google Shape;271;p29"/>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72" name="Google Shape;272;p29"/>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64B</a:t>
            </a:r>
            <a:endParaRPr sz="1300">
              <a:latin typeface="Consolas"/>
              <a:ea typeface="Consolas"/>
              <a:cs typeface="Consolas"/>
              <a:sym typeface="Consolas"/>
            </a:endParaRPr>
          </a:p>
        </p:txBody>
      </p:sp>
      <p:cxnSp>
        <p:nvCxnSpPr>
          <p:cNvPr id="273" name="Google Shape;273;p29"/>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274" name="Google Shape;274;p29"/>
          <p:cNvSpPr/>
          <p:nvPr/>
        </p:nvSpPr>
        <p:spPr>
          <a:xfrm rot="5400000">
            <a:off x="6256384"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75" name="Google Shape;275;p29"/>
          <p:cNvSpPr txBox="1"/>
          <p:nvPr/>
        </p:nvSpPr>
        <p:spPr>
          <a:xfrm>
            <a:off x="5924584"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276" name="Google Shape;276;p29"/>
          <p:cNvSpPr/>
          <p:nvPr/>
        </p:nvSpPr>
        <p:spPr>
          <a:xfrm rot="5400000">
            <a:off x="708968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77" name="Google Shape;277;p29"/>
          <p:cNvSpPr txBox="1"/>
          <p:nvPr/>
        </p:nvSpPr>
        <p:spPr>
          <a:xfrm>
            <a:off x="6547234"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278" name="Google Shape;278;p29"/>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279" name="Google Shape;279;p29"/>
          <p:cNvCxnSpPr/>
          <p:nvPr/>
        </p:nvCxnSpPr>
        <p:spPr>
          <a:xfrm>
            <a:off x="2067775" y="33205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280" name="Google Shape;280;p29"/>
          <p:cNvCxnSpPr/>
          <p:nvPr/>
        </p:nvCxnSpPr>
        <p:spPr>
          <a:xfrm>
            <a:off x="2067775" y="3494100"/>
            <a:ext cx="163200" cy="0"/>
          </a:xfrm>
          <a:prstGeom prst="straightConnector1">
            <a:avLst/>
          </a:prstGeom>
          <a:noFill/>
          <a:ln w="9525" cap="flat" cmpd="sng">
            <a:solidFill>
              <a:schemeClr val="dk2"/>
            </a:solidFill>
            <a:prstDash val="solid"/>
            <a:round/>
            <a:headEnd type="none" w="med" len="med"/>
            <a:tailEnd type="triangle" w="med" len="med"/>
          </a:ln>
        </p:spPr>
      </p:cxnSp>
      <p:sp>
        <p:nvSpPr>
          <p:cNvPr id="281" name="Google Shape;281;p29"/>
          <p:cNvSpPr txBox="1"/>
          <p:nvPr/>
        </p:nvSpPr>
        <p:spPr>
          <a:xfrm>
            <a:off x="600325" y="1926975"/>
            <a:ext cx="7581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All freed blocks are immediately coalesced if possible.</a:t>
            </a:r>
            <a:endParaRPr>
              <a:latin typeface="Caveat"/>
              <a:ea typeface="Caveat"/>
              <a:cs typeface="Caveat"/>
              <a:sym typeface="Caveat"/>
            </a:endParaRPr>
          </a:p>
        </p:txBody>
      </p:sp>
      <p:cxnSp>
        <p:nvCxnSpPr>
          <p:cNvPr id="282" name="Google Shape;282;p29"/>
          <p:cNvCxnSpPr/>
          <p:nvPr/>
        </p:nvCxnSpPr>
        <p:spPr>
          <a:xfrm rot="10800000" flipH="1">
            <a:off x="4426200" y="3101650"/>
            <a:ext cx="363300" cy="333600"/>
          </a:xfrm>
          <a:prstGeom prst="straightConnector1">
            <a:avLst/>
          </a:prstGeom>
          <a:noFill/>
          <a:ln w="9525" cap="flat" cmpd="sng">
            <a:solidFill>
              <a:schemeClr val="dk2"/>
            </a:solidFill>
            <a:prstDash val="solid"/>
            <a:round/>
            <a:headEnd type="none" w="med" len="med"/>
            <a:tailEnd type="none" w="med" len="med"/>
          </a:ln>
        </p:spPr>
      </p:cxnSp>
      <p:sp>
        <p:nvSpPr>
          <p:cNvPr id="283" name="Google Shape;283;p29"/>
          <p:cNvSpPr txBox="1"/>
          <p:nvPr/>
        </p:nvSpPr>
        <p:spPr>
          <a:xfrm>
            <a:off x="4328525" y="3301650"/>
            <a:ext cx="5487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300">
                <a:solidFill>
                  <a:srgbClr val="FF0000"/>
                </a:solidFill>
                <a:latin typeface="Consolas"/>
                <a:ea typeface="Consolas"/>
                <a:cs typeface="Consolas"/>
                <a:sym typeface="Consolas"/>
              </a:rPr>
              <a:t>-112</a:t>
            </a:r>
            <a:endParaRPr>
              <a:solidFill>
                <a:srgbClr val="FF0000"/>
              </a:solidFill>
              <a:latin typeface="Libre Franklin"/>
              <a:ea typeface="Libre Franklin"/>
              <a:cs typeface="Libre Franklin"/>
              <a:sym typeface="Libre Franklin"/>
            </a:endParaRPr>
          </a:p>
        </p:txBody>
      </p:sp>
      <p:sp>
        <p:nvSpPr>
          <p:cNvPr id="284" name="Google Shape;284;p29"/>
          <p:cNvSpPr/>
          <p:nvPr/>
        </p:nvSpPr>
        <p:spPr>
          <a:xfrm rot="5400000">
            <a:off x="6324001" y="2806800"/>
            <a:ext cx="77700" cy="2778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85" name="Google Shape;285;p29"/>
          <p:cNvSpPr txBox="1"/>
          <p:nvPr/>
        </p:nvSpPr>
        <p:spPr>
          <a:xfrm>
            <a:off x="5992200" y="41574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112B</a:t>
            </a:r>
            <a:endParaRPr sz="1300">
              <a:latin typeface="Consolas"/>
              <a:ea typeface="Consolas"/>
              <a:cs typeface="Consolas"/>
              <a:sym typeface="Consolas"/>
            </a:endParaRPr>
          </a:p>
        </p:txBody>
      </p:sp>
      <p:sp>
        <p:nvSpPr>
          <p:cNvPr id="286" name="Google Shape;286;p29"/>
          <p:cNvSpPr/>
          <p:nvPr/>
        </p:nvSpPr>
        <p:spPr>
          <a:xfrm>
            <a:off x="2273175" y="2708950"/>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extLst>
      <p:ext uri="{BB962C8B-B14F-4D97-AF65-F5344CB8AC3E}">
        <p14:creationId xmlns:p14="http://schemas.microsoft.com/office/powerpoint/2010/main" val="89995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0"/>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292" name="Google Shape;292;p30"/>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293" name="Google Shape;293;p30"/>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4" name="Google Shape;294;p30"/>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295" name="Google Shape;295;p30"/>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296" name="Google Shape;296;p30"/>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297" name="Google Shape;297;p30"/>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298" name="Google Shape;298;p30"/>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299" name="Google Shape;299;p30"/>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300" name="Google Shape;300;p30"/>
          <p:cNvSpPr/>
          <p:nvPr/>
        </p:nvSpPr>
        <p:spPr>
          <a:xfrm>
            <a:off x="48548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Allocated</a:t>
            </a:r>
            <a:endParaRPr sz="1200">
              <a:latin typeface="Libre Franklin"/>
              <a:ea typeface="Libre Franklin"/>
              <a:cs typeface="Libre Franklin"/>
              <a:sym typeface="Libre Franklin"/>
            </a:endParaRPr>
          </a:p>
        </p:txBody>
      </p:sp>
      <p:sp>
        <p:nvSpPr>
          <p:cNvPr id="301" name="Google Shape;301;p30"/>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02" name="Google Shape;302;p30"/>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303" name="Google Shape;303;p30"/>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04" name="Google Shape;304;p30"/>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305" name="Google Shape;305;p30"/>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306" name="Google Shape;306;p30"/>
          <p:cNvSpPr/>
          <p:nvPr/>
        </p:nvSpPr>
        <p:spPr>
          <a:xfrm>
            <a:off x="63384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307" name="Google Shape;307;p30"/>
          <p:cNvSpPr/>
          <p:nvPr/>
        </p:nvSpPr>
        <p:spPr>
          <a:xfrm>
            <a:off x="68424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Allocated</a:t>
            </a:r>
            <a:endParaRPr sz="1200">
              <a:latin typeface="Libre Franklin"/>
              <a:ea typeface="Libre Franklin"/>
              <a:cs typeface="Libre Franklin"/>
              <a:sym typeface="Libre Franklin"/>
            </a:endParaRPr>
          </a:p>
        </p:txBody>
      </p:sp>
      <p:sp>
        <p:nvSpPr>
          <p:cNvPr id="308" name="Google Shape;308;p30"/>
          <p:cNvSpPr/>
          <p:nvPr/>
        </p:nvSpPr>
        <p:spPr>
          <a:xfrm rot="5400000">
            <a:off x="65516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09" name="Google Shape;309;p30"/>
          <p:cNvSpPr txBox="1"/>
          <p:nvPr/>
        </p:nvSpPr>
        <p:spPr>
          <a:xfrm>
            <a:off x="62198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310" name="Google Shape;310;p30"/>
          <p:cNvSpPr/>
          <p:nvPr/>
        </p:nvSpPr>
        <p:spPr>
          <a:xfrm rot="5400000">
            <a:off x="73849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11" name="Google Shape;311;p30"/>
          <p:cNvSpPr txBox="1"/>
          <p:nvPr/>
        </p:nvSpPr>
        <p:spPr>
          <a:xfrm>
            <a:off x="68424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312" name="Google Shape;312;p30"/>
          <p:cNvCxnSpPr>
            <a:stCxn id="299" idx="0"/>
            <a:endCxn id="306" idx="0"/>
          </p:cNvCxnSpPr>
          <p:nvPr/>
        </p:nvCxnSpPr>
        <p:spPr>
          <a:xfrm rot="-5400000" flipH="1">
            <a:off x="5596325" y="1967500"/>
            <a:ext cx="600" cy="1987500"/>
          </a:xfrm>
          <a:prstGeom prst="curvedConnector3">
            <a:avLst>
              <a:gd name="adj1" fmla="val -39687500"/>
            </a:avLst>
          </a:prstGeom>
          <a:noFill/>
          <a:ln w="9525" cap="flat" cmpd="sng">
            <a:solidFill>
              <a:schemeClr val="dk2"/>
            </a:solidFill>
            <a:prstDash val="solid"/>
            <a:round/>
            <a:headEnd type="none" w="med" len="med"/>
            <a:tailEnd type="triangle" w="med" len="med"/>
          </a:ln>
        </p:spPr>
      </p:cxnSp>
      <p:cxnSp>
        <p:nvCxnSpPr>
          <p:cNvPr id="313" name="Google Shape;313;p30"/>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14" name="Google Shape;314;p30"/>
          <p:cNvCxnSpPr/>
          <p:nvPr/>
        </p:nvCxnSpPr>
        <p:spPr>
          <a:xfrm>
            <a:off x="2067775" y="33205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15" name="Google Shape;315;p30"/>
          <p:cNvCxnSpPr/>
          <p:nvPr/>
        </p:nvCxnSpPr>
        <p:spPr>
          <a:xfrm>
            <a:off x="2067775" y="3494100"/>
            <a:ext cx="163200" cy="0"/>
          </a:xfrm>
          <a:prstGeom prst="straightConnector1">
            <a:avLst/>
          </a:prstGeom>
          <a:noFill/>
          <a:ln w="9525" cap="flat" cmpd="sng">
            <a:solidFill>
              <a:schemeClr val="dk2"/>
            </a:solidFill>
            <a:prstDash val="solid"/>
            <a:round/>
            <a:headEnd type="none" w="med" len="med"/>
            <a:tailEnd type="triangle" w="med" len="med"/>
          </a:ln>
        </p:spPr>
      </p:cxnSp>
      <p:sp>
        <p:nvSpPr>
          <p:cNvPr id="316" name="Google Shape;316;p30"/>
          <p:cNvSpPr txBox="1"/>
          <p:nvPr/>
        </p:nvSpPr>
        <p:spPr>
          <a:xfrm>
            <a:off x="600325" y="1926975"/>
            <a:ext cx="7581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All freed blocks are immediately coalesced if possible.</a:t>
            </a:r>
            <a:endParaRPr>
              <a:latin typeface="Caveat"/>
              <a:ea typeface="Caveat"/>
              <a:cs typeface="Caveat"/>
              <a:sym typeface="Caveat"/>
            </a:endParaRPr>
          </a:p>
        </p:txBody>
      </p:sp>
      <p:cxnSp>
        <p:nvCxnSpPr>
          <p:cNvPr id="317" name="Google Shape;317;p30"/>
          <p:cNvCxnSpPr/>
          <p:nvPr/>
        </p:nvCxnSpPr>
        <p:spPr>
          <a:xfrm>
            <a:off x="2067775" y="3894900"/>
            <a:ext cx="163200" cy="0"/>
          </a:xfrm>
          <a:prstGeom prst="straightConnector1">
            <a:avLst/>
          </a:prstGeom>
          <a:noFill/>
          <a:ln w="9525" cap="flat" cmpd="sng">
            <a:solidFill>
              <a:schemeClr val="dk2"/>
            </a:solidFill>
            <a:prstDash val="solid"/>
            <a:round/>
            <a:headEnd type="none" w="med" len="med"/>
            <a:tailEnd type="triangle" w="med" len="med"/>
          </a:ln>
        </p:spPr>
      </p:cxnSp>
      <p:sp>
        <p:nvSpPr>
          <p:cNvPr id="318" name="Google Shape;318;p30"/>
          <p:cNvSpPr/>
          <p:nvPr/>
        </p:nvSpPr>
        <p:spPr>
          <a:xfrm>
            <a:off x="2008475" y="377250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319" name="Google Shape;319;p30"/>
          <p:cNvCxnSpPr/>
          <p:nvPr/>
        </p:nvCxnSpPr>
        <p:spPr>
          <a:xfrm>
            <a:off x="2067775" y="40809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20" name="Google Shape;320;p30"/>
          <p:cNvCxnSpPr/>
          <p:nvPr/>
        </p:nvCxnSpPr>
        <p:spPr>
          <a:xfrm>
            <a:off x="2067775" y="42545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21" name="Google Shape;321;p30"/>
          <p:cNvCxnSpPr/>
          <p:nvPr/>
        </p:nvCxnSpPr>
        <p:spPr>
          <a:xfrm>
            <a:off x="2067775" y="4428050"/>
            <a:ext cx="163200" cy="0"/>
          </a:xfrm>
          <a:prstGeom prst="straightConnector1">
            <a:avLst/>
          </a:prstGeom>
          <a:noFill/>
          <a:ln w="9525" cap="flat" cmpd="sng">
            <a:solidFill>
              <a:schemeClr val="dk2"/>
            </a:solidFill>
            <a:prstDash val="solid"/>
            <a:round/>
            <a:headEnd type="none" w="med" len="med"/>
            <a:tailEnd type="triangle" w="med" len="med"/>
          </a:ln>
        </p:spPr>
      </p:cxnSp>
      <p:sp>
        <p:nvSpPr>
          <p:cNvPr id="322" name="Google Shape;322;p30"/>
          <p:cNvSpPr/>
          <p:nvPr/>
        </p:nvSpPr>
        <p:spPr>
          <a:xfrm>
            <a:off x="2273175" y="2708950"/>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extLst>
      <p:ext uri="{BB962C8B-B14F-4D97-AF65-F5344CB8AC3E}">
        <p14:creationId xmlns:p14="http://schemas.microsoft.com/office/powerpoint/2010/main" val="3275267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1"/>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328" name="Google Shape;328;p31"/>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329" name="Google Shape;329;p31"/>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30" name="Google Shape;330;p31"/>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331" name="Google Shape;331;p31"/>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332" name="Google Shape;332;p31"/>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333" name="Google Shape;333;p31"/>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334" name="Google Shape;334;p31"/>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35" name="Google Shape;335;p31"/>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336" name="Google Shape;336;p31"/>
          <p:cNvSpPr/>
          <p:nvPr/>
        </p:nvSpPr>
        <p:spPr>
          <a:xfrm>
            <a:off x="48548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337" name="Google Shape;337;p31"/>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38" name="Google Shape;338;p31"/>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339" name="Google Shape;339;p31"/>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40" name="Google Shape;340;p31"/>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341" name="Google Shape;341;p31"/>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342" name="Google Shape;342;p31"/>
          <p:cNvSpPr/>
          <p:nvPr/>
        </p:nvSpPr>
        <p:spPr>
          <a:xfrm>
            <a:off x="63384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343" name="Google Shape;343;p31"/>
          <p:cNvSpPr/>
          <p:nvPr/>
        </p:nvSpPr>
        <p:spPr>
          <a:xfrm>
            <a:off x="68424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344" name="Google Shape;344;p31"/>
          <p:cNvSpPr/>
          <p:nvPr/>
        </p:nvSpPr>
        <p:spPr>
          <a:xfrm rot="5400000">
            <a:off x="65516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45" name="Google Shape;345;p31"/>
          <p:cNvSpPr txBox="1"/>
          <p:nvPr/>
        </p:nvSpPr>
        <p:spPr>
          <a:xfrm>
            <a:off x="62198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346" name="Google Shape;346;p31"/>
          <p:cNvSpPr/>
          <p:nvPr/>
        </p:nvSpPr>
        <p:spPr>
          <a:xfrm rot="5400000">
            <a:off x="73849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47" name="Google Shape;347;p31"/>
          <p:cNvSpPr txBox="1"/>
          <p:nvPr/>
        </p:nvSpPr>
        <p:spPr>
          <a:xfrm>
            <a:off x="68424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348" name="Google Shape;348;p31"/>
          <p:cNvCxnSpPr>
            <a:stCxn id="335" idx="0"/>
            <a:endCxn id="342" idx="0"/>
          </p:cNvCxnSpPr>
          <p:nvPr/>
        </p:nvCxnSpPr>
        <p:spPr>
          <a:xfrm rot="-5400000" flipH="1">
            <a:off x="5596325" y="1967500"/>
            <a:ext cx="600" cy="1987500"/>
          </a:xfrm>
          <a:prstGeom prst="curvedConnector3">
            <a:avLst>
              <a:gd name="adj1" fmla="val -39687500"/>
            </a:avLst>
          </a:prstGeom>
          <a:noFill/>
          <a:ln w="9525" cap="flat" cmpd="sng">
            <a:solidFill>
              <a:schemeClr val="dk2"/>
            </a:solidFill>
            <a:prstDash val="solid"/>
            <a:round/>
            <a:headEnd type="none" w="med" len="med"/>
            <a:tailEnd type="triangle" w="med" len="med"/>
          </a:ln>
        </p:spPr>
      </p:cxnSp>
      <p:cxnSp>
        <p:nvCxnSpPr>
          <p:cNvPr id="349" name="Google Shape;349;p31"/>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50" name="Google Shape;350;p31"/>
          <p:cNvCxnSpPr/>
          <p:nvPr/>
        </p:nvCxnSpPr>
        <p:spPr>
          <a:xfrm>
            <a:off x="2067775" y="33205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51" name="Google Shape;351;p31"/>
          <p:cNvCxnSpPr/>
          <p:nvPr/>
        </p:nvCxnSpPr>
        <p:spPr>
          <a:xfrm>
            <a:off x="2067775" y="3494100"/>
            <a:ext cx="163200" cy="0"/>
          </a:xfrm>
          <a:prstGeom prst="straightConnector1">
            <a:avLst/>
          </a:prstGeom>
          <a:noFill/>
          <a:ln w="9525" cap="flat" cmpd="sng">
            <a:solidFill>
              <a:schemeClr val="dk2"/>
            </a:solidFill>
            <a:prstDash val="solid"/>
            <a:round/>
            <a:headEnd type="none" w="med" len="med"/>
            <a:tailEnd type="triangle" w="med" len="med"/>
          </a:ln>
        </p:spPr>
      </p:cxnSp>
      <p:sp>
        <p:nvSpPr>
          <p:cNvPr id="352" name="Google Shape;352;p31"/>
          <p:cNvSpPr txBox="1"/>
          <p:nvPr/>
        </p:nvSpPr>
        <p:spPr>
          <a:xfrm>
            <a:off x="600325" y="1926975"/>
            <a:ext cx="7581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All freed blocks are immediately coalesced if possible.</a:t>
            </a:r>
            <a:endParaRPr>
              <a:latin typeface="Caveat"/>
              <a:ea typeface="Caveat"/>
              <a:cs typeface="Caveat"/>
              <a:sym typeface="Caveat"/>
            </a:endParaRPr>
          </a:p>
        </p:txBody>
      </p:sp>
      <p:cxnSp>
        <p:nvCxnSpPr>
          <p:cNvPr id="353" name="Google Shape;353;p31"/>
          <p:cNvCxnSpPr/>
          <p:nvPr/>
        </p:nvCxnSpPr>
        <p:spPr>
          <a:xfrm>
            <a:off x="2067775" y="3894900"/>
            <a:ext cx="163200" cy="0"/>
          </a:xfrm>
          <a:prstGeom prst="straightConnector1">
            <a:avLst/>
          </a:prstGeom>
          <a:noFill/>
          <a:ln w="9525" cap="flat" cmpd="sng">
            <a:solidFill>
              <a:schemeClr val="dk2"/>
            </a:solidFill>
            <a:prstDash val="solid"/>
            <a:round/>
            <a:headEnd type="none" w="med" len="med"/>
            <a:tailEnd type="triangle" w="med" len="med"/>
          </a:ln>
        </p:spPr>
      </p:cxnSp>
      <p:sp>
        <p:nvSpPr>
          <p:cNvPr id="354" name="Google Shape;354;p31"/>
          <p:cNvSpPr/>
          <p:nvPr/>
        </p:nvSpPr>
        <p:spPr>
          <a:xfrm>
            <a:off x="2008475" y="377250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355" name="Google Shape;355;p31"/>
          <p:cNvCxnSpPr/>
          <p:nvPr/>
        </p:nvCxnSpPr>
        <p:spPr>
          <a:xfrm>
            <a:off x="2067775" y="40809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56" name="Google Shape;356;p31"/>
          <p:cNvCxnSpPr/>
          <p:nvPr/>
        </p:nvCxnSpPr>
        <p:spPr>
          <a:xfrm>
            <a:off x="2067775" y="42545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57" name="Google Shape;357;p31"/>
          <p:cNvCxnSpPr/>
          <p:nvPr/>
        </p:nvCxnSpPr>
        <p:spPr>
          <a:xfrm>
            <a:off x="2067775" y="4428050"/>
            <a:ext cx="163200" cy="0"/>
          </a:xfrm>
          <a:prstGeom prst="straightConnector1">
            <a:avLst/>
          </a:prstGeom>
          <a:noFill/>
          <a:ln w="9525" cap="flat" cmpd="sng">
            <a:solidFill>
              <a:schemeClr val="dk2"/>
            </a:solidFill>
            <a:prstDash val="solid"/>
            <a:round/>
            <a:headEnd type="none" w="med" len="med"/>
            <a:tailEnd type="triangle" w="med" len="med"/>
          </a:ln>
        </p:spPr>
      </p:cxnSp>
      <p:sp>
        <p:nvSpPr>
          <p:cNvPr id="358" name="Google Shape;358;p31"/>
          <p:cNvSpPr/>
          <p:nvPr/>
        </p:nvSpPr>
        <p:spPr>
          <a:xfrm>
            <a:off x="2273175" y="2708950"/>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extLst>
      <p:ext uri="{BB962C8B-B14F-4D97-AF65-F5344CB8AC3E}">
        <p14:creationId xmlns:p14="http://schemas.microsoft.com/office/powerpoint/2010/main" val="1492447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2"/>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364" name="Google Shape;364;p32"/>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365" name="Google Shape;365;p32"/>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6" name="Google Shape;366;p32"/>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367" name="Google Shape;367;p32"/>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368" name="Google Shape;368;p32"/>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369" name="Google Shape;369;p32"/>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370" name="Google Shape;370;p32"/>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1" name="Google Shape;371;p32"/>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372" name="Google Shape;372;p32"/>
          <p:cNvSpPr/>
          <p:nvPr/>
        </p:nvSpPr>
        <p:spPr>
          <a:xfrm>
            <a:off x="48548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373" name="Google Shape;373;p32"/>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4" name="Google Shape;374;p32"/>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375" name="Google Shape;375;p32"/>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6" name="Google Shape;376;p32"/>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377" name="Google Shape;377;p32"/>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378" name="Google Shape;378;p32"/>
          <p:cNvSpPr/>
          <p:nvPr/>
        </p:nvSpPr>
        <p:spPr>
          <a:xfrm>
            <a:off x="6043234"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379" name="Google Shape;379;p32"/>
          <p:cNvSpPr/>
          <p:nvPr/>
        </p:nvSpPr>
        <p:spPr>
          <a:xfrm>
            <a:off x="6547234"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380" name="Google Shape;380;p32"/>
          <p:cNvSpPr/>
          <p:nvPr/>
        </p:nvSpPr>
        <p:spPr>
          <a:xfrm rot="5400000">
            <a:off x="6256384"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81" name="Google Shape;381;p32"/>
          <p:cNvSpPr txBox="1"/>
          <p:nvPr/>
        </p:nvSpPr>
        <p:spPr>
          <a:xfrm>
            <a:off x="5924584"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382" name="Google Shape;382;p32"/>
          <p:cNvSpPr/>
          <p:nvPr/>
        </p:nvSpPr>
        <p:spPr>
          <a:xfrm rot="5400000">
            <a:off x="708968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83" name="Google Shape;383;p32"/>
          <p:cNvSpPr txBox="1"/>
          <p:nvPr/>
        </p:nvSpPr>
        <p:spPr>
          <a:xfrm>
            <a:off x="6547234"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384" name="Google Shape;384;p32"/>
          <p:cNvCxnSpPr>
            <a:stCxn id="371" idx="0"/>
            <a:endCxn id="378" idx="0"/>
          </p:cNvCxnSpPr>
          <p:nvPr/>
        </p:nvCxnSpPr>
        <p:spPr>
          <a:xfrm rot="-5400000" flipH="1">
            <a:off x="5448725" y="2115100"/>
            <a:ext cx="600" cy="1692300"/>
          </a:xfrm>
          <a:prstGeom prst="curvedConnector3">
            <a:avLst>
              <a:gd name="adj1" fmla="val -39687500"/>
            </a:avLst>
          </a:prstGeom>
          <a:noFill/>
          <a:ln w="9525" cap="flat" cmpd="sng">
            <a:solidFill>
              <a:schemeClr val="dk2"/>
            </a:solidFill>
            <a:prstDash val="solid"/>
            <a:round/>
            <a:headEnd type="none" w="med" len="med"/>
            <a:tailEnd type="triangle" w="med" len="med"/>
          </a:ln>
        </p:spPr>
      </p:cxnSp>
      <p:cxnSp>
        <p:nvCxnSpPr>
          <p:cNvPr id="385" name="Google Shape;385;p32"/>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86" name="Google Shape;386;p32"/>
          <p:cNvCxnSpPr/>
          <p:nvPr/>
        </p:nvCxnSpPr>
        <p:spPr>
          <a:xfrm>
            <a:off x="2067775" y="33205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387" name="Google Shape;387;p32"/>
          <p:cNvCxnSpPr/>
          <p:nvPr/>
        </p:nvCxnSpPr>
        <p:spPr>
          <a:xfrm>
            <a:off x="2067775" y="3494100"/>
            <a:ext cx="163200" cy="0"/>
          </a:xfrm>
          <a:prstGeom prst="straightConnector1">
            <a:avLst/>
          </a:prstGeom>
          <a:noFill/>
          <a:ln w="9525" cap="flat" cmpd="sng">
            <a:solidFill>
              <a:schemeClr val="dk2"/>
            </a:solidFill>
            <a:prstDash val="solid"/>
            <a:round/>
            <a:headEnd type="none" w="med" len="med"/>
            <a:tailEnd type="triangle" w="med" len="med"/>
          </a:ln>
        </p:spPr>
      </p:cxnSp>
      <p:sp>
        <p:nvSpPr>
          <p:cNvPr id="388" name="Google Shape;388;p32"/>
          <p:cNvSpPr txBox="1"/>
          <p:nvPr/>
        </p:nvSpPr>
        <p:spPr>
          <a:xfrm>
            <a:off x="600325" y="1926975"/>
            <a:ext cx="7581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All freed blocks are immediately coalesced if possible.</a:t>
            </a:r>
            <a:endParaRPr>
              <a:latin typeface="Caveat"/>
              <a:ea typeface="Caveat"/>
              <a:cs typeface="Caveat"/>
              <a:sym typeface="Caveat"/>
            </a:endParaRPr>
          </a:p>
        </p:txBody>
      </p:sp>
      <p:sp>
        <p:nvSpPr>
          <p:cNvPr id="389" name="Google Shape;389;p32"/>
          <p:cNvSpPr/>
          <p:nvPr/>
        </p:nvSpPr>
        <p:spPr>
          <a:xfrm>
            <a:off x="6005575" y="2758325"/>
            <a:ext cx="548700" cy="1018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90" name="Google Shape;390;p32"/>
          <p:cNvSpPr txBox="1"/>
          <p:nvPr/>
        </p:nvSpPr>
        <p:spPr>
          <a:xfrm>
            <a:off x="600325" y="2342625"/>
            <a:ext cx="7581900" cy="400200"/>
          </a:xfrm>
          <a:prstGeom prst="rect">
            <a:avLst/>
          </a:prstGeom>
          <a:noFill/>
          <a:ln>
            <a:noFill/>
          </a:ln>
        </p:spPr>
        <p:txBody>
          <a:bodyPr spcFirstLastPara="1" wrap="square" lIns="91425" tIns="91425" rIns="91425" bIns="91425" anchor="t" anchorCtr="0">
            <a:spAutoFit/>
          </a:bodyPr>
          <a:lstStyle/>
          <a:p>
            <a:pPr marL="457200" lvl="0" indent="0" algn="r" rtl="0">
              <a:spcBef>
                <a:spcPts val="0"/>
              </a:spcBef>
              <a:spcAft>
                <a:spcPts val="0"/>
              </a:spcAft>
              <a:buNone/>
            </a:pPr>
            <a:r>
              <a:rPr lang="en">
                <a:latin typeface="Caveat"/>
                <a:ea typeface="Caveat"/>
                <a:cs typeface="Caveat"/>
                <a:sym typeface="Caveat"/>
              </a:rPr>
              <a:t>When coalescing, the “header” of the second block is merged into the payload region</a:t>
            </a:r>
            <a:endParaRPr>
              <a:latin typeface="Caveat"/>
              <a:ea typeface="Caveat"/>
              <a:cs typeface="Caveat"/>
              <a:sym typeface="Caveat"/>
            </a:endParaRPr>
          </a:p>
        </p:txBody>
      </p:sp>
    </p:spTree>
    <p:extLst>
      <p:ext uri="{BB962C8B-B14F-4D97-AF65-F5344CB8AC3E}">
        <p14:creationId xmlns:p14="http://schemas.microsoft.com/office/powerpoint/2010/main" val="3895924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3"/>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
        <p:nvSpPr>
          <p:cNvPr id="396" name="Google Shape;396;p33"/>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397" name="Google Shape;397;p33"/>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98" name="Google Shape;398;p33"/>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399" name="Google Shape;399;p33"/>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400" name="Google Shape;400;p33"/>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401" name="Google Shape;401;p33"/>
          <p:cNvCxnSpPr/>
          <p:nvPr/>
        </p:nvCxnSpPr>
        <p:spPr>
          <a:xfrm>
            <a:off x="2067775" y="2960950"/>
            <a:ext cx="163200" cy="0"/>
          </a:xfrm>
          <a:prstGeom prst="straightConnector1">
            <a:avLst/>
          </a:prstGeom>
          <a:noFill/>
          <a:ln w="9525" cap="flat" cmpd="sng">
            <a:solidFill>
              <a:schemeClr val="dk2"/>
            </a:solidFill>
            <a:prstDash val="solid"/>
            <a:round/>
            <a:headEnd type="none" w="med" len="med"/>
            <a:tailEnd type="triangle" w="med" len="med"/>
          </a:ln>
        </p:spPr>
      </p:cxnSp>
      <p:sp>
        <p:nvSpPr>
          <p:cNvPr id="402" name="Google Shape;402;p33"/>
          <p:cNvSpPr/>
          <p:nvPr/>
        </p:nvSpPr>
        <p:spPr>
          <a:xfrm>
            <a:off x="2008475" y="2838550"/>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03" name="Google Shape;403;p33"/>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404" name="Google Shape;404;p33"/>
          <p:cNvSpPr/>
          <p:nvPr/>
        </p:nvSpPr>
        <p:spPr>
          <a:xfrm>
            <a:off x="4854875" y="2960950"/>
            <a:ext cx="28743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405" name="Google Shape;405;p33"/>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06" name="Google Shape;406;p33"/>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407" name="Google Shape;407;p33"/>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08" name="Google Shape;408;p33"/>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409" name="Google Shape;409;p33"/>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410" name="Google Shape;410;p33"/>
          <p:cNvSpPr/>
          <p:nvPr/>
        </p:nvSpPr>
        <p:spPr>
          <a:xfrm rot="5400000">
            <a:off x="6256384"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11" name="Google Shape;411;p33"/>
          <p:cNvSpPr txBox="1"/>
          <p:nvPr/>
        </p:nvSpPr>
        <p:spPr>
          <a:xfrm>
            <a:off x="5924584"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412" name="Google Shape;412;p33"/>
          <p:cNvSpPr/>
          <p:nvPr/>
        </p:nvSpPr>
        <p:spPr>
          <a:xfrm rot="5400000">
            <a:off x="708968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13" name="Google Shape;413;p33"/>
          <p:cNvSpPr txBox="1"/>
          <p:nvPr/>
        </p:nvSpPr>
        <p:spPr>
          <a:xfrm>
            <a:off x="6547234"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414" name="Google Shape;414;p33"/>
          <p:cNvCxnSpPr/>
          <p:nvPr/>
        </p:nvCxnSpPr>
        <p:spPr>
          <a:xfrm>
            <a:off x="2067775" y="314700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415" name="Google Shape;415;p33"/>
          <p:cNvCxnSpPr/>
          <p:nvPr/>
        </p:nvCxnSpPr>
        <p:spPr>
          <a:xfrm>
            <a:off x="2067775" y="3320550"/>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416" name="Google Shape;416;p33"/>
          <p:cNvCxnSpPr/>
          <p:nvPr/>
        </p:nvCxnSpPr>
        <p:spPr>
          <a:xfrm>
            <a:off x="2067775" y="3494100"/>
            <a:ext cx="163200" cy="0"/>
          </a:xfrm>
          <a:prstGeom prst="straightConnector1">
            <a:avLst/>
          </a:prstGeom>
          <a:noFill/>
          <a:ln w="9525" cap="flat" cmpd="sng">
            <a:solidFill>
              <a:schemeClr val="dk2"/>
            </a:solidFill>
            <a:prstDash val="solid"/>
            <a:round/>
            <a:headEnd type="none" w="med" len="med"/>
            <a:tailEnd type="triangle" w="med" len="med"/>
          </a:ln>
        </p:spPr>
      </p:cxnSp>
      <p:sp>
        <p:nvSpPr>
          <p:cNvPr id="417" name="Google Shape;417;p33"/>
          <p:cNvSpPr txBox="1"/>
          <p:nvPr/>
        </p:nvSpPr>
        <p:spPr>
          <a:xfrm>
            <a:off x="600325" y="1926975"/>
            <a:ext cx="7581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All freed blocks are immediately coalesced if possible.</a:t>
            </a:r>
            <a:endParaRPr>
              <a:latin typeface="Caveat"/>
              <a:ea typeface="Caveat"/>
              <a:cs typeface="Caveat"/>
              <a:sym typeface="Caveat"/>
            </a:endParaRPr>
          </a:p>
        </p:txBody>
      </p:sp>
      <p:cxnSp>
        <p:nvCxnSpPr>
          <p:cNvPr id="418" name="Google Shape;418;p33"/>
          <p:cNvCxnSpPr/>
          <p:nvPr/>
        </p:nvCxnSpPr>
        <p:spPr>
          <a:xfrm rot="10800000" flipH="1">
            <a:off x="4426200" y="3101650"/>
            <a:ext cx="363300" cy="333600"/>
          </a:xfrm>
          <a:prstGeom prst="straightConnector1">
            <a:avLst/>
          </a:prstGeom>
          <a:noFill/>
          <a:ln w="9525" cap="flat" cmpd="sng">
            <a:solidFill>
              <a:schemeClr val="dk2"/>
            </a:solidFill>
            <a:prstDash val="solid"/>
            <a:round/>
            <a:headEnd type="none" w="med" len="med"/>
            <a:tailEnd type="none" w="med" len="med"/>
          </a:ln>
        </p:spPr>
      </p:cxnSp>
      <p:sp>
        <p:nvSpPr>
          <p:cNvPr id="419" name="Google Shape;419;p33"/>
          <p:cNvSpPr txBox="1"/>
          <p:nvPr/>
        </p:nvSpPr>
        <p:spPr>
          <a:xfrm>
            <a:off x="4328525" y="3301650"/>
            <a:ext cx="5487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300">
                <a:solidFill>
                  <a:srgbClr val="FF0000"/>
                </a:solidFill>
                <a:latin typeface="Consolas"/>
                <a:ea typeface="Consolas"/>
                <a:cs typeface="Consolas"/>
                <a:sym typeface="Consolas"/>
              </a:rPr>
              <a:t>-80</a:t>
            </a:r>
            <a:endParaRPr>
              <a:solidFill>
                <a:srgbClr val="FF0000"/>
              </a:solidFill>
              <a:latin typeface="Libre Franklin"/>
              <a:ea typeface="Libre Franklin"/>
              <a:cs typeface="Libre Franklin"/>
              <a:sym typeface="Libre Franklin"/>
            </a:endParaRPr>
          </a:p>
        </p:txBody>
      </p:sp>
      <p:sp>
        <p:nvSpPr>
          <p:cNvPr id="420" name="Google Shape;420;p33"/>
          <p:cNvSpPr/>
          <p:nvPr/>
        </p:nvSpPr>
        <p:spPr>
          <a:xfrm rot="5400000">
            <a:off x="6324001" y="2806800"/>
            <a:ext cx="77700" cy="2778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21" name="Google Shape;421;p33"/>
          <p:cNvSpPr txBox="1"/>
          <p:nvPr/>
        </p:nvSpPr>
        <p:spPr>
          <a:xfrm>
            <a:off x="5992200" y="41574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80B</a:t>
            </a:r>
            <a:endParaRPr sz="1300">
              <a:latin typeface="Consolas"/>
              <a:ea typeface="Consolas"/>
              <a:cs typeface="Consolas"/>
              <a:sym typeface="Consolas"/>
            </a:endParaRPr>
          </a:p>
        </p:txBody>
      </p:sp>
      <p:sp>
        <p:nvSpPr>
          <p:cNvPr id="422" name="Google Shape;422;p33"/>
          <p:cNvSpPr/>
          <p:nvPr/>
        </p:nvSpPr>
        <p:spPr>
          <a:xfrm>
            <a:off x="2273175" y="2708950"/>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23" name="Google Shape;423;p33"/>
          <p:cNvSpPr/>
          <p:nvPr/>
        </p:nvSpPr>
        <p:spPr>
          <a:xfrm>
            <a:off x="2008475" y="3777225"/>
            <a:ext cx="15786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424" name="Google Shape;424;p33"/>
          <p:cNvCxnSpPr/>
          <p:nvPr/>
        </p:nvCxnSpPr>
        <p:spPr>
          <a:xfrm>
            <a:off x="2067775" y="4085675"/>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425" name="Google Shape;425;p33"/>
          <p:cNvCxnSpPr/>
          <p:nvPr/>
        </p:nvCxnSpPr>
        <p:spPr>
          <a:xfrm>
            <a:off x="2067775" y="4259225"/>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426" name="Google Shape;426;p33"/>
          <p:cNvCxnSpPr/>
          <p:nvPr/>
        </p:nvCxnSpPr>
        <p:spPr>
          <a:xfrm>
            <a:off x="2067775" y="4432775"/>
            <a:ext cx="163200" cy="0"/>
          </a:xfrm>
          <a:prstGeom prst="straightConnector1">
            <a:avLst/>
          </a:prstGeom>
          <a:noFill/>
          <a:ln w="9525" cap="flat" cmpd="sng">
            <a:solidFill>
              <a:schemeClr val="dk2"/>
            </a:solidFill>
            <a:prstDash val="solid"/>
            <a:round/>
            <a:headEnd type="none" w="med" len="med"/>
            <a:tailEnd type="triangle" w="med" len="med"/>
          </a:ln>
        </p:spPr>
      </p:cxnSp>
      <p:cxnSp>
        <p:nvCxnSpPr>
          <p:cNvPr id="427" name="Google Shape;427;p33"/>
          <p:cNvCxnSpPr/>
          <p:nvPr/>
        </p:nvCxnSpPr>
        <p:spPr>
          <a:xfrm>
            <a:off x="2067775" y="3912125"/>
            <a:ext cx="163200" cy="0"/>
          </a:xfrm>
          <a:prstGeom prst="straightConnector1">
            <a:avLst/>
          </a:prstGeom>
          <a:noFill/>
          <a:ln w="9525" cap="flat" cmpd="sng">
            <a:solidFill>
              <a:schemeClr val="dk2"/>
            </a:solidFill>
            <a:prstDash val="solid"/>
            <a:round/>
            <a:headEnd type="none" w="med" len="med"/>
            <a:tailEnd type="triangle" w="med" len="med"/>
          </a:ln>
        </p:spPr>
      </p:cxnSp>
      <p:sp>
        <p:nvSpPr>
          <p:cNvPr id="428" name="Google Shape;428;p33"/>
          <p:cNvSpPr/>
          <p:nvPr/>
        </p:nvSpPr>
        <p:spPr>
          <a:xfrm>
            <a:off x="2273175" y="363382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extLst>
      <p:ext uri="{BB962C8B-B14F-4D97-AF65-F5344CB8AC3E}">
        <p14:creationId xmlns:p14="http://schemas.microsoft.com/office/powerpoint/2010/main" val="26203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4"/>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
        <p:nvSpPr>
          <p:cNvPr id="434" name="Google Shape;434;p34"/>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an initially empty heap, and given the current state of the heap represented below, which of the malloc sequence was executed?</a:t>
            </a:r>
            <a:endParaRPr sz="1500"/>
          </a:p>
        </p:txBody>
      </p:sp>
      <p:graphicFrame>
        <p:nvGraphicFramePr>
          <p:cNvPr id="435" name="Google Shape;435;p34"/>
          <p:cNvGraphicFramePr/>
          <p:nvPr/>
        </p:nvGraphicFramePr>
        <p:xfrm>
          <a:off x="2924175"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36" name="Google Shape;436;p34"/>
          <p:cNvSpPr/>
          <p:nvPr/>
        </p:nvSpPr>
        <p:spPr>
          <a:xfrm>
            <a:off x="4058175" y="1549588"/>
            <a:ext cx="3186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37" name="Google Shape;437;p34"/>
          <p:cNvSpPr txBox="1"/>
          <p:nvPr/>
        </p:nvSpPr>
        <p:spPr>
          <a:xfrm>
            <a:off x="600325" y="1926975"/>
            <a:ext cx="75819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veat"/>
              <a:buAutoNum type="arabicPeriod"/>
            </a:pPr>
            <a:r>
              <a:rPr lang="en">
                <a:latin typeface="Caveat"/>
                <a:ea typeface="Caveat"/>
                <a:cs typeface="Caveat"/>
                <a:sym typeface="Caveat"/>
              </a:rPr>
              <a:t>The only block in the heap is a </a:t>
            </a:r>
            <a:r>
              <a:rPr lang="en" b="1">
                <a:latin typeface="Caveat"/>
                <a:ea typeface="Caveat"/>
                <a:cs typeface="Caveat"/>
                <a:sym typeface="Caveat"/>
              </a:rPr>
              <a:t>free block</a:t>
            </a:r>
            <a:r>
              <a:rPr lang="en">
                <a:latin typeface="Caveat"/>
                <a:ea typeface="Caveat"/>
                <a:cs typeface="Caveat"/>
                <a:sym typeface="Caveat"/>
              </a:rPr>
              <a:t> of size 64B</a:t>
            </a:r>
            <a:endParaRPr>
              <a:latin typeface="Caveat"/>
              <a:ea typeface="Caveat"/>
              <a:cs typeface="Caveat"/>
              <a:sym typeface="Caveat"/>
            </a:endParaRPr>
          </a:p>
          <a:p>
            <a:pPr marL="914400" lvl="1" indent="-317500" algn="l" rtl="0">
              <a:spcBef>
                <a:spcPts val="0"/>
              </a:spcBef>
              <a:spcAft>
                <a:spcPts val="0"/>
              </a:spcAft>
              <a:buSzPts val="1400"/>
              <a:buFont typeface="Caveat"/>
              <a:buChar char="→"/>
            </a:pPr>
            <a:r>
              <a:rPr lang="en">
                <a:latin typeface="Caveat"/>
                <a:ea typeface="Caveat"/>
                <a:cs typeface="Caveat"/>
                <a:sym typeface="Caveat"/>
              </a:rPr>
              <a:t>For there to be a free block, a block must first have been allocated, then freed</a:t>
            </a:r>
            <a:endParaRPr>
              <a:latin typeface="Caveat"/>
              <a:ea typeface="Caveat"/>
              <a:cs typeface="Caveat"/>
              <a:sym typeface="Caveat"/>
            </a:endParaRPr>
          </a:p>
          <a:p>
            <a:pPr marL="914400" lvl="1" indent="-317500" algn="l" rtl="0">
              <a:spcBef>
                <a:spcPts val="0"/>
              </a:spcBef>
              <a:spcAft>
                <a:spcPts val="0"/>
              </a:spcAft>
              <a:buSzPts val="1400"/>
              <a:buFont typeface="Caveat"/>
              <a:buChar char="→"/>
            </a:pPr>
            <a:r>
              <a:rPr lang="en">
                <a:latin typeface="Caveat"/>
                <a:ea typeface="Caveat"/>
                <a:cs typeface="Caveat"/>
                <a:sym typeface="Caveat"/>
              </a:rPr>
              <a:t>Look for </a:t>
            </a:r>
            <a:r>
              <a:rPr lang="en" sz="1200">
                <a:latin typeface="Consolas"/>
                <a:ea typeface="Consolas"/>
                <a:cs typeface="Consolas"/>
                <a:sym typeface="Consolas"/>
              </a:rPr>
              <a:t>malloc() and free()</a:t>
            </a:r>
            <a:r>
              <a:rPr lang="en">
                <a:latin typeface="Caveat"/>
                <a:ea typeface="Caveat"/>
                <a:cs typeface="Caveat"/>
                <a:sym typeface="Caveat"/>
              </a:rPr>
              <a:t> sequence (in that order!)</a:t>
            </a:r>
            <a:endParaRPr>
              <a:latin typeface="Caveat"/>
              <a:ea typeface="Caveat"/>
              <a:cs typeface="Caveat"/>
              <a:sym typeface="Caveat"/>
            </a:endParaRPr>
          </a:p>
        </p:txBody>
      </p:sp>
      <p:graphicFrame>
        <p:nvGraphicFramePr>
          <p:cNvPr id="438" name="Google Shape;438;p34"/>
          <p:cNvGraphicFramePr/>
          <p:nvPr/>
        </p:nvGraphicFramePr>
        <p:xfrm>
          <a:off x="600313" y="2758275"/>
          <a:ext cx="3464425" cy="1883478"/>
        </p:xfrm>
        <a:graphic>
          <a:graphicData uri="http://schemas.openxmlformats.org/drawingml/2006/table">
            <a:tbl>
              <a:tblPr>
                <a:noFill/>
              </a:tblPr>
              <a:tblGrid>
                <a:gridCol w="1663125">
                  <a:extLst>
                    <a:ext uri="{9D8B030D-6E8A-4147-A177-3AD203B41FA5}">
                      <a16:colId xmlns:a16="http://schemas.microsoft.com/office/drawing/2014/main" val="20000"/>
                    </a:ext>
                  </a:extLst>
                </a:gridCol>
                <a:gridCol w="1801300">
                  <a:extLst>
                    <a:ext uri="{9D8B030D-6E8A-4147-A177-3AD203B41FA5}">
                      <a16:colId xmlns:a16="http://schemas.microsoft.com/office/drawing/2014/main" val="20001"/>
                    </a:ext>
                  </a:extLst>
                </a:gridCol>
              </a:tblGrid>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free(p0);</a:t>
                      </a: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0"/>
                  </a:ext>
                </a:extLst>
              </a:tr>
              <a:tr h="771525">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malloc(64);</a:t>
                      </a:r>
                      <a:br>
                        <a:rPr lang="en" sz="1100">
                          <a:latin typeface="Consolas"/>
                          <a:ea typeface="Consolas"/>
                          <a:cs typeface="Consolas"/>
                          <a:sym typeface="Consolas"/>
                        </a:rPr>
                      </a:br>
                      <a:br>
                        <a:rPr lang="en" sz="1100">
                          <a:latin typeface="Consolas"/>
                          <a:ea typeface="Consolas"/>
                          <a:cs typeface="Consolas"/>
                          <a:sym typeface="Consolas"/>
                        </a:rPr>
                      </a:br>
                      <a:endParaRPr sz="1100">
                        <a:latin typeface="Consolas"/>
                        <a:ea typeface="Consolas"/>
                        <a:cs typeface="Consolas"/>
                        <a:sym typeface="Consolas"/>
                      </a:endParaRPr>
                    </a:p>
                  </a:txBody>
                  <a:tcPr marL="68575" marR="68575" marT="91425" marB="91425"/>
                </a:tc>
                <a:tc>
                  <a:txBody>
                    <a:bodyPr/>
                    <a:lstStyle/>
                    <a:p>
                      <a:pPr marL="0" lvl="0" indent="0" algn="l" rtl="0">
                        <a:lnSpc>
                          <a:spcPct val="115000"/>
                        </a:lnSpc>
                        <a:spcBef>
                          <a:spcPts val="0"/>
                        </a:spcBef>
                        <a:spcAft>
                          <a:spcPts val="0"/>
                        </a:spcAft>
                        <a:buNone/>
                      </a:pPr>
                      <a:r>
                        <a:rPr lang="en" sz="1100">
                          <a:latin typeface="Consolas"/>
                          <a:ea typeface="Consolas"/>
                          <a:cs typeface="Consolas"/>
                          <a:sym typeface="Consolas"/>
                        </a:rPr>
                        <a:t>p0 = malloc(32);</a:t>
                      </a:r>
                      <a:br>
                        <a:rPr lang="en" sz="1100">
                          <a:latin typeface="Consolas"/>
                          <a:ea typeface="Consolas"/>
                          <a:cs typeface="Consolas"/>
                          <a:sym typeface="Consolas"/>
                        </a:rPr>
                      </a:br>
                      <a:r>
                        <a:rPr lang="en" sz="1100">
                          <a:latin typeface="Consolas"/>
                          <a:ea typeface="Consolas"/>
                          <a:cs typeface="Consolas"/>
                          <a:sym typeface="Consolas"/>
                        </a:rPr>
                        <a:t>p1 = malloc(32);</a:t>
                      </a:r>
                      <a:br>
                        <a:rPr lang="en" sz="1100">
                          <a:latin typeface="Consolas"/>
                          <a:ea typeface="Consolas"/>
                          <a:cs typeface="Consolas"/>
                          <a:sym typeface="Consolas"/>
                        </a:rPr>
                      </a:br>
                      <a:r>
                        <a:rPr lang="en" sz="1100">
                          <a:latin typeface="Consolas"/>
                          <a:ea typeface="Consolas"/>
                          <a:cs typeface="Consolas"/>
                          <a:sym typeface="Consolas"/>
                        </a:rPr>
                        <a:t>free(p0);</a:t>
                      </a:r>
                      <a:br>
                        <a:rPr lang="en" sz="1100">
                          <a:latin typeface="Consolas"/>
                          <a:ea typeface="Consolas"/>
                          <a:cs typeface="Consolas"/>
                          <a:sym typeface="Consolas"/>
                        </a:rPr>
                      </a:br>
                      <a:r>
                        <a:rPr lang="en" sz="1100">
                          <a:latin typeface="Consolas"/>
                          <a:ea typeface="Consolas"/>
                          <a:cs typeface="Consolas"/>
                          <a:sym typeface="Consolas"/>
                        </a:rPr>
                        <a:t>free(p1);</a:t>
                      </a:r>
                      <a:endParaRPr sz="1100">
                        <a:latin typeface="Consolas"/>
                        <a:ea typeface="Consolas"/>
                        <a:cs typeface="Consolas"/>
                        <a:sym typeface="Consolas"/>
                      </a:endParaRPr>
                    </a:p>
                  </a:txBody>
                  <a:tcPr marL="68575" marR="68575" marT="91425" marB="91425"/>
                </a:tc>
                <a:extLst>
                  <a:ext uri="{0D108BD9-81ED-4DB2-BD59-A6C34878D82A}">
                    <a16:rowId xmlns:a16="http://schemas.microsoft.com/office/drawing/2014/main" val="10001"/>
                  </a:ext>
                </a:extLst>
              </a:tr>
            </a:tbl>
          </a:graphicData>
        </a:graphic>
      </p:graphicFrame>
      <p:sp>
        <p:nvSpPr>
          <p:cNvPr id="439" name="Google Shape;439;p34"/>
          <p:cNvSpPr/>
          <p:nvPr/>
        </p:nvSpPr>
        <p:spPr>
          <a:xfrm>
            <a:off x="704075" y="3528975"/>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40" name="Google Shape;440;p34"/>
          <p:cNvSpPr/>
          <p:nvPr/>
        </p:nvSpPr>
        <p:spPr>
          <a:xfrm>
            <a:off x="2238250" y="3787200"/>
            <a:ext cx="13488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41" name="Google Shape;441;p34"/>
          <p:cNvSpPr/>
          <p:nvPr/>
        </p:nvSpPr>
        <p:spPr>
          <a:xfrm>
            <a:off x="2238250" y="2838550"/>
            <a:ext cx="1348800" cy="785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42" name="Google Shape;442;p34"/>
          <p:cNvSpPr/>
          <p:nvPr/>
        </p:nvSpPr>
        <p:spPr>
          <a:xfrm>
            <a:off x="541025" y="2687175"/>
            <a:ext cx="1460100" cy="746700"/>
          </a:xfrm>
          <a:prstGeom prst="ellipse">
            <a:avLst/>
          </a:prstGeom>
          <a:noFill/>
          <a:ln w="76200" cap="flat" cmpd="sng">
            <a:solidFill>
              <a:srgbClr val="1880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43" name="Google Shape;443;p34"/>
          <p:cNvSpPr/>
          <p:nvPr/>
        </p:nvSpPr>
        <p:spPr>
          <a:xfrm>
            <a:off x="2334575" y="3620550"/>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44" name="Google Shape;444;p34"/>
          <p:cNvSpPr/>
          <p:nvPr/>
        </p:nvSpPr>
        <p:spPr>
          <a:xfrm>
            <a:off x="2334575" y="2671900"/>
            <a:ext cx="1008000" cy="1119000"/>
          </a:xfrm>
          <a:prstGeom prst="mathMultiply">
            <a:avLst>
              <a:gd name="adj1" fmla="val 14705"/>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45" name="Google Shape;445;p34"/>
          <p:cNvSpPr/>
          <p:nvPr/>
        </p:nvSpPr>
        <p:spPr>
          <a:xfrm>
            <a:off x="4350875" y="29609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-64</a:t>
            </a:r>
            <a:endParaRPr>
              <a:latin typeface="Libre Franklin"/>
              <a:ea typeface="Libre Franklin"/>
              <a:cs typeface="Libre Franklin"/>
              <a:sym typeface="Libre Franklin"/>
            </a:endParaRPr>
          </a:p>
        </p:txBody>
      </p:sp>
      <p:sp>
        <p:nvSpPr>
          <p:cNvPr id="446" name="Google Shape;446;p34"/>
          <p:cNvSpPr/>
          <p:nvPr/>
        </p:nvSpPr>
        <p:spPr>
          <a:xfrm>
            <a:off x="4854875" y="29609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447" name="Google Shape;447;p34"/>
          <p:cNvSpPr/>
          <p:nvPr/>
        </p:nvSpPr>
        <p:spPr>
          <a:xfrm rot="5400000">
            <a:off x="4564025" y="34367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48" name="Google Shape;448;p34"/>
          <p:cNvSpPr txBox="1"/>
          <p:nvPr/>
        </p:nvSpPr>
        <p:spPr>
          <a:xfrm>
            <a:off x="4232225" y="37725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449" name="Google Shape;449;p34"/>
          <p:cNvSpPr/>
          <p:nvPr/>
        </p:nvSpPr>
        <p:spPr>
          <a:xfrm rot="5400000">
            <a:off x="5397324" y="30998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50" name="Google Shape;450;p34"/>
          <p:cNvSpPr txBox="1"/>
          <p:nvPr/>
        </p:nvSpPr>
        <p:spPr>
          <a:xfrm>
            <a:off x="4854875" y="37725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64B</a:t>
            </a:r>
            <a:endParaRPr sz="1300">
              <a:latin typeface="Consolas"/>
              <a:ea typeface="Consolas"/>
              <a:cs typeface="Consolas"/>
              <a:sym typeface="Consolas"/>
            </a:endParaRPr>
          </a:p>
        </p:txBody>
      </p:sp>
      <p:cxnSp>
        <p:nvCxnSpPr>
          <p:cNvPr id="451" name="Google Shape;451;p34"/>
          <p:cNvCxnSpPr/>
          <p:nvPr/>
        </p:nvCxnSpPr>
        <p:spPr>
          <a:xfrm>
            <a:off x="4113225" y="2671900"/>
            <a:ext cx="252000" cy="303900"/>
          </a:xfrm>
          <a:prstGeom prst="straightConnector1">
            <a:avLst/>
          </a:prstGeom>
          <a:noFill/>
          <a:ln w="9525" cap="flat" cmpd="sng">
            <a:solidFill>
              <a:schemeClr val="dk2"/>
            </a:solidFill>
            <a:prstDash val="solid"/>
            <a:round/>
            <a:headEnd type="none" w="med" len="med"/>
            <a:tailEnd type="stealth" w="med" len="med"/>
          </a:ln>
        </p:spPr>
      </p:cxnSp>
    </p:spTree>
    <p:extLst>
      <p:ext uri="{BB962C8B-B14F-4D97-AF65-F5344CB8AC3E}">
        <p14:creationId xmlns:p14="http://schemas.microsoft.com/office/powerpoint/2010/main" val="12887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5"/>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457" name="Google Shape;457;p35"/>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the heap starts as drawn in the previous question, and given the final state of the heap represented below, which of the malloc sequence was executed?</a:t>
            </a:r>
            <a:endParaRPr sz="1500"/>
          </a:p>
        </p:txBody>
      </p:sp>
      <p:graphicFrame>
        <p:nvGraphicFramePr>
          <p:cNvPr id="458" name="Google Shape;458;p35"/>
          <p:cNvGraphicFramePr/>
          <p:nvPr/>
        </p:nvGraphicFramePr>
        <p:xfrm>
          <a:off x="800800" y="1138100"/>
          <a:ext cx="3295650" cy="714442"/>
        </p:xfrm>
        <a:graphic>
          <a:graphicData uri="http://schemas.openxmlformats.org/drawingml/2006/table">
            <a:tbl>
              <a:tblPr>
                <a:noFill/>
              </a:tblPr>
              <a:tblGrid>
                <a:gridCol w="838200">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81915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-64</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59" name="Google Shape;459;p35"/>
          <p:cNvSpPr/>
          <p:nvPr/>
        </p:nvSpPr>
        <p:spPr>
          <a:xfrm>
            <a:off x="2378275" y="2030725"/>
            <a:ext cx="214800" cy="6153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graphicFrame>
        <p:nvGraphicFramePr>
          <p:cNvPr id="460" name="Google Shape;460;p35"/>
          <p:cNvGraphicFramePr/>
          <p:nvPr/>
        </p:nvGraphicFramePr>
        <p:xfrm>
          <a:off x="452450" y="2730875"/>
          <a:ext cx="3992350" cy="714442"/>
        </p:xfrm>
        <a:graphic>
          <a:graphicData uri="http://schemas.openxmlformats.org/drawingml/2006/table">
            <a:tbl>
              <a:tblPr>
                <a:noFill/>
              </a:tblPr>
              <a:tblGrid>
                <a:gridCol w="686175">
                  <a:extLst>
                    <a:ext uri="{9D8B030D-6E8A-4147-A177-3AD203B41FA5}">
                      <a16:colId xmlns:a16="http://schemas.microsoft.com/office/drawing/2014/main" val="20000"/>
                    </a:ext>
                  </a:extLst>
                </a:gridCol>
                <a:gridCol w="693975">
                  <a:extLst>
                    <a:ext uri="{9D8B030D-6E8A-4147-A177-3AD203B41FA5}">
                      <a16:colId xmlns:a16="http://schemas.microsoft.com/office/drawing/2014/main" val="20001"/>
                    </a:ext>
                  </a:extLst>
                </a:gridCol>
                <a:gridCol w="670600">
                  <a:extLst>
                    <a:ext uri="{9D8B030D-6E8A-4147-A177-3AD203B41FA5}">
                      <a16:colId xmlns:a16="http://schemas.microsoft.com/office/drawing/2014/main" val="20002"/>
                    </a:ext>
                  </a:extLst>
                </a:gridCol>
                <a:gridCol w="647200">
                  <a:extLst>
                    <a:ext uri="{9D8B030D-6E8A-4147-A177-3AD203B41FA5}">
                      <a16:colId xmlns:a16="http://schemas.microsoft.com/office/drawing/2014/main" val="20003"/>
                    </a:ext>
                  </a:extLst>
                </a:gridCol>
                <a:gridCol w="647200">
                  <a:extLst>
                    <a:ext uri="{9D8B030D-6E8A-4147-A177-3AD203B41FA5}">
                      <a16:colId xmlns:a16="http://schemas.microsoft.com/office/drawing/2014/main" val="20004"/>
                    </a:ext>
                  </a:extLst>
                </a:gridCol>
                <a:gridCol w="647200">
                  <a:extLst>
                    <a:ext uri="{9D8B030D-6E8A-4147-A177-3AD203B41FA5}">
                      <a16:colId xmlns:a16="http://schemas.microsoft.com/office/drawing/2014/main" val="20005"/>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0xa020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16</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-32</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1" name="Google Shape;461;p35"/>
          <p:cNvSpPr/>
          <p:nvPr/>
        </p:nvSpPr>
        <p:spPr>
          <a:xfrm>
            <a:off x="6255600" y="13304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-64</a:t>
            </a:r>
            <a:endParaRPr>
              <a:latin typeface="Libre Franklin"/>
              <a:ea typeface="Libre Franklin"/>
              <a:cs typeface="Libre Franklin"/>
              <a:sym typeface="Libre Franklin"/>
            </a:endParaRPr>
          </a:p>
        </p:txBody>
      </p:sp>
      <p:sp>
        <p:nvSpPr>
          <p:cNvPr id="462" name="Google Shape;462;p35"/>
          <p:cNvSpPr/>
          <p:nvPr/>
        </p:nvSpPr>
        <p:spPr>
          <a:xfrm>
            <a:off x="6759600" y="13304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Allocated</a:t>
            </a:r>
            <a:endParaRPr sz="1200">
              <a:latin typeface="Libre Franklin"/>
              <a:ea typeface="Libre Franklin"/>
              <a:cs typeface="Libre Franklin"/>
              <a:sym typeface="Libre Franklin"/>
            </a:endParaRPr>
          </a:p>
        </p:txBody>
      </p:sp>
      <p:sp>
        <p:nvSpPr>
          <p:cNvPr id="463" name="Google Shape;463;p35"/>
          <p:cNvSpPr/>
          <p:nvPr/>
        </p:nvSpPr>
        <p:spPr>
          <a:xfrm rot="5400000">
            <a:off x="6468750" y="18062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64" name="Google Shape;464;p35"/>
          <p:cNvSpPr txBox="1"/>
          <p:nvPr/>
        </p:nvSpPr>
        <p:spPr>
          <a:xfrm>
            <a:off x="6136950" y="21420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465" name="Google Shape;465;p35"/>
          <p:cNvSpPr/>
          <p:nvPr/>
        </p:nvSpPr>
        <p:spPr>
          <a:xfrm rot="5400000">
            <a:off x="7302049" y="14693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66" name="Google Shape;466;p35"/>
          <p:cNvSpPr txBox="1"/>
          <p:nvPr/>
        </p:nvSpPr>
        <p:spPr>
          <a:xfrm>
            <a:off x="6759600" y="21420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64B</a:t>
            </a:r>
            <a:endParaRPr sz="1300">
              <a:latin typeface="Consolas"/>
              <a:ea typeface="Consolas"/>
              <a:cs typeface="Consolas"/>
              <a:sym typeface="Consolas"/>
            </a:endParaRPr>
          </a:p>
        </p:txBody>
      </p:sp>
      <p:cxnSp>
        <p:nvCxnSpPr>
          <p:cNvPr id="467" name="Google Shape;467;p35"/>
          <p:cNvCxnSpPr/>
          <p:nvPr/>
        </p:nvCxnSpPr>
        <p:spPr>
          <a:xfrm>
            <a:off x="6017950" y="10414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468" name="Google Shape;468;p35"/>
          <p:cNvSpPr/>
          <p:nvPr/>
        </p:nvSpPr>
        <p:spPr>
          <a:xfrm>
            <a:off x="1341464" y="3164646"/>
            <a:ext cx="319800" cy="237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69" name="Google Shape;469;p35"/>
          <p:cNvSpPr txBox="1"/>
          <p:nvPr/>
        </p:nvSpPr>
        <p:spPr>
          <a:xfrm>
            <a:off x="496550" y="3562425"/>
            <a:ext cx="426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veat"/>
                <a:ea typeface="Caveat"/>
                <a:cs typeface="Caveat"/>
                <a:sym typeface="Caveat"/>
              </a:rPr>
              <a:t>Allocated block of size 16 ⇒ </a:t>
            </a:r>
            <a:r>
              <a:rPr lang="en">
                <a:solidFill>
                  <a:srgbClr val="188038"/>
                </a:solidFill>
                <a:latin typeface="Caveat"/>
                <a:ea typeface="Caveat"/>
                <a:cs typeface="Caveat"/>
                <a:sym typeface="Caveat"/>
              </a:rPr>
              <a:t>malloc(16)</a:t>
            </a:r>
            <a:r>
              <a:rPr lang="en">
                <a:latin typeface="Caveat"/>
                <a:ea typeface="Caveat"/>
                <a:cs typeface="Caveat"/>
                <a:sym typeface="Caveat"/>
              </a:rPr>
              <a:t> called</a:t>
            </a:r>
            <a:endParaRPr>
              <a:latin typeface="Caveat"/>
              <a:ea typeface="Caveat"/>
              <a:cs typeface="Caveat"/>
              <a:sym typeface="Caveat"/>
            </a:endParaRPr>
          </a:p>
        </p:txBody>
      </p:sp>
      <p:sp>
        <p:nvSpPr>
          <p:cNvPr id="470" name="Google Shape;470;p35"/>
          <p:cNvSpPr/>
          <p:nvPr/>
        </p:nvSpPr>
        <p:spPr>
          <a:xfrm>
            <a:off x="5151300" y="2723775"/>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16</a:t>
            </a:r>
            <a:endParaRPr>
              <a:latin typeface="Libre Franklin"/>
              <a:ea typeface="Libre Franklin"/>
              <a:cs typeface="Libre Franklin"/>
              <a:sym typeface="Libre Franklin"/>
            </a:endParaRPr>
          </a:p>
        </p:txBody>
      </p:sp>
      <p:sp>
        <p:nvSpPr>
          <p:cNvPr id="471" name="Google Shape;471;p35"/>
          <p:cNvSpPr/>
          <p:nvPr/>
        </p:nvSpPr>
        <p:spPr>
          <a:xfrm>
            <a:off x="5655300" y="2723775"/>
            <a:ext cx="3999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Libre Franklin"/>
                <a:ea typeface="Libre Franklin"/>
                <a:cs typeface="Libre Franklin"/>
                <a:sym typeface="Libre Franklin"/>
              </a:rPr>
              <a:t>Allocated</a:t>
            </a:r>
            <a:endParaRPr sz="600">
              <a:latin typeface="Libre Franklin"/>
              <a:ea typeface="Libre Franklin"/>
              <a:cs typeface="Libre Franklin"/>
              <a:sym typeface="Libre Franklin"/>
            </a:endParaRPr>
          </a:p>
        </p:txBody>
      </p:sp>
      <p:sp>
        <p:nvSpPr>
          <p:cNvPr id="472" name="Google Shape;472;p35"/>
          <p:cNvSpPr/>
          <p:nvPr/>
        </p:nvSpPr>
        <p:spPr>
          <a:xfrm rot="5400000">
            <a:off x="5364450" y="3199600"/>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73" name="Google Shape;473;p35"/>
          <p:cNvSpPr txBox="1"/>
          <p:nvPr/>
        </p:nvSpPr>
        <p:spPr>
          <a:xfrm>
            <a:off x="5032650" y="3535325"/>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474" name="Google Shape;474;p35"/>
          <p:cNvSpPr/>
          <p:nvPr/>
        </p:nvSpPr>
        <p:spPr>
          <a:xfrm rot="5400000">
            <a:off x="5812425" y="3248050"/>
            <a:ext cx="77700" cy="3780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75" name="Google Shape;475;p35"/>
          <p:cNvSpPr txBox="1"/>
          <p:nvPr/>
        </p:nvSpPr>
        <p:spPr>
          <a:xfrm>
            <a:off x="5655300" y="3535325"/>
            <a:ext cx="474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cxnSp>
        <p:nvCxnSpPr>
          <p:cNvPr id="476" name="Google Shape;476;p35"/>
          <p:cNvCxnSpPr/>
          <p:nvPr/>
        </p:nvCxnSpPr>
        <p:spPr>
          <a:xfrm flipH="1">
            <a:off x="6136950" y="241980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477" name="Google Shape;477;p35"/>
          <p:cNvSpPr/>
          <p:nvPr/>
        </p:nvSpPr>
        <p:spPr>
          <a:xfrm>
            <a:off x="7189450" y="2723775"/>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478" name="Google Shape;478;p35"/>
          <p:cNvSpPr/>
          <p:nvPr/>
        </p:nvSpPr>
        <p:spPr>
          <a:xfrm>
            <a:off x="7693450" y="2723775"/>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479" name="Google Shape;479;p35"/>
          <p:cNvSpPr/>
          <p:nvPr/>
        </p:nvSpPr>
        <p:spPr>
          <a:xfrm rot="5400000">
            <a:off x="7402600" y="3199600"/>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80" name="Google Shape;480;p35"/>
          <p:cNvSpPr txBox="1"/>
          <p:nvPr/>
        </p:nvSpPr>
        <p:spPr>
          <a:xfrm>
            <a:off x="7070800" y="3535325"/>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481" name="Google Shape;481;p35"/>
          <p:cNvSpPr/>
          <p:nvPr/>
        </p:nvSpPr>
        <p:spPr>
          <a:xfrm rot="5400000">
            <a:off x="8235899" y="2862700"/>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82" name="Google Shape;482;p35"/>
          <p:cNvSpPr txBox="1"/>
          <p:nvPr/>
        </p:nvSpPr>
        <p:spPr>
          <a:xfrm>
            <a:off x="7693450" y="3535325"/>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483" name="Google Shape;483;p35"/>
          <p:cNvCxnSpPr/>
          <p:nvPr/>
        </p:nvCxnSpPr>
        <p:spPr>
          <a:xfrm>
            <a:off x="7025900" y="2360450"/>
            <a:ext cx="252000" cy="303900"/>
          </a:xfrm>
          <a:prstGeom prst="straightConnector1">
            <a:avLst/>
          </a:prstGeom>
          <a:noFill/>
          <a:ln w="9525" cap="flat" cmpd="sng">
            <a:solidFill>
              <a:schemeClr val="dk2"/>
            </a:solidFill>
            <a:prstDash val="solid"/>
            <a:round/>
            <a:headEnd type="none" w="med" len="med"/>
            <a:tailEnd type="stealth" w="med" len="med"/>
          </a:ln>
        </p:spPr>
      </p:cxnSp>
      <p:sp>
        <p:nvSpPr>
          <p:cNvPr id="484" name="Google Shape;484;p35"/>
          <p:cNvSpPr/>
          <p:nvPr/>
        </p:nvSpPr>
        <p:spPr>
          <a:xfrm rot="5400000">
            <a:off x="7287551" y="2421600"/>
            <a:ext cx="77700" cy="3193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85" name="Google Shape;485;p35"/>
          <p:cNvSpPr txBox="1"/>
          <p:nvPr/>
        </p:nvSpPr>
        <p:spPr>
          <a:xfrm>
            <a:off x="6017950" y="4116775"/>
            <a:ext cx="2857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64B = 16B + 16B + 32B</a:t>
            </a:r>
            <a:endParaRPr sz="1300">
              <a:latin typeface="Consolas"/>
              <a:ea typeface="Consolas"/>
              <a:cs typeface="Consolas"/>
              <a:sym typeface="Consolas"/>
            </a:endParaRPr>
          </a:p>
        </p:txBody>
      </p:sp>
      <p:sp>
        <p:nvSpPr>
          <p:cNvPr id="486" name="Google Shape;486;p35"/>
          <p:cNvSpPr/>
          <p:nvPr/>
        </p:nvSpPr>
        <p:spPr>
          <a:xfrm>
            <a:off x="7159846" y="2590275"/>
            <a:ext cx="548700" cy="1018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87" name="Google Shape;487;p35"/>
          <p:cNvSpPr txBox="1"/>
          <p:nvPr/>
        </p:nvSpPr>
        <p:spPr>
          <a:xfrm>
            <a:off x="874525" y="3716575"/>
            <a:ext cx="7581900" cy="400200"/>
          </a:xfrm>
          <a:prstGeom prst="rect">
            <a:avLst/>
          </a:prstGeom>
          <a:noFill/>
          <a:ln>
            <a:noFill/>
          </a:ln>
        </p:spPr>
        <p:txBody>
          <a:bodyPr spcFirstLastPara="1" wrap="square" lIns="91425" tIns="91425" rIns="91425" bIns="91425" anchor="t" anchorCtr="0">
            <a:spAutoFit/>
          </a:bodyPr>
          <a:lstStyle/>
          <a:p>
            <a:pPr marL="457200" lvl="0" indent="0" algn="r" rtl="0">
              <a:spcBef>
                <a:spcPts val="0"/>
              </a:spcBef>
              <a:spcAft>
                <a:spcPts val="0"/>
              </a:spcAft>
              <a:buNone/>
            </a:pPr>
            <a:r>
              <a:rPr lang="en">
                <a:solidFill>
                  <a:srgbClr val="FF0000"/>
                </a:solidFill>
                <a:latin typeface="Caveat"/>
                <a:ea typeface="Caveat"/>
                <a:cs typeface="Caveat"/>
                <a:sym typeface="Caveat"/>
              </a:rPr>
              <a:t>When splitting blocks, must use some space of payload to create new header</a:t>
            </a:r>
            <a:endParaRPr>
              <a:solidFill>
                <a:srgbClr val="FF0000"/>
              </a:solidFill>
              <a:latin typeface="Caveat"/>
              <a:ea typeface="Caveat"/>
              <a:cs typeface="Caveat"/>
              <a:sym typeface="Caveat"/>
            </a:endParaRPr>
          </a:p>
        </p:txBody>
      </p:sp>
    </p:spTree>
    <p:extLst>
      <p:ext uri="{BB962C8B-B14F-4D97-AF65-F5344CB8AC3E}">
        <p14:creationId xmlns:p14="http://schemas.microsoft.com/office/powerpoint/2010/main" val="296001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7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8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8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8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8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8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6"/>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493" name="Google Shape;493;p36"/>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the heap starts as drawn above (14 b.), if the following malloc executes, what is the value stored in p1?</a:t>
            </a:r>
            <a:endParaRPr sz="1500"/>
          </a:p>
        </p:txBody>
      </p:sp>
      <p:graphicFrame>
        <p:nvGraphicFramePr>
          <p:cNvPr id="494" name="Google Shape;494;p36"/>
          <p:cNvGraphicFramePr/>
          <p:nvPr/>
        </p:nvGraphicFramePr>
        <p:xfrm>
          <a:off x="452450" y="912525"/>
          <a:ext cx="3992350" cy="714442"/>
        </p:xfrm>
        <a:graphic>
          <a:graphicData uri="http://schemas.openxmlformats.org/drawingml/2006/table">
            <a:tbl>
              <a:tblPr>
                <a:noFill/>
              </a:tblPr>
              <a:tblGrid>
                <a:gridCol w="686175">
                  <a:extLst>
                    <a:ext uri="{9D8B030D-6E8A-4147-A177-3AD203B41FA5}">
                      <a16:colId xmlns:a16="http://schemas.microsoft.com/office/drawing/2014/main" val="20000"/>
                    </a:ext>
                  </a:extLst>
                </a:gridCol>
                <a:gridCol w="693975">
                  <a:extLst>
                    <a:ext uri="{9D8B030D-6E8A-4147-A177-3AD203B41FA5}">
                      <a16:colId xmlns:a16="http://schemas.microsoft.com/office/drawing/2014/main" val="20001"/>
                    </a:ext>
                  </a:extLst>
                </a:gridCol>
                <a:gridCol w="670600">
                  <a:extLst>
                    <a:ext uri="{9D8B030D-6E8A-4147-A177-3AD203B41FA5}">
                      <a16:colId xmlns:a16="http://schemas.microsoft.com/office/drawing/2014/main" val="20002"/>
                    </a:ext>
                  </a:extLst>
                </a:gridCol>
                <a:gridCol w="647200">
                  <a:extLst>
                    <a:ext uri="{9D8B030D-6E8A-4147-A177-3AD203B41FA5}">
                      <a16:colId xmlns:a16="http://schemas.microsoft.com/office/drawing/2014/main" val="20003"/>
                    </a:ext>
                  </a:extLst>
                </a:gridCol>
                <a:gridCol w="647200">
                  <a:extLst>
                    <a:ext uri="{9D8B030D-6E8A-4147-A177-3AD203B41FA5}">
                      <a16:colId xmlns:a16="http://schemas.microsoft.com/office/drawing/2014/main" val="20004"/>
                    </a:ext>
                  </a:extLst>
                </a:gridCol>
                <a:gridCol w="647200">
                  <a:extLst>
                    <a:ext uri="{9D8B030D-6E8A-4147-A177-3AD203B41FA5}">
                      <a16:colId xmlns:a16="http://schemas.microsoft.com/office/drawing/2014/main" val="20005"/>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0xa020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16</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-32</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95" name="Google Shape;495;p36"/>
          <p:cNvSpPr txBox="1"/>
          <p:nvPr/>
        </p:nvSpPr>
        <p:spPr>
          <a:xfrm>
            <a:off x="133400" y="1632500"/>
            <a:ext cx="42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onsolas"/>
                <a:ea typeface="Consolas"/>
                <a:cs typeface="Consolas"/>
                <a:sym typeface="Consolas"/>
              </a:rPr>
              <a:t>p1 = malloc(32)</a:t>
            </a:r>
            <a:endParaRPr>
              <a:latin typeface="Consolas"/>
              <a:ea typeface="Consolas"/>
              <a:cs typeface="Consolas"/>
              <a:sym typeface="Consolas"/>
            </a:endParaRPr>
          </a:p>
        </p:txBody>
      </p:sp>
      <p:sp>
        <p:nvSpPr>
          <p:cNvPr id="496" name="Google Shape;496;p36"/>
          <p:cNvSpPr/>
          <p:nvPr/>
        </p:nvSpPr>
        <p:spPr>
          <a:xfrm>
            <a:off x="452500" y="22333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16</a:t>
            </a:r>
            <a:endParaRPr>
              <a:latin typeface="Libre Franklin"/>
              <a:ea typeface="Libre Franklin"/>
              <a:cs typeface="Libre Franklin"/>
              <a:sym typeface="Libre Franklin"/>
            </a:endParaRPr>
          </a:p>
        </p:txBody>
      </p:sp>
      <p:sp>
        <p:nvSpPr>
          <p:cNvPr id="497" name="Google Shape;497;p36"/>
          <p:cNvSpPr/>
          <p:nvPr/>
        </p:nvSpPr>
        <p:spPr>
          <a:xfrm>
            <a:off x="956500" y="2233350"/>
            <a:ext cx="5487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Libre Franklin"/>
                <a:ea typeface="Libre Franklin"/>
                <a:cs typeface="Libre Franklin"/>
                <a:sym typeface="Libre Franklin"/>
              </a:rPr>
              <a:t>Allocated</a:t>
            </a:r>
            <a:endParaRPr sz="600">
              <a:latin typeface="Libre Franklin"/>
              <a:ea typeface="Libre Franklin"/>
              <a:cs typeface="Libre Franklin"/>
              <a:sym typeface="Libre Franklin"/>
            </a:endParaRPr>
          </a:p>
        </p:txBody>
      </p:sp>
      <p:sp>
        <p:nvSpPr>
          <p:cNvPr id="498" name="Google Shape;498;p36"/>
          <p:cNvSpPr/>
          <p:nvPr/>
        </p:nvSpPr>
        <p:spPr>
          <a:xfrm rot="5400000">
            <a:off x="665650" y="27091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9" name="Google Shape;499;p36"/>
          <p:cNvSpPr txBox="1"/>
          <p:nvPr/>
        </p:nvSpPr>
        <p:spPr>
          <a:xfrm>
            <a:off x="333850" y="30449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500" name="Google Shape;500;p36"/>
          <p:cNvSpPr/>
          <p:nvPr/>
        </p:nvSpPr>
        <p:spPr>
          <a:xfrm rot="5400000">
            <a:off x="1186521" y="2687275"/>
            <a:ext cx="77700" cy="51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1" name="Google Shape;501;p36"/>
          <p:cNvSpPr txBox="1"/>
          <p:nvPr/>
        </p:nvSpPr>
        <p:spPr>
          <a:xfrm>
            <a:off x="956500" y="3044900"/>
            <a:ext cx="474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502" name="Google Shape;502;p36"/>
          <p:cNvSpPr/>
          <p:nvPr/>
        </p:nvSpPr>
        <p:spPr>
          <a:xfrm>
            <a:off x="2490650" y="22333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503" name="Google Shape;503;p36"/>
          <p:cNvSpPr/>
          <p:nvPr/>
        </p:nvSpPr>
        <p:spPr>
          <a:xfrm>
            <a:off x="2994650" y="22333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504" name="Google Shape;504;p36"/>
          <p:cNvSpPr/>
          <p:nvPr/>
        </p:nvSpPr>
        <p:spPr>
          <a:xfrm rot="5400000">
            <a:off x="2703800" y="27091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5" name="Google Shape;505;p36"/>
          <p:cNvSpPr txBox="1"/>
          <p:nvPr/>
        </p:nvSpPr>
        <p:spPr>
          <a:xfrm>
            <a:off x="2372000" y="30449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506" name="Google Shape;506;p36"/>
          <p:cNvSpPr/>
          <p:nvPr/>
        </p:nvSpPr>
        <p:spPr>
          <a:xfrm rot="5400000">
            <a:off x="3537099" y="23722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7" name="Google Shape;507;p36"/>
          <p:cNvSpPr txBox="1"/>
          <p:nvPr/>
        </p:nvSpPr>
        <p:spPr>
          <a:xfrm>
            <a:off x="2994650" y="30449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508" name="Google Shape;508;p36"/>
          <p:cNvCxnSpPr>
            <a:stCxn id="496" idx="0"/>
            <a:endCxn id="502" idx="0"/>
          </p:cNvCxnSpPr>
          <p:nvPr/>
        </p:nvCxnSpPr>
        <p:spPr>
          <a:xfrm rot="-5400000" flipH="1">
            <a:off x="1723300" y="1214550"/>
            <a:ext cx="600" cy="2038200"/>
          </a:xfrm>
          <a:prstGeom prst="curvedConnector3">
            <a:avLst>
              <a:gd name="adj1" fmla="val -39687500"/>
            </a:avLst>
          </a:prstGeom>
          <a:noFill/>
          <a:ln w="9525" cap="flat" cmpd="sng">
            <a:solidFill>
              <a:schemeClr val="dk2"/>
            </a:solidFill>
            <a:prstDash val="solid"/>
            <a:round/>
            <a:headEnd type="none" w="med" len="med"/>
            <a:tailEnd type="stealth" w="med" len="med"/>
          </a:ln>
        </p:spPr>
      </p:cxnSp>
      <p:sp>
        <p:nvSpPr>
          <p:cNvPr id="509" name="Google Shape;509;p36"/>
          <p:cNvSpPr/>
          <p:nvPr/>
        </p:nvSpPr>
        <p:spPr>
          <a:xfrm>
            <a:off x="2386475" y="2090000"/>
            <a:ext cx="1919700" cy="1339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0" name="Google Shape;510;p36"/>
          <p:cNvSpPr txBox="1"/>
          <p:nvPr/>
        </p:nvSpPr>
        <p:spPr>
          <a:xfrm>
            <a:off x="4343075" y="1951425"/>
            <a:ext cx="2468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Caveat"/>
                <a:ea typeface="Caveat"/>
                <a:cs typeface="Caveat"/>
                <a:sym typeface="Caveat"/>
              </a:rPr>
              <a:t>Allocate this block since it fits the size</a:t>
            </a:r>
            <a:endParaRPr>
              <a:solidFill>
                <a:srgbClr val="FF0000"/>
              </a:solidFill>
              <a:latin typeface="Caveat"/>
              <a:ea typeface="Caveat"/>
              <a:cs typeface="Caveat"/>
              <a:sym typeface="Caveat"/>
            </a:endParaRPr>
          </a:p>
        </p:txBody>
      </p:sp>
      <p:cxnSp>
        <p:nvCxnSpPr>
          <p:cNvPr id="511" name="Google Shape;511;p36"/>
          <p:cNvCxnSpPr/>
          <p:nvPr/>
        </p:nvCxnSpPr>
        <p:spPr>
          <a:xfrm rot="10800000" flipH="1">
            <a:off x="2202000" y="2848350"/>
            <a:ext cx="281700" cy="260700"/>
          </a:xfrm>
          <a:prstGeom prst="straightConnector1">
            <a:avLst/>
          </a:prstGeom>
          <a:noFill/>
          <a:ln w="9525" cap="flat" cmpd="sng">
            <a:solidFill>
              <a:schemeClr val="dk2"/>
            </a:solidFill>
            <a:prstDash val="solid"/>
            <a:round/>
            <a:headEnd type="none" w="med" len="med"/>
            <a:tailEnd type="stealth" w="med" len="med"/>
          </a:ln>
        </p:spPr>
      </p:cxnSp>
      <p:cxnSp>
        <p:nvCxnSpPr>
          <p:cNvPr id="512" name="Google Shape;512;p36"/>
          <p:cNvCxnSpPr/>
          <p:nvPr/>
        </p:nvCxnSpPr>
        <p:spPr>
          <a:xfrm rot="10800000" flipH="1">
            <a:off x="161275" y="2848350"/>
            <a:ext cx="281700" cy="260700"/>
          </a:xfrm>
          <a:prstGeom prst="straightConnector1">
            <a:avLst/>
          </a:prstGeom>
          <a:noFill/>
          <a:ln w="9525" cap="flat" cmpd="sng">
            <a:solidFill>
              <a:schemeClr val="dk2"/>
            </a:solidFill>
            <a:prstDash val="solid"/>
            <a:round/>
            <a:headEnd type="none" w="med" len="med"/>
            <a:tailEnd type="stealth" w="med" len="med"/>
          </a:ln>
        </p:spPr>
      </p:cxnSp>
      <p:sp>
        <p:nvSpPr>
          <p:cNvPr id="513" name="Google Shape;513;p36"/>
          <p:cNvSpPr txBox="1"/>
          <p:nvPr/>
        </p:nvSpPr>
        <p:spPr>
          <a:xfrm>
            <a:off x="-185300" y="3044900"/>
            <a:ext cx="88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Consolas"/>
                <a:ea typeface="Consolas"/>
                <a:cs typeface="Consolas"/>
                <a:sym typeface="Consolas"/>
              </a:rPr>
              <a:t>0xa000</a:t>
            </a:r>
            <a:endParaRPr sz="1200">
              <a:latin typeface="Consolas"/>
              <a:ea typeface="Consolas"/>
              <a:cs typeface="Consolas"/>
              <a:sym typeface="Consolas"/>
            </a:endParaRPr>
          </a:p>
        </p:txBody>
      </p:sp>
      <p:sp>
        <p:nvSpPr>
          <p:cNvPr id="514" name="Google Shape;514;p36"/>
          <p:cNvSpPr txBox="1"/>
          <p:nvPr/>
        </p:nvSpPr>
        <p:spPr>
          <a:xfrm>
            <a:off x="1615400" y="3044900"/>
            <a:ext cx="88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Consolas"/>
                <a:ea typeface="Consolas"/>
                <a:cs typeface="Consolas"/>
                <a:sym typeface="Consolas"/>
              </a:rPr>
              <a:t>0xa020</a:t>
            </a:r>
            <a:endParaRPr sz="1200">
              <a:latin typeface="Consolas"/>
              <a:ea typeface="Consolas"/>
              <a:cs typeface="Consolas"/>
              <a:sym typeface="Consolas"/>
            </a:endParaRPr>
          </a:p>
        </p:txBody>
      </p:sp>
      <p:cxnSp>
        <p:nvCxnSpPr>
          <p:cNvPr id="515" name="Google Shape;515;p36"/>
          <p:cNvCxnSpPr/>
          <p:nvPr/>
        </p:nvCxnSpPr>
        <p:spPr>
          <a:xfrm rot="10800000">
            <a:off x="2990725" y="2907775"/>
            <a:ext cx="0" cy="1252500"/>
          </a:xfrm>
          <a:prstGeom prst="straightConnector1">
            <a:avLst/>
          </a:prstGeom>
          <a:noFill/>
          <a:ln w="19050" cap="flat" cmpd="sng">
            <a:solidFill>
              <a:schemeClr val="accent1"/>
            </a:solidFill>
            <a:prstDash val="solid"/>
            <a:round/>
            <a:headEnd type="none" w="med" len="med"/>
            <a:tailEnd type="triangle" w="med" len="med"/>
          </a:ln>
        </p:spPr>
      </p:cxnSp>
      <p:sp>
        <p:nvSpPr>
          <p:cNvPr id="516" name="Google Shape;516;p36"/>
          <p:cNvSpPr txBox="1"/>
          <p:nvPr/>
        </p:nvSpPr>
        <p:spPr>
          <a:xfrm>
            <a:off x="3150400" y="3493000"/>
            <a:ext cx="5839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3594"/>
                </a:solidFill>
                <a:latin typeface="Caveat"/>
                <a:ea typeface="Caveat"/>
                <a:cs typeface="Caveat"/>
                <a:sym typeface="Caveat"/>
              </a:rPr>
              <a:t>We should return this point to the user, not the start of the block.</a:t>
            </a:r>
            <a:endParaRPr>
              <a:solidFill>
                <a:srgbClr val="003594"/>
              </a:solidFill>
              <a:latin typeface="Caveat"/>
              <a:ea typeface="Caveat"/>
              <a:cs typeface="Caveat"/>
              <a:sym typeface="Caveat"/>
            </a:endParaRPr>
          </a:p>
          <a:p>
            <a:pPr marL="0" lvl="0" indent="0" algn="l" rtl="0">
              <a:spcBef>
                <a:spcPts val="0"/>
              </a:spcBef>
              <a:spcAft>
                <a:spcPts val="0"/>
              </a:spcAft>
              <a:buNone/>
            </a:pPr>
            <a:r>
              <a:rPr lang="en">
                <a:solidFill>
                  <a:srgbClr val="003594"/>
                </a:solidFill>
                <a:latin typeface="Caveat"/>
                <a:ea typeface="Caveat"/>
                <a:cs typeface="Caveat"/>
                <a:sym typeface="Caveat"/>
              </a:rPr>
              <a:t>	If we return the start of the block (0xa020), the user might overwrite the header </a:t>
            </a:r>
            <a:endParaRPr>
              <a:solidFill>
                <a:srgbClr val="003594"/>
              </a:solidFill>
              <a:latin typeface="Caveat"/>
              <a:ea typeface="Caveat"/>
              <a:cs typeface="Caveat"/>
              <a:sym typeface="Caveat"/>
            </a:endParaRPr>
          </a:p>
          <a:p>
            <a:pPr marL="457200" lvl="0" indent="457200" algn="l" rtl="0">
              <a:spcBef>
                <a:spcPts val="0"/>
              </a:spcBef>
              <a:spcAft>
                <a:spcPts val="0"/>
              </a:spcAft>
              <a:buNone/>
            </a:pPr>
            <a:r>
              <a:rPr lang="en">
                <a:solidFill>
                  <a:srgbClr val="003594"/>
                </a:solidFill>
                <a:latin typeface="Caveat"/>
                <a:ea typeface="Caveat"/>
                <a:cs typeface="Caveat"/>
                <a:sym typeface="Caveat"/>
              </a:rPr>
              <a:t>(breaking our pointers to the next block)</a:t>
            </a:r>
            <a:br>
              <a:rPr lang="en">
                <a:solidFill>
                  <a:srgbClr val="003594"/>
                </a:solidFill>
                <a:latin typeface="Caveat"/>
                <a:ea typeface="Caveat"/>
                <a:cs typeface="Caveat"/>
                <a:sym typeface="Caveat"/>
              </a:rPr>
            </a:br>
            <a:r>
              <a:rPr lang="en">
                <a:solidFill>
                  <a:srgbClr val="003594"/>
                </a:solidFill>
                <a:latin typeface="Caveat"/>
                <a:ea typeface="Caveat"/>
                <a:cs typeface="Caveat"/>
                <a:sym typeface="Caveat"/>
              </a:rPr>
              <a:t>To calculate the memory address of this point:</a:t>
            </a:r>
            <a:endParaRPr>
              <a:solidFill>
                <a:srgbClr val="003594"/>
              </a:solidFill>
              <a:latin typeface="Caveat"/>
              <a:ea typeface="Caveat"/>
              <a:cs typeface="Caveat"/>
              <a:sym typeface="Caveat"/>
            </a:endParaRPr>
          </a:p>
          <a:p>
            <a:pPr marL="457200" lvl="0" indent="457200" algn="l" rtl="0">
              <a:spcBef>
                <a:spcPts val="0"/>
              </a:spcBef>
              <a:spcAft>
                <a:spcPts val="0"/>
              </a:spcAft>
              <a:buNone/>
            </a:pPr>
            <a:r>
              <a:rPr lang="en">
                <a:solidFill>
                  <a:srgbClr val="003594"/>
                </a:solidFill>
                <a:latin typeface="Caveat"/>
                <a:ea typeface="Caveat"/>
                <a:cs typeface="Caveat"/>
                <a:sym typeface="Caveat"/>
              </a:rPr>
              <a:t>0xa020 + sizeof(Header) = 0xa020 + 16B = 0xa030</a:t>
            </a:r>
            <a:endParaRPr>
              <a:solidFill>
                <a:srgbClr val="003594"/>
              </a:solidFill>
              <a:latin typeface="Caveat"/>
              <a:ea typeface="Caveat"/>
              <a:cs typeface="Caveat"/>
              <a:sym typeface="Caveat"/>
            </a:endParaRPr>
          </a:p>
        </p:txBody>
      </p:sp>
    </p:spTree>
    <p:extLst>
      <p:ext uri="{BB962C8B-B14F-4D97-AF65-F5344CB8AC3E}">
        <p14:creationId xmlns:p14="http://schemas.microsoft.com/office/powerpoint/2010/main" val="409349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6">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16">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7"/>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522" name="Google Shape;522;p37"/>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500"/>
              <a:t>Assuming the heap starts as drawn above (14 b.), which value can fill the blank to successfully free the first block?</a:t>
            </a:r>
            <a:endParaRPr sz="1500"/>
          </a:p>
        </p:txBody>
      </p:sp>
      <p:graphicFrame>
        <p:nvGraphicFramePr>
          <p:cNvPr id="523" name="Google Shape;523;p37"/>
          <p:cNvGraphicFramePr/>
          <p:nvPr/>
        </p:nvGraphicFramePr>
        <p:xfrm>
          <a:off x="452450" y="912525"/>
          <a:ext cx="3992350" cy="714442"/>
        </p:xfrm>
        <a:graphic>
          <a:graphicData uri="http://schemas.openxmlformats.org/drawingml/2006/table">
            <a:tbl>
              <a:tblPr>
                <a:noFill/>
              </a:tblPr>
              <a:tblGrid>
                <a:gridCol w="686175">
                  <a:extLst>
                    <a:ext uri="{9D8B030D-6E8A-4147-A177-3AD203B41FA5}">
                      <a16:colId xmlns:a16="http://schemas.microsoft.com/office/drawing/2014/main" val="20000"/>
                    </a:ext>
                  </a:extLst>
                </a:gridCol>
                <a:gridCol w="693975">
                  <a:extLst>
                    <a:ext uri="{9D8B030D-6E8A-4147-A177-3AD203B41FA5}">
                      <a16:colId xmlns:a16="http://schemas.microsoft.com/office/drawing/2014/main" val="20001"/>
                    </a:ext>
                  </a:extLst>
                </a:gridCol>
                <a:gridCol w="670600">
                  <a:extLst>
                    <a:ext uri="{9D8B030D-6E8A-4147-A177-3AD203B41FA5}">
                      <a16:colId xmlns:a16="http://schemas.microsoft.com/office/drawing/2014/main" val="20002"/>
                    </a:ext>
                  </a:extLst>
                </a:gridCol>
                <a:gridCol w="647200">
                  <a:extLst>
                    <a:ext uri="{9D8B030D-6E8A-4147-A177-3AD203B41FA5}">
                      <a16:colId xmlns:a16="http://schemas.microsoft.com/office/drawing/2014/main" val="20003"/>
                    </a:ext>
                  </a:extLst>
                </a:gridCol>
                <a:gridCol w="647200">
                  <a:extLst>
                    <a:ext uri="{9D8B030D-6E8A-4147-A177-3AD203B41FA5}">
                      <a16:colId xmlns:a16="http://schemas.microsoft.com/office/drawing/2014/main" val="20004"/>
                    </a:ext>
                  </a:extLst>
                </a:gridCol>
                <a:gridCol w="647200">
                  <a:extLst>
                    <a:ext uri="{9D8B030D-6E8A-4147-A177-3AD203B41FA5}">
                      <a16:colId xmlns:a16="http://schemas.microsoft.com/office/drawing/2014/main" val="20005"/>
                    </a:ext>
                  </a:extLst>
                </a:gridCol>
              </a:tblGrid>
              <a:tr h="228600">
                <a:tc>
                  <a:txBody>
                    <a:bodyPr/>
                    <a:lstStyle/>
                    <a:p>
                      <a:pPr marL="0" lvl="0" indent="0" algn="ctr" rtl="0">
                        <a:lnSpc>
                          <a:spcPct val="115000"/>
                        </a:lnSpc>
                        <a:spcBef>
                          <a:spcPts val="0"/>
                        </a:spcBef>
                        <a:spcAft>
                          <a:spcPts val="0"/>
                        </a:spcAft>
                        <a:buNone/>
                      </a:pPr>
                      <a:r>
                        <a:rPr lang="en" sz="1100">
                          <a:latin typeface="Lato"/>
                          <a:ea typeface="Lato"/>
                          <a:cs typeface="Lato"/>
                          <a:sym typeface="Lato"/>
                        </a:rPr>
                        <a:t>Address</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0xa000</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0xa008</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0xa020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15000"/>
                        </a:lnSpc>
                        <a:spcBef>
                          <a:spcPts val="0"/>
                        </a:spcBef>
                        <a:spcAft>
                          <a:spcPts val="0"/>
                        </a:spcAft>
                        <a:buNone/>
                      </a:pPr>
                      <a:r>
                        <a:rPr lang="en" sz="1100">
                          <a:latin typeface="Lato"/>
                          <a:ea typeface="Lato"/>
                          <a:cs typeface="Lato"/>
                          <a:sym typeface="Lato"/>
                        </a:rPr>
                        <a:t>Value</a:t>
                      </a:r>
                      <a:endParaRPr sz="1100">
                        <a:latin typeface="Lato"/>
                        <a:ea typeface="Lato"/>
                        <a:cs typeface="Lato"/>
                        <a:sym typeface="Lato"/>
                      </a:endParaRPr>
                    </a:p>
                  </a:txBody>
                  <a:tcPr marL="68575" marR="68575" marT="91425" marB="91425">
                    <a:lnL w="952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16</a:t>
                      </a:r>
                      <a:endParaRPr sz="1100">
                        <a:latin typeface="Lato"/>
                        <a:ea typeface="Lato"/>
                        <a:cs typeface="Lato"/>
                        <a:sym typeface="Lato"/>
                      </a:endParaRPr>
                    </a:p>
                  </a:txBody>
                  <a:tcPr marL="68575" marR="68575" marT="91425" marB="914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0x0000</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-32</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Lato"/>
                          <a:ea typeface="Lato"/>
                          <a:cs typeface="Lato"/>
                          <a:sym typeface="Lato"/>
                        </a:rPr>
                        <a:t>…</a:t>
                      </a:r>
                      <a:endParaRPr sz="1100">
                        <a:latin typeface="Lato"/>
                        <a:ea typeface="Lato"/>
                        <a:cs typeface="Lato"/>
                        <a:sym typeface="Lato"/>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4" name="Google Shape;524;p37"/>
          <p:cNvSpPr txBox="1"/>
          <p:nvPr/>
        </p:nvSpPr>
        <p:spPr>
          <a:xfrm>
            <a:off x="133400" y="1632500"/>
            <a:ext cx="42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onsolas"/>
                <a:ea typeface="Consolas"/>
                <a:cs typeface="Consolas"/>
                <a:sym typeface="Consolas"/>
              </a:rPr>
              <a:t>free(???)</a:t>
            </a:r>
            <a:endParaRPr>
              <a:latin typeface="Consolas"/>
              <a:ea typeface="Consolas"/>
              <a:cs typeface="Consolas"/>
              <a:sym typeface="Consolas"/>
            </a:endParaRPr>
          </a:p>
        </p:txBody>
      </p:sp>
      <p:sp>
        <p:nvSpPr>
          <p:cNvPr id="525" name="Google Shape;525;p37"/>
          <p:cNvSpPr/>
          <p:nvPr/>
        </p:nvSpPr>
        <p:spPr>
          <a:xfrm>
            <a:off x="604900" y="22333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16</a:t>
            </a:r>
            <a:endParaRPr>
              <a:latin typeface="Libre Franklin"/>
              <a:ea typeface="Libre Franklin"/>
              <a:cs typeface="Libre Franklin"/>
              <a:sym typeface="Libre Franklin"/>
            </a:endParaRPr>
          </a:p>
        </p:txBody>
      </p:sp>
      <p:sp>
        <p:nvSpPr>
          <p:cNvPr id="526" name="Google Shape;526;p37"/>
          <p:cNvSpPr/>
          <p:nvPr/>
        </p:nvSpPr>
        <p:spPr>
          <a:xfrm>
            <a:off x="1108900" y="2233350"/>
            <a:ext cx="5487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Libre Franklin"/>
                <a:ea typeface="Libre Franklin"/>
                <a:cs typeface="Libre Franklin"/>
                <a:sym typeface="Libre Franklin"/>
              </a:rPr>
              <a:t>Allocated</a:t>
            </a:r>
            <a:endParaRPr sz="600">
              <a:latin typeface="Libre Franklin"/>
              <a:ea typeface="Libre Franklin"/>
              <a:cs typeface="Libre Franklin"/>
              <a:sym typeface="Libre Franklin"/>
            </a:endParaRPr>
          </a:p>
        </p:txBody>
      </p:sp>
      <p:sp>
        <p:nvSpPr>
          <p:cNvPr id="527" name="Google Shape;527;p37"/>
          <p:cNvSpPr/>
          <p:nvPr/>
        </p:nvSpPr>
        <p:spPr>
          <a:xfrm rot="5400000">
            <a:off x="818050" y="27091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28" name="Google Shape;528;p37"/>
          <p:cNvSpPr txBox="1"/>
          <p:nvPr/>
        </p:nvSpPr>
        <p:spPr>
          <a:xfrm>
            <a:off x="486250" y="30449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529" name="Google Shape;529;p37"/>
          <p:cNvSpPr/>
          <p:nvPr/>
        </p:nvSpPr>
        <p:spPr>
          <a:xfrm rot="5400000">
            <a:off x="1338921" y="2687275"/>
            <a:ext cx="77700" cy="51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30" name="Google Shape;530;p37"/>
          <p:cNvSpPr txBox="1"/>
          <p:nvPr/>
        </p:nvSpPr>
        <p:spPr>
          <a:xfrm>
            <a:off x="1108900" y="3044900"/>
            <a:ext cx="474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531" name="Google Shape;531;p37"/>
          <p:cNvSpPr/>
          <p:nvPr/>
        </p:nvSpPr>
        <p:spPr>
          <a:xfrm>
            <a:off x="2643050" y="2233350"/>
            <a:ext cx="504000" cy="615000"/>
          </a:xfrm>
          <a:prstGeom prst="rect">
            <a:avLst/>
          </a:prstGeom>
          <a:solidFill>
            <a:srgbClr val="D6E3B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a:latin typeface="Libre Franklin"/>
                <a:ea typeface="Libre Franklin"/>
                <a:cs typeface="Libre Franklin"/>
                <a:sym typeface="Libre Franklin"/>
              </a:rPr>
              <a:t>-32</a:t>
            </a:r>
            <a:endParaRPr>
              <a:latin typeface="Libre Franklin"/>
              <a:ea typeface="Libre Franklin"/>
              <a:cs typeface="Libre Franklin"/>
              <a:sym typeface="Libre Franklin"/>
            </a:endParaRPr>
          </a:p>
        </p:txBody>
      </p:sp>
      <p:sp>
        <p:nvSpPr>
          <p:cNvPr id="532" name="Google Shape;532;p37"/>
          <p:cNvSpPr/>
          <p:nvPr/>
        </p:nvSpPr>
        <p:spPr>
          <a:xfrm>
            <a:off x="3147050" y="2233350"/>
            <a:ext cx="1182000" cy="615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Libre Franklin"/>
                <a:ea typeface="Libre Franklin"/>
                <a:cs typeface="Libre Franklin"/>
                <a:sym typeface="Libre Franklin"/>
              </a:rPr>
              <a:t>Free</a:t>
            </a:r>
            <a:endParaRPr sz="1200">
              <a:latin typeface="Libre Franklin"/>
              <a:ea typeface="Libre Franklin"/>
              <a:cs typeface="Libre Franklin"/>
              <a:sym typeface="Libre Franklin"/>
            </a:endParaRPr>
          </a:p>
        </p:txBody>
      </p:sp>
      <p:sp>
        <p:nvSpPr>
          <p:cNvPr id="533" name="Google Shape;533;p37"/>
          <p:cNvSpPr/>
          <p:nvPr/>
        </p:nvSpPr>
        <p:spPr>
          <a:xfrm rot="5400000">
            <a:off x="2856200" y="2709175"/>
            <a:ext cx="77700" cy="4749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34" name="Google Shape;534;p37"/>
          <p:cNvSpPr txBox="1"/>
          <p:nvPr/>
        </p:nvSpPr>
        <p:spPr>
          <a:xfrm>
            <a:off x="2524400" y="3044900"/>
            <a:ext cx="741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16B</a:t>
            </a:r>
            <a:endParaRPr sz="1300">
              <a:latin typeface="Consolas"/>
              <a:ea typeface="Consolas"/>
              <a:cs typeface="Consolas"/>
              <a:sym typeface="Consolas"/>
            </a:endParaRPr>
          </a:p>
        </p:txBody>
      </p:sp>
      <p:sp>
        <p:nvSpPr>
          <p:cNvPr id="535" name="Google Shape;535;p37"/>
          <p:cNvSpPr/>
          <p:nvPr/>
        </p:nvSpPr>
        <p:spPr>
          <a:xfrm rot="5400000">
            <a:off x="3689499" y="2372275"/>
            <a:ext cx="77700" cy="1148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36" name="Google Shape;536;p37"/>
          <p:cNvSpPr txBox="1"/>
          <p:nvPr/>
        </p:nvSpPr>
        <p:spPr>
          <a:xfrm>
            <a:off x="3147050" y="3044900"/>
            <a:ext cx="11820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Consolas"/>
                <a:ea typeface="Consolas"/>
                <a:cs typeface="Consolas"/>
                <a:sym typeface="Consolas"/>
              </a:rPr>
              <a:t>32B</a:t>
            </a:r>
            <a:endParaRPr sz="1300">
              <a:latin typeface="Consolas"/>
              <a:ea typeface="Consolas"/>
              <a:cs typeface="Consolas"/>
              <a:sym typeface="Consolas"/>
            </a:endParaRPr>
          </a:p>
        </p:txBody>
      </p:sp>
      <p:cxnSp>
        <p:nvCxnSpPr>
          <p:cNvPr id="537" name="Google Shape;537;p37"/>
          <p:cNvCxnSpPr>
            <a:stCxn id="525" idx="0"/>
            <a:endCxn id="531" idx="0"/>
          </p:cNvCxnSpPr>
          <p:nvPr/>
        </p:nvCxnSpPr>
        <p:spPr>
          <a:xfrm rot="-5400000" flipH="1">
            <a:off x="1875700" y="1214550"/>
            <a:ext cx="600" cy="2038200"/>
          </a:xfrm>
          <a:prstGeom prst="curvedConnector3">
            <a:avLst>
              <a:gd name="adj1" fmla="val -39687500"/>
            </a:avLst>
          </a:prstGeom>
          <a:noFill/>
          <a:ln w="9525" cap="flat" cmpd="sng">
            <a:solidFill>
              <a:schemeClr val="dk2"/>
            </a:solidFill>
            <a:prstDash val="solid"/>
            <a:round/>
            <a:headEnd type="none" w="med" len="med"/>
            <a:tailEnd type="stealth" w="med" len="med"/>
          </a:ln>
        </p:spPr>
      </p:cxnSp>
      <p:sp>
        <p:nvSpPr>
          <p:cNvPr id="538" name="Google Shape;538;p37"/>
          <p:cNvSpPr/>
          <p:nvPr/>
        </p:nvSpPr>
        <p:spPr>
          <a:xfrm>
            <a:off x="133400" y="2090000"/>
            <a:ext cx="1634400" cy="1339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cxnSp>
        <p:nvCxnSpPr>
          <p:cNvPr id="539" name="Google Shape;539;p37"/>
          <p:cNvCxnSpPr/>
          <p:nvPr/>
        </p:nvCxnSpPr>
        <p:spPr>
          <a:xfrm rot="10800000" flipH="1">
            <a:off x="2354400" y="2848350"/>
            <a:ext cx="281700" cy="260700"/>
          </a:xfrm>
          <a:prstGeom prst="straightConnector1">
            <a:avLst/>
          </a:prstGeom>
          <a:noFill/>
          <a:ln w="9525" cap="flat" cmpd="sng">
            <a:solidFill>
              <a:schemeClr val="dk2"/>
            </a:solidFill>
            <a:prstDash val="solid"/>
            <a:round/>
            <a:headEnd type="none" w="med" len="med"/>
            <a:tailEnd type="stealth" w="med" len="med"/>
          </a:ln>
        </p:spPr>
      </p:cxnSp>
      <p:cxnSp>
        <p:nvCxnSpPr>
          <p:cNvPr id="540" name="Google Shape;540;p37"/>
          <p:cNvCxnSpPr/>
          <p:nvPr/>
        </p:nvCxnSpPr>
        <p:spPr>
          <a:xfrm rot="10800000" flipH="1">
            <a:off x="313675" y="2848350"/>
            <a:ext cx="281700" cy="260700"/>
          </a:xfrm>
          <a:prstGeom prst="straightConnector1">
            <a:avLst/>
          </a:prstGeom>
          <a:noFill/>
          <a:ln w="9525" cap="flat" cmpd="sng">
            <a:solidFill>
              <a:schemeClr val="dk2"/>
            </a:solidFill>
            <a:prstDash val="solid"/>
            <a:round/>
            <a:headEnd type="none" w="med" len="med"/>
            <a:tailEnd type="stealth" w="med" len="med"/>
          </a:ln>
        </p:spPr>
      </p:cxnSp>
      <p:sp>
        <p:nvSpPr>
          <p:cNvPr id="541" name="Google Shape;541;p37"/>
          <p:cNvSpPr txBox="1"/>
          <p:nvPr/>
        </p:nvSpPr>
        <p:spPr>
          <a:xfrm>
            <a:off x="-32900" y="3044900"/>
            <a:ext cx="88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Consolas"/>
                <a:ea typeface="Consolas"/>
                <a:cs typeface="Consolas"/>
                <a:sym typeface="Consolas"/>
              </a:rPr>
              <a:t>0xa000</a:t>
            </a:r>
            <a:endParaRPr sz="1200">
              <a:latin typeface="Consolas"/>
              <a:ea typeface="Consolas"/>
              <a:cs typeface="Consolas"/>
              <a:sym typeface="Consolas"/>
            </a:endParaRPr>
          </a:p>
        </p:txBody>
      </p:sp>
      <p:sp>
        <p:nvSpPr>
          <p:cNvPr id="542" name="Google Shape;542;p37"/>
          <p:cNvSpPr txBox="1"/>
          <p:nvPr/>
        </p:nvSpPr>
        <p:spPr>
          <a:xfrm>
            <a:off x="1767800" y="3044900"/>
            <a:ext cx="88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Consolas"/>
                <a:ea typeface="Consolas"/>
                <a:cs typeface="Consolas"/>
                <a:sym typeface="Consolas"/>
              </a:rPr>
              <a:t>0xa020</a:t>
            </a:r>
            <a:endParaRPr sz="1200">
              <a:latin typeface="Consolas"/>
              <a:ea typeface="Consolas"/>
              <a:cs typeface="Consolas"/>
              <a:sym typeface="Consolas"/>
            </a:endParaRPr>
          </a:p>
        </p:txBody>
      </p:sp>
      <p:sp>
        <p:nvSpPr>
          <p:cNvPr id="543" name="Google Shape;543;p37"/>
          <p:cNvSpPr txBox="1"/>
          <p:nvPr/>
        </p:nvSpPr>
        <p:spPr>
          <a:xfrm>
            <a:off x="1227550" y="3489225"/>
            <a:ext cx="76047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Caveat"/>
                <a:ea typeface="Caveat"/>
                <a:cs typeface="Caveat"/>
                <a:sym typeface="Caveat"/>
              </a:rPr>
              <a:t>To free this block using free(), the user needs to pass the pointer (memory address) of the payload region (which is returned by malloc() ).</a:t>
            </a:r>
            <a:endParaRPr>
              <a:solidFill>
                <a:srgbClr val="FF0000"/>
              </a:solidFill>
              <a:latin typeface="Caveat"/>
              <a:ea typeface="Caveat"/>
              <a:cs typeface="Caveat"/>
              <a:sym typeface="Caveat"/>
            </a:endParaRPr>
          </a:p>
          <a:p>
            <a:pPr marL="0" lvl="0" indent="0" algn="l" rtl="0">
              <a:spcBef>
                <a:spcPts val="0"/>
              </a:spcBef>
              <a:spcAft>
                <a:spcPts val="0"/>
              </a:spcAft>
              <a:buNone/>
            </a:pPr>
            <a:r>
              <a:rPr lang="en">
                <a:solidFill>
                  <a:srgbClr val="FF0000"/>
                </a:solidFill>
                <a:latin typeface="Caveat"/>
                <a:ea typeface="Caveat"/>
                <a:cs typeface="Caveat"/>
                <a:sym typeface="Caveat"/>
              </a:rPr>
              <a:t>	→ Call free with 0xa000 + sizeof(Header)</a:t>
            </a:r>
            <a:endParaRPr>
              <a:solidFill>
                <a:srgbClr val="FF0000"/>
              </a:solidFill>
              <a:latin typeface="Caveat"/>
              <a:ea typeface="Caveat"/>
              <a:cs typeface="Caveat"/>
              <a:sym typeface="Caveat"/>
            </a:endParaRPr>
          </a:p>
          <a:p>
            <a:pPr marL="0" lvl="0" indent="0" algn="l" rtl="0">
              <a:spcBef>
                <a:spcPts val="0"/>
              </a:spcBef>
              <a:spcAft>
                <a:spcPts val="0"/>
              </a:spcAft>
              <a:buNone/>
            </a:pPr>
            <a:r>
              <a:rPr lang="en">
                <a:solidFill>
                  <a:srgbClr val="FF0000"/>
                </a:solidFill>
                <a:latin typeface="Caveat"/>
                <a:ea typeface="Caveat"/>
                <a:cs typeface="Caveat"/>
                <a:sym typeface="Caveat"/>
              </a:rPr>
              <a:t>		= free(0xa010)</a:t>
            </a:r>
            <a:endParaRPr>
              <a:solidFill>
                <a:srgbClr val="FF0000"/>
              </a:solidFill>
              <a:latin typeface="Caveat"/>
              <a:ea typeface="Caveat"/>
              <a:cs typeface="Caveat"/>
              <a:sym typeface="Caveat"/>
            </a:endParaRPr>
          </a:p>
          <a:p>
            <a:pPr marL="0" lvl="0" indent="0" algn="l" rtl="0">
              <a:spcBef>
                <a:spcPts val="0"/>
              </a:spcBef>
              <a:spcAft>
                <a:spcPts val="0"/>
              </a:spcAft>
              <a:buNone/>
            </a:pPr>
            <a:r>
              <a:rPr lang="en">
                <a:solidFill>
                  <a:srgbClr val="FF0000"/>
                </a:solidFill>
                <a:latin typeface="Caveat"/>
                <a:ea typeface="Caveat"/>
                <a:cs typeface="Caveat"/>
                <a:sym typeface="Caveat"/>
              </a:rPr>
              <a:t>Why? The user does not know anything about blocks. They simply call free with the same pointer returned by malloc()</a:t>
            </a:r>
            <a:endParaRPr>
              <a:solidFill>
                <a:srgbClr val="FF0000"/>
              </a:solidFill>
              <a:latin typeface="Caveat"/>
              <a:ea typeface="Caveat"/>
              <a:cs typeface="Caveat"/>
              <a:sym typeface="Caveat"/>
            </a:endParaRPr>
          </a:p>
        </p:txBody>
      </p:sp>
      <p:cxnSp>
        <p:nvCxnSpPr>
          <p:cNvPr id="544" name="Google Shape;544;p37"/>
          <p:cNvCxnSpPr/>
          <p:nvPr/>
        </p:nvCxnSpPr>
        <p:spPr>
          <a:xfrm rot="10800000">
            <a:off x="1103463" y="2907775"/>
            <a:ext cx="0" cy="1252500"/>
          </a:xfrm>
          <a:prstGeom prst="straightConnector1">
            <a:avLst/>
          </a:prstGeom>
          <a:noFill/>
          <a:ln w="1905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0214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3">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3">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ctr" anchorCtr="0">
            <a:normAutofit fontScale="90000"/>
          </a:bodyPr>
          <a:lstStyle/>
          <a:p>
            <a:pPr marL="0" lvl="0" indent="0" algn="l" rtl="0">
              <a:lnSpc>
                <a:spcPct val="100000"/>
              </a:lnSpc>
              <a:spcBef>
                <a:spcPts val="0"/>
              </a:spcBef>
              <a:spcAft>
                <a:spcPts val="0"/>
              </a:spcAft>
              <a:buSzPct val="107407"/>
              <a:buNone/>
            </a:pPr>
            <a:r>
              <a:rPr lang="en"/>
              <a:t>What is assembly?</a:t>
            </a:r>
            <a:endParaRPr/>
          </a:p>
        </p:txBody>
      </p:sp>
      <p:sp>
        <p:nvSpPr>
          <p:cNvPr id="211" name="Google Shape;211;p27"/>
          <p:cNvSpPr txBox="1">
            <a:spLocks noGrp="1"/>
          </p:cNvSpPr>
          <p:nvPr>
            <p:ph type="body" idx="1"/>
          </p:nvPr>
        </p:nvSpPr>
        <p:spPr>
          <a:xfrm>
            <a:off x="475886" y="672731"/>
            <a:ext cx="8192100" cy="883800"/>
          </a:xfrm>
          <a:prstGeom prst="rect">
            <a:avLst/>
          </a:prstGeom>
          <a:noFill/>
          <a:ln>
            <a:noFill/>
          </a:ln>
        </p:spPr>
        <p:txBody>
          <a:bodyPr spcFirstLastPara="1" wrap="square" lIns="93500" tIns="93500" rIns="93500" bIns="93500" anchor="t" anchorCtr="0">
            <a:spAutoFit/>
          </a:bodyPr>
          <a:lstStyle/>
          <a:p>
            <a:pPr marL="457200" lvl="0" indent="-342900" algn="l" rtl="0">
              <a:lnSpc>
                <a:spcPct val="115000"/>
              </a:lnSpc>
              <a:spcBef>
                <a:spcPts val="0"/>
              </a:spcBef>
              <a:spcAft>
                <a:spcPts val="0"/>
              </a:spcAft>
              <a:buSzPts val="1800"/>
              <a:buChar char="➔"/>
            </a:pPr>
            <a:r>
              <a:rPr lang="en" b="1"/>
              <a:t>Assembly language </a:t>
            </a:r>
            <a:r>
              <a:rPr lang="en"/>
              <a:t>is a human-readable textual representation of machine language</a:t>
            </a:r>
            <a:endParaRPr/>
          </a:p>
        </p:txBody>
      </p:sp>
      <p:sp>
        <p:nvSpPr>
          <p:cNvPr id="212" name="Google Shape;212;p27"/>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7</a:t>
            </a:fld>
            <a:endParaRPr/>
          </a:p>
        </p:txBody>
      </p:sp>
      <p:pic>
        <p:nvPicPr>
          <p:cNvPr id="213" name="Google Shape;213;p27"/>
          <p:cNvPicPr preferRelativeResize="0"/>
          <p:nvPr/>
        </p:nvPicPr>
        <p:blipFill rotWithShape="1">
          <a:blip r:embed="rId3">
            <a:alphaModFix/>
          </a:blip>
          <a:srcRect/>
          <a:stretch/>
        </p:blipFill>
        <p:spPr>
          <a:xfrm>
            <a:off x="6039025" y="3301900"/>
            <a:ext cx="2139274" cy="1513551"/>
          </a:xfrm>
          <a:prstGeom prst="rect">
            <a:avLst/>
          </a:prstGeom>
          <a:noFill/>
          <a:ln>
            <a:noFill/>
          </a:ln>
        </p:spPr>
      </p:pic>
      <p:sp>
        <p:nvSpPr>
          <p:cNvPr id="214" name="Google Shape;214;p27"/>
          <p:cNvSpPr txBox="1"/>
          <p:nvPr/>
        </p:nvSpPr>
        <p:spPr>
          <a:xfrm>
            <a:off x="1867625" y="1619825"/>
            <a:ext cx="2232600" cy="8733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car *c = malloc(sizeof(car));</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c-&gt;miles = 100;</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c-&gt;gals = 17;</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float mpg = get_mpg(c);</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free(c);</a:t>
            </a:r>
            <a:endParaRPr sz="900" b="0" i="0" u="none" strike="noStrike" cap="none">
              <a:solidFill>
                <a:srgbClr val="FFFFFF"/>
              </a:solidFill>
              <a:latin typeface="Consolas"/>
              <a:ea typeface="Consolas"/>
              <a:cs typeface="Consolas"/>
              <a:sym typeface="Consolas"/>
            </a:endParaRPr>
          </a:p>
        </p:txBody>
      </p:sp>
      <p:sp>
        <p:nvSpPr>
          <p:cNvPr id="215" name="Google Shape;215;p27"/>
          <p:cNvSpPr txBox="1"/>
          <p:nvPr/>
        </p:nvSpPr>
        <p:spPr>
          <a:xfrm>
            <a:off x="1801475" y="2800913"/>
            <a:ext cx="2364900" cy="9849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get_mpg:</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	pushq	%rbp</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	movq		%rsp, %rbp</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	...</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	popq		%rbp</a:t>
            </a:r>
            <a:endParaRPr sz="900" b="0" i="0" u="none" strike="noStrike" cap="none">
              <a:solidFill>
                <a:srgbClr val="FFFFFF"/>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	ret</a:t>
            </a:r>
            <a:endParaRPr sz="900" b="0" i="0" u="none" strike="noStrike" cap="none">
              <a:solidFill>
                <a:srgbClr val="FFFFFF"/>
              </a:solidFill>
              <a:latin typeface="Consolas"/>
              <a:ea typeface="Consolas"/>
              <a:cs typeface="Consolas"/>
              <a:sym typeface="Consolas"/>
            </a:endParaRPr>
          </a:p>
        </p:txBody>
      </p:sp>
      <p:sp>
        <p:nvSpPr>
          <p:cNvPr id="216" name="Google Shape;216;p27"/>
          <p:cNvSpPr txBox="1"/>
          <p:nvPr/>
        </p:nvSpPr>
        <p:spPr>
          <a:xfrm>
            <a:off x="2024975" y="4093625"/>
            <a:ext cx="1917900" cy="692100"/>
          </a:xfrm>
          <a:prstGeom prst="rect">
            <a:avLst/>
          </a:prstGeom>
          <a:solidFill>
            <a:schemeClr val="dk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Consolas"/>
                <a:ea typeface="Consolas"/>
                <a:cs typeface="Consolas"/>
                <a:sym typeface="Consolas"/>
              </a:rPr>
              <a:t>01110100000110001000110100000100000000101000100111000010110000011111101000011111</a:t>
            </a:r>
            <a:r>
              <a:rPr lang="en" sz="900" b="0" i="0" u="none" strike="noStrike" cap="none">
                <a:solidFill>
                  <a:schemeClr val="lt1"/>
                </a:solidFill>
                <a:latin typeface="Consolas"/>
                <a:ea typeface="Consolas"/>
                <a:cs typeface="Consolas"/>
                <a:sym typeface="Consolas"/>
              </a:rPr>
              <a:t>1100000111111010000111111100</a:t>
            </a:r>
            <a:endParaRPr sz="900" b="0" i="0" u="none" strike="noStrike" cap="none">
              <a:solidFill>
                <a:srgbClr val="FFFFFF"/>
              </a:solidFill>
              <a:latin typeface="Consolas"/>
              <a:ea typeface="Consolas"/>
              <a:cs typeface="Consolas"/>
              <a:sym typeface="Consolas"/>
            </a:endParaRPr>
          </a:p>
        </p:txBody>
      </p:sp>
      <p:pic>
        <p:nvPicPr>
          <p:cNvPr id="217" name="Google Shape;217;p27"/>
          <p:cNvPicPr preferRelativeResize="0"/>
          <p:nvPr/>
        </p:nvPicPr>
        <p:blipFill rotWithShape="1">
          <a:blip r:embed="rId4">
            <a:alphaModFix/>
          </a:blip>
          <a:srcRect/>
          <a:stretch/>
        </p:blipFill>
        <p:spPr>
          <a:xfrm>
            <a:off x="6492700" y="993600"/>
            <a:ext cx="1433100" cy="1433100"/>
          </a:xfrm>
          <a:prstGeom prst="rect">
            <a:avLst/>
          </a:prstGeom>
          <a:noFill/>
          <a:ln>
            <a:noFill/>
          </a:ln>
        </p:spPr>
      </p:pic>
      <p:cxnSp>
        <p:nvCxnSpPr>
          <p:cNvPr id="218" name="Google Shape;218;p27"/>
          <p:cNvCxnSpPr>
            <a:stCxn id="214" idx="2"/>
            <a:endCxn id="215" idx="0"/>
          </p:cNvCxnSpPr>
          <p:nvPr/>
        </p:nvCxnSpPr>
        <p:spPr>
          <a:xfrm>
            <a:off x="2983925" y="2493125"/>
            <a:ext cx="0" cy="307800"/>
          </a:xfrm>
          <a:prstGeom prst="straightConnector1">
            <a:avLst/>
          </a:prstGeom>
          <a:noFill/>
          <a:ln w="19050" cap="flat" cmpd="sng">
            <a:solidFill>
              <a:srgbClr val="FFB81C"/>
            </a:solidFill>
            <a:prstDash val="solid"/>
            <a:round/>
            <a:headEnd type="triangle" w="med" len="med"/>
            <a:tailEnd type="triangle" w="med" len="med"/>
          </a:ln>
        </p:spPr>
      </p:cxnSp>
      <p:cxnSp>
        <p:nvCxnSpPr>
          <p:cNvPr id="219" name="Google Shape;219;p27"/>
          <p:cNvCxnSpPr>
            <a:stCxn id="215" idx="2"/>
            <a:endCxn id="216" idx="0"/>
          </p:cNvCxnSpPr>
          <p:nvPr/>
        </p:nvCxnSpPr>
        <p:spPr>
          <a:xfrm>
            <a:off x="2983925" y="3785813"/>
            <a:ext cx="0" cy="307800"/>
          </a:xfrm>
          <a:prstGeom prst="straightConnector1">
            <a:avLst/>
          </a:prstGeom>
          <a:noFill/>
          <a:ln w="19050" cap="flat" cmpd="sng">
            <a:solidFill>
              <a:srgbClr val="FFB81C"/>
            </a:solidFill>
            <a:prstDash val="solid"/>
            <a:round/>
            <a:headEnd type="triangle" w="med" len="med"/>
            <a:tailEnd type="triangle" w="med" len="med"/>
          </a:ln>
        </p:spPr>
      </p:cxnSp>
      <p:sp>
        <p:nvSpPr>
          <p:cNvPr id="220" name="Google Shape;220;p27"/>
          <p:cNvSpPr txBox="1"/>
          <p:nvPr/>
        </p:nvSpPr>
        <p:spPr>
          <a:xfrm>
            <a:off x="4098525" y="1597025"/>
            <a:ext cx="2757000" cy="30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baseline="30000">
                <a:solidFill>
                  <a:schemeClr val="dk1"/>
                </a:solidFill>
                <a:latin typeface="Lucida Sans"/>
                <a:ea typeface="Lucida Sans"/>
                <a:cs typeface="Lucida Sans"/>
                <a:sym typeface="Lucida Sans"/>
              </a:rPr>
              <a:t>Relatively </a:t>
            </a:r>
            <a:r>
              <a:rPr lang="en" sz="1200" b="0" i="0" u="none" strike="noStrike" cap="none">
                <a:solidFill>
                  <a:schemeClr val="dk1"/>
                </a:solidFill>
                <a:latin typeface="Lucida Sans"/>
                <a:ea typeface="Lucida Sans"/>
                <a:cs typeface="Lucida Sans"/>
                <a:sym typeface="Lucida Sans"/>
              </a:rPr>
              <a:t>Easy for us to understand</a:t>
            </a:r>
            <a:endParaRPr sz="1200" b="0" i="0" u="none" strike="noStrike" cap="none">
              <a:solidFill>
                <a:schemeClr val="dk1"/>
              </a:solidFill>
              <a:latin typeface="Lucida Sans"/>
              <a:ea typeface="Lucida Sans"/>
              <a:cs typeface="Lucida Sans"/>
              <a:sym typeface="Lucida Sans"/>
            </a:endParaRPr>
          </a:p>
        </p:txBody>
      </p:sp>
      <p:sp>
        <p:nvSpPr>
          <p:cNvPr id="221" name="Google Shape;221;p27"/>
          <p:cNvSpPr txBox="1"/>
          <p:nvPr/>
        </p:nvSpPr>
        <p:spPr>
          <a:xfrm>
            <a:off x="3942875" y="4093025"/>
            <a:ext cx="1527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Easy for computer to understand</a:t>
            </a:r>
            <a:endParaRPr sz="1200" b="0" i="0" u="none" strike="noStrike" cap="none">
              <a:solidFill>
                <a:schemeClr val="dk1"/>
              </a:solidFill>
              <a:latin typeface="Lucida Sans"/>
              <a:ea typeface="Lucida Sans"/>
              <a:cs typeface="Lucida Sans"/>
              <a:sym typeface="Lucida Sans"/>
            </a:endParaRPr>
          </a:p>
        </p:txBody>
      </p:sp>
      <p:sp>
        <p:nvSpPr>
          <p:cNvPr id="222" name="Google Shape;222;p27"/>
          <p:cNvSpPr txBox="1"/>
          <p:nvPr/>
        </p:nvSpPr>
        <p:spPr>
          <a:xfrm>
            <a:off x="5269600" y="2605538"/>
            <a:ext cx="1707600" cy="746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Assembly acts as a translator between high-level code and machine code</a:t>
            </a:r>
            <a:endParaRPr sz="1200" b="0" i="0" u="none" strike="noStrike" cap="none">
              <a:solidFill>
                <a:schemeClr val="dk1"/>
              </a:solidFill>
              <a:latin typeface="Lucida Sans"/>
              <a:ea typeface="Lucida Sans"/>
              <a:cs typeface="Lucida Sans"/>
              <a:sym typeface="Lucida Sans"/>
            </a:endParaRPr>
          </a:p>
        </p:txBody>
      </p:sp>
      <p:sp>
        <p:nvSpPr>
          <p:cNvPr id="223" name="Google Shape;223;p27"/>
          <p:cNvSpPr txBox="1"/>
          <p:nvPr/>
        </p:nvSpPr>
        <p:spPr>
          <a:xfrm>
            <a:off x="175025" y="1597025"/>
            <a:ext cx="1652400" cy="30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High-level language (C, Java)</a:t>
            </a:r>
            <a:endParaRPr sz="1200" b="0" i="0" u="none" strike="noStrike" cap="none">
              <a:solidFill>
                <a:schemeClr val="dk1"/>
              </a:solidFill>
              <a:latin typeface="Lucida Sans"/>
              <a:ea typeface="Lucida Sans"/>
              <a:cs typeface="Lucida Sans"/>
              <a:sym typeface="Lucida Sans"/>
            </a:endParaRPr>
          </a:p>
        </p:txBody>
      </p:sp>
      <p:sp>
        <p:nvSpPr>
          <p:cNvPr id="224" name="Google Shape;224;p27"/>
          <p:cNvSpPr txBox="1"/>
          <p:nvPr/>
        </p:nvSpPr>
        <p:spPr>
          <a:xfrm>
            <a:off x="107075" y="4132625"/>
            <a:ext cx="1917900" cy="309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Lucida Sans"/>
                <a:ea typeface="Lucida Sans"/>
                <a:cs typeface="Lucida Sans"/>
                <a:sym typeface="Lucida Sans"/>
              </a:rPr>
              <a:t>Machine language</a:t>
            </a:r>
            <a:endParaRPr sz="1200" b="0" i="0" u="none" strike="noStrike" cap="none">
              <a:solidFill>
                <a:schemeClr val="dk1"/>
              </a:solidFill>
              <a:latin typeface="Lucida Sans"/>
              <a:ea typeface="Lucida Sans"/>
              <a:cs typeface="Lucida Sans"/>
              <a:sym typeface="Lucida Sans"/>
            </a:endParaRPr>
          </a:p>
        </p:txBody>
      </p:sp>
      <p:sp>
        <p:nvSpPr>
          <p:cNvPr id="225" name="Google Shape;225;p27"/>
          <p:cNvSpPr/>
          <p:nvPr/>
        </p:nvSpPr>
        <p:spPr>
          <a:xfrm>
            <a:off x="6977200" y="2348225"/>
            <a:ext cx="464100" cy="1003500"/>
          </a:xfrm>
          <a:prstGeom prst="upDownArrow">
            <a:avLst>
              <a:gd name="adj1" fmla="val 37246"/>
              <a:gd name="adj2" fmla="val 50000"/>
            </a:avLst>
          </a:prstGeom>
          <a:solidFill>
            <a:srgbClr val="88888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1000"/>
                                        <p:tgtEl>
                                          <p:spTgt spid="214"/>
                                        </p:tgtEl>
                                      </p:cBhvr>
                                    </p:animEffect>
                                  </p:childTnLst>
                                </p:cTn>
                              </p:par>
                              <p:par>
                                <p:cTn id="13" presetID="10" presetClass="entr" presetSubtype="0" fill="hold" nodeType="withEffect">
                                  <p:stCondLst>
                                    <p:cond delay="0"/>
                                  </p:stCondLst>
                                  <p:childTnLst>
                                    <p:set>
                                      <p:cBhvr>
                                        <p:cTn id="14" dur="1" fill="hold">
                                          <p:stCondLst>
                                            <p:cond delay="0"/>
                                          </p:stCondLst>
                                        </p:cTn>
                                        <p:tgtEl>
                                          <p:spTgt spid="223"/>
                                        </p:tgtEl>
                                        <p:attrNameLst>
                                          <p:attrName>style.visibility</p:attrName>
                                        </p:attrNameLst>
                                      </p:cBhvr>
                                      <p:to>
                                        <p:strVal val="visible"/>
                                      </p:to>
                                    </p:set>
                                    <p:animEffect transition="in" filter="fade">
                                      <p:cBhvr>
                                        <p:cTn id="15" dur="1000"/>
                                        <p:tgtEl>
                                          <p:spTgt spid="223"/>
                                        </p:tgtEl>
                                      </p:cBhvr>
                                    </p:animEffect>
                                  </p:childTnLst>
                                </p:cTn>
                              </p:par>
                              <p:par>
                                <p:cTn id="16" presetID="10" presetClass="entr" presetSubtype="0" fill="hold" nodeType="withEffect">
                                  <p:stCondLst>
                                    <p:cond delay="0"/>
                                  </p:stCondLst>
                                  <p:childTnLst>
                                    <p:set>
                                      <p:cBhvr>
                                        <p:cTn id="17" dur="1" fill="hold">
                                          <p:stCondLst>
                                            <p:cond delay="0"/>
                                          </p:stCondLst>
                                        </p:cTn>
                                        <p:tgtEl>
                                          <p:spTgt spid="220"/>
                                        </p:tgtEl>
                                        <p:attrNameLst>
                                          <p:attrName>style.visibility</p:attrName>
                                        </p:attrNameLst>
                                      </p:cBhvr>
                                      <p:to>
                                        <p:strVal val="visible"/>
                                      </p:to>
                                    </p:set>
                                    <p:animEffect transition="in" filter="fade">
                                      <p:cBhvr>
                                        <p:cTn id="18" dur="1000"/>
                                        <p:tgtEl>
                                          <p:spTgt spid="2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fade">
                                      <p:cBhvr>
                                        <p:cTn id="23" dur="1000"/>
                                        <p:tgtEl>
                                          <p:spTgt spid="215"/>
                                        </p:tgtEl>
                                      </p:cBhvr>
                                    </p:animEffect>
                                  </p:childTnLst>
                                </p:cTn>
                              </p:par>
                              <p:par>
                                <p:cTn id="24" presetID="10" presetClass="entr" presetSubtype="0" fill="hold" nodeType="withEffect">
                                  <p:stCondLst>
                                    <p:cond delay="0"/>
                                  </p:stCondLst>
                                  <p:childTnLst>
                                    <p:set>
                                      <p:cBhvr>
                                        <p:cTn id="25" dur="1" fill="hold">
                                          <p:stCondLst>
                                            <p:cond delay="0"/>
                                          </p:stCondLst>
                                        </p:cTn>
                                        <p:tgtEl>
                                          <p:spTgt spid="218"/>
                                        </p:tgtEl>
                                        <p:attrNameLst>
                                          <p:attrName>style.visibility</p:attrName>
                                        </p:attrNameLst>
                                      </p:cBhvr>
                                      <p:to>
                                        <p:strVal val="visible"/>
                                      </p:to>
                                    </p:set>
                                    <p:animEffect transition="in" filter="fade">
                                      <p:cBhvr>
                                        <p:cTn id="26" dur="1000"/>
                                        <p:tgtEl>
                                          <p:spTgt spid="218"/>
                                        </p:tgtEl>
                                      </p:cBhvr>
                                    </p:animEffect>
                                  </p:childTnLst>
                                </p:cTn>
                              </p:par>
                              <p:par>
                                <p:cTn id="27" presetID="10" presetClass="entr" presetSubtype="0" fill="hold" nodeType="withEffect">
                                  <p:stCondLst>
                                    <p:cond delay="0"/>
                                  </p:stCondLst>
                                  <p:childTnLst>
                                    <p:set>
                                      <p:cBhvr>
                                        <p:cTn id="28" dur="1" fill="hold">
                                          <p:stCondLst>
                                            <p:cond delay="0"/>
                                          </p:stCondLst>
                                        </p:cTn>
                                        <p:tgtEl>
                                          <p:spTgt spid="219"/>
                                        </p:tgtEl>
                                        <p:attrNameLst>
                                          <p:attrName>style.visibility</p:attrName>
                                        </p:attrNameLst>
                                      </p:cBhvr>
                                      <p:to>
                                        <p:strVal val="visible"/>
                                      </p:to>
                                    </p:set>
                                    <p:animEffect transition="in" filter="fade">
                                      <p:cBhvr>
                                        <p:cTn id="29" dur="1000"/>
                                        <p:tgtEl>
                                          <p:spTgt spid="2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6"/>
                                        </p:tgtEl>
                                        <p:attrNameLst>
                                          <p:attrName>style.visibility</p:attrName>
                                        </p:attrNameLst>
                                      </p:cBhvr>
                                      <p:to>
                                        <p:strVal val="visible"/>
                                      </p:to>
                                    </p:set>
                                    <p:animEffect transition="in" filter="fade">
                                      <p:cBhvr>
                                        <p:cTn id="34" dur="1000"/>
                                        <p:tgtEl>
                                          <p:spTgt spid="216"/>
                                        </p:tgtEl>
                                      </p:cBhvr>
                                    </p:animEffect>
                                  </p:childTnLst>
                                </p:cTn>
                              </p:par>
                              <p:par>
                                <p:cTn id="35" presetID="10" presetClass="entr" presetSubtype="0" fill="hold" nodeType="with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fade">
                                      <p:cBhvr>
                                        <p:cTn id="37" dur="1000"/>
                                        <p:tgtEl>
                                          <p:spTgt spid="224"/>
                                        </p:tgtEl>
                                      </p:cBhvr>
                                    </p:animEffect>
                                  </p:childTnLst>
                                </p:cTn>
                              </p:par>
                              <p:par>
                                <p:cTn id="38" presetID="10" presetClass="entr" presetSubtype="0" fill="hold" nodeType="withEffect">
                                  <p:stCondLst>
                                    <p:cond delay="0"/>
                                  </p:stCondLst>
                                  <p:childTnLst>
                                    <p:set>
                                      <p:cBhvr>
                                        <p:cTn id="39" dur="1" fill="hold">
                                          <p:stCondLst>
                                            <p:cond delay="0"/>
                                          </p:stCondLst>
                                        </p:cTn>
                                        <p:tgtEl>
                                          <p:spTgt spid="221"/>
                                        </p:tgtEl>
                                        <p:attrNameLst>
                                          <p:attrName>style.visibility</p:attrName>
                                        </p:attrNameLst>
                                      </p:cBhvr>
                                      <p:to>
                                        <p:strVal val="visible"/>
                                      </p:to>
                                    </p:set>
                                    <p:animEffect transition="in" filter="fade">
                                      <p:cBhvr>
                                        <p:cTn id="40" dur="1000"/>
                                        <p:tgtEl>
                                          <p:spTgt spid="2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7"/>
                                        </p:tgtEl>
                                        <p:attrNameLst>
                                          <p:attrName>style.visibility</p:attrName>
                                        </p:attrNameLst>
                                      </p:cBhvr>
                                      <p:to>
                                        <p:strVal val="visible"/>
                                      </p:to>
                                    </p:set>
                                    <p:animEffect transition="in" filter="fade">
                                      <p:cBhvr>
                                        <p:cTn id="45" dur="1000"/>
                                        <p:tgtEl>
                                          <p:spTgt spid="217"/>
                                        </p:tgtEl>
                                      </p:cBhvr>
                                    </p:animEffect>
                                  </p:childTnLst>
                                </p:cTn>
                              </p:par>
                              <p:par>
                                <p:cTn id="46" presetID="10" presetClass="entr" presetSubtype="0" fill="hold" nodeType="withEffect">
                                  <p:stCondLst>
                                    <p:cond delay="0"/>
                                  </p:stCondLst>
                                  <p:childTnLst>
                                    <p:set>
                                      <p:cBhvr>
                                        <p:cTn id="47" dur="1" fill="hold">
                                          <p:stCondLst>
                                            <p:cond delay="0"/>
                                          </p:stCondLst>
                                        </p:cTn>
                                        <p:tgtEl>
                                          <p:spTgt spid="222"/>
                                        </p:tgtEl>
                                        <p:attrNameLst>
                                          <p:attrName>style.visibility</p:attrName>
                                        </p:attrNameLst>
                                      </p:cBhvr>
                                      <p:to>
                                        <p:strVal val="visible"/>
                                      </p:to>
                                    </p:set>
                                    <p:animEffect transition="in" filter="fade">
                                      <p:cBhvr>
                                        <p:cTn id="48" dur="1000"/>
                                        <p:tgtEl>
                                          <p:spTgt spid="222"/>
                                        </p:tgtEl>
                                      </p:cBhvr>
                                    </p:animEffect>
                                  </p:childTnLst>
                                </p:cTn>
                              </p:par>
                              <p:par>
                                <p:cTn id="49" presetID="10" presetClass="entr" presetSubtype="0" fill="hold" nodeType="withEffect">
                                  <p:stCondLst>
                                    <p:cond delay="0"/>
                                  </p:stCondLst>
                                  <p:childTnLst>
                                    <p:set>
                                      <p:cBhvr>
                                        <p:cTn id="50" dur="1" fill="hold">
                                          <p:stCondLst>
                                            <p:cond delay="0"/>
                                          </p:stCondLst>
                                        </p:cTn>
                                        <p:tgtEl>
                                          <p:spTgt spid="225"/>
                                        </p:tgtEl>
                                        <p:attrNameLst>
                                          <p:attrName>style.visibility</p:attrName>
                                        </p:attrNameLst>
                                      </p:cBhvr>
                                      <p:to>
                                        <p:strVal val="visible"/>
                                      </p:to>
                                    </p:set>
                                    <p:animEffect transition="in" filter="fade">
                                      <p:cBhvr>
                                        <p:cTn id="51" dur="1000"/>
                                        <p:tgtEl>
                                          <p:spTgt spid="225"/>
                                        </p:tgtEl>
                                      </p:cBhvr>
                                    </p:animEffect>
                                  </p:childTnLst>
                                </p:cTn>
                              </p:par>
                              <p:par>
                                <p:cTn id="52" presetID="10" presetClass="entr" presetSubtype="0" fill="hold" nodeType="withEffect">
                                  <p:stCondLst>
                                    <p:cond delay="0"/>
                                  </p:stCondLst>
                                  <p:childTnLst>
                                    <p:set>
                                      <p:cBhvr>
                                        <p:cTn id="53" dur="1" fill="hold">
                                          <p:stCondLst>
                                            <p:cond delay="0"/>
                                          </p:stCondLst>
                                        </p:cTn>
                                        <p:tgtEl>
                                          <p:spTgt spid="213"/>
                                        </p:tgtEl>
                                        <p:attrNameLst>
                                          <p:attrName>style.visibility</p:attrName>
                                        </p:attrNameLst>
                                      </p:cBhvr>
                                      <p:to>
                                        <p:strVal val="visible"/>
                                      </p:to>
                                    </p:set>
                                    <p:animEffect transition="in" filter="fade">
                                      <p:cBhvr>
                                        <p:cTn id="54"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a:spLocks noGrp="1"/>
          </p:cNvSpPr>
          <p:nvPr>
            <p:ph type="title"/>
          </p:nvPr>
        </p:nvSpPr>
        <p:spPr>
          <a:xfrm>
            <a:off x="383400" y="164325"/>
            <a:ext cx="8448900" cy="456000"/>
          </a:xfrm>
          <a:prstGeom prst="rect">
            <a:avLst/>
          </a:prstGeom>
          <a:noFill/>
          <a:ln>
            <a:noFill/>
          </a:ln>
        </p:spPr>
        <p:txBody>
          <a:bodyPr spcFirstLastPara="1" wrap="square" lIns="93500" tIns="93500" rIns="93500" bIns="93500" anchor="t" anchorCtr="0">
            <a:normAutofit fontScale="90000"/>
          </a:bodyPr>
          <a:lstStyle/>
          <a:p>
            <a:pPr marL="0" lvl="0" indent="0" algn="l" rtl="0">
              <a:lnSpc>
                <a:spcPct val="100000"/>
              </a:lnSpc>
              <a:spcBef>
                <a:spcPts val="0"/>
              </a:spcBef>
              <a:spcAft>
                <a:spcPts val="0"/>
              </a:spcAft>
              <a:buSzPct val="107407"/>
              <a:buNone/>
            </a:pPr>
            <a:r>
              <a:rPr lang="en"/>
              <a:t>Keeping track of the registers</a:t>
            </a:r>
            <a:endParaRPr/>
          </a:p>
        </p:txBody>
      </p:sp>
      <p:sp>
        <p:nvSpPr>
          <p:cNvPr id="273" name="Google Shape;273;p33"/>
          <p:cNvSpPr txBox="1">
            <a:spLocks noGrp="1"/>
          </p:cNvSpPr>
          <p:nvPr>
            <p:ph type="body" idx="1"/>
          </p:nvPr>
        </p:nvSpPr>
        <p:spPr>
          <a:xfrm>
            <a:off x="383400" y="920900"/>
            <a:ext cx="8377200" cy="3778800"/>
          </a:xfrm>
          <a:prstGeom prst="rect">
            <a:avLst/>
          </a:prstGeom>
          <a:noFill/>
          <a:ln>
            <a:noFill/>
          </a:ln>
        </p:spPr>
        <p:txBody>
          <a:bodyPr spcFirstLastPara="1" wrap="square" lIns="93500" tIns="93500" rIns="93500" bIns="93500" anchor="t" anchorCtr="0">
            <a:normAutofit fontScale="92500" lnSpcReduction="20000"/>
          </a:bodyPr>
          <a:lstStyle/>
          <a:p>
            <a:pPr marL="457200" lvl="0" indent="-334327" algn="l" rtl="0">
              <a:lnSpc>
                <a:spcPct val="115000"/>
              </a:lnSpc>
              <a:spcBef>
                <a:spcPts val="0"/>
              </a:spcBef>
              <a:spcAft>
                <a:spcPts val="0"/>
              </a:spcAft>
              <a:buSzPct val="85714"/>
              <a:buChar char="●"/>
            </a:pPr>
            <a:r>
              <a:rPr lang="en"/>
              <a:t>Like in MIPS, x86 has calling conventions</a:t>
            </a:r>
            <a:endParaRPr/>
          </a:p>
          <a:p>
            <a:pPr marL="914400" lvl="1" indent="-310832" algn="l" rtl="0">
              <a:lnSpc>
                <a:spcPct val="115000"/>
              </a:lnSpc>
              <a:spcBef>
                <a:spcPts val="0"/>
              </a:spcBef>
              <a:spcAft>
                <a:spcPts val="0"/>
              </a:spcAft>
              <a:buSzPct val="82352"/>
              <a:buChar char="○"/>
            </a:pPr>
            <a:r>
              <a:rPr lang="en"/>
              <a:t>The </a:t>
            </a:r>
            <a:r>
              <a:rPr lang="en" b="1"/>
              <a:t>C Application Binary Interface (ABI)</a:t>
            </a:r>
            <a:endParaRPr/>
          </a:p>
          <a:p>
            <a:pPr marL="914400" lvl="1" indent="-310832" algn="l" rtl="0">
              <a:lnSpc>
                <a:spcPct val="115000"/>
              </a:lnSpc>
              <a:spcBef>
                <a:spcPts val="0"/>
              </a:spcBef>
              <a:spcAft>
                <a:spcPts val="0"/>
              </a:spcAft>
              <a:buSzPct val="82352"/>
              <a:buChar char="○"/>
            </a:pPr>
            <a:r>
              <a:rPr lang="en"/>
              <a:t>Like MIPS, certain registers are typically used for returns values, args, etc</a:t>
            </a:r>
            <a:endParaRPr/>
          </a:p>
          <a:p>
            <a:pPr marL="457200" lvl="0" indent="-334327" algn="l" rtl="0">
              <a:lnSpc>
                <a:spcPct val="115000"/>
              </a:lnSpc>
              <a:spcBef>
                <a:spcPts val="0"/>
              </a:spcBef>
              <a:spcAft>
                <a:spcPts val="0"/>
              </a:spcAft>
              <a:buSzPct val="85714"/>
              <a:buChar char="●"/>
            </a:pPr>
            <a:r>
              <a:rPr lang="en"/>
              <a:t>The ABI is not defined by the language, but rather the OS</a:t>
            </a:r>
            <a:endParaRPr/>
          </a:p>
          <a:p>
            <a:pPr marL="914400" lvl="1" indent="-310832" algn="l" rtl="0">
              <a:lnSpc>
                <a:spcPct val="115000"/>
              </a:lnSpc>
              <a:spcBef>
                <a:spcPts val="0"/>
              </a:spcBef>
              <a:spcAft>
                <a:spcPts val="0"/>
              </a:spcAft>
              <a:buSzPct val="82352"/>
              <a:buChar char="○"/>
            </a:pPr>
            <a:r>
              <a:rPr lang="en"/>
              <a:t>Windows and Linux (UNIX/System V) have a different C ABI </a:t>
            </a:r>
            <a:endParaRPr/>
          </a:p>
          <a:p>
            <a:pPr marL="457200" lvl="0" indent="-334327" algn="l" rtl="0">
              <a:lnSpc>
                <a:spcPct val="115000"/>
              </a:lnSpc>
              <a:spcBef>
                <a:spcPts val="0"/>
              </a:spcBef>
              <a:spcAft>
                <a:spcPts val="0"/>
              </a:spcAft>
              <a:buSzPct val="85714"/>
              <a:buChar char="●"/>
            </a:pPr>
            <a:r>
              <a:rPr lang="en"/>
              <a:t>In our x86-64 Linux C ABI,</a:t>
            </a:r>
            <a:endParaRPr/>
          </a:p>
          <a:p>
            <a:pPr marL="914400" lvl="1" indent="-310832" algn="l" rtl="0">
              <a:lnSpc>
                <a:spcPct val="115000"/>
              </a:lnSpc>
              <a:spcBef>
                <a:spcPts val="0"/>
              </a:spcBef>
              <a:spcAft>
                <a:spcPts val="0"/>
              </a:spcAft>
              <a:buSzPct val="82352"/>
              <a:buChar char="○"/>
            </a:pPr>
            <a:r>
              <a:rPr lang="en">
                <a:solidFill>
                  <a:srgbClr val="188038"/>
                </a:solidFill>
                <a:latin typeface="Roboto Mono"/>
                <a:ea typeface="Roboto Mono"/>
                <a:cs typeface="Roboto Mono"/>
                <a:sym typeface="Roboto Mono"/>
              </a:rPr>
              <a:t>%rdi, %rsi, %rdx, %rcx, %r8, %r9</a:t>
            </a:r>
            <a:r>
              <a:rPr lang="en"/>
              <a:t> are used to pass arguments (like the </a:t>
            </a:r>
            <a:r>
              <a:rPr lang="en">
                <a:solidFill>
                  <a:srgbClr val="188038"/>
                </a:solidFill>
                <a:latin typeface="Roboto Mono"/>
                <a:ea typeface="Roboto Mono"/>
                <a:cs typeface="Roboto Mono"/>
                <a:sym typeface="Roboto Mono"/>
              </a:rPr>
              <a:t>a</a:t>
            </a:r>
            <a:r>
              <a:rPr lang="en"/>
              <a:t> registers in MIPS)</a:t>
            </a:r>
            <a:endParaRPr/>
          </a:p>
          <a:p>
            <a:pPr marL="1371600" lvl="2" indent="-299085" algn="l" rtl="0">
              <a:lnSpc>
                <a:spcPct val="115000"/>
              </a:lnSpc>
              <a:spcBef>
                <a:spcPts val="0"/>
              </a:spcBef>
              <a:spcAft>
                <a:spcPts val="0"/>
              </a:spcAft>
              <a:buSzPct val="70588"/>
              <a:buChar char="■"/>
            </a:pPr>
            <a:r>
              <a:rPr lang="en"/>
              <a:t>Remaining arguments go on the stack</a:t>
            </a:r>
            <a:endParaRPr/>
          </a:p>
          <a:p>
            <a:pPr marL="914400" lvl="1" indent="-310832" algn="l" rtl="0">
              <a:lnSpc>
                <a:spcPct val="115000"/>
              </a:lnSpc>
              <a:spcBef>
                <a:spcPts val="0"/>
              </a:spcBef>
              <a:spcAft>
                <a:spcPts val="0"/>
              </a:spcAft>
              <a:buSzPct val="82352"/>
              <a:buChar char="○"/>
            </a:pPr>
            <a:r>
              <a:rPr lang="en"/>
              <a:t>A function callee must preserve </a:t>
            </a:r>
            <a:r>
              <a:rPr lang="en">
                <a:solidFill>
                  <a:srgbClr val="188038"/>
                </a:solidFill>
                <a:latin typeface="Roboto Mono"/>
                <a:ea typeface="Roboto Mono"/>
                <a:cs typeface="Roboto Mono"/>
                <a:sym typeface="Roboto Mono"/>
              </a:rPr>
              <a:t>%rbp, %rbx, %r12, %r13, %r14, %r15</a:t>
            </a:r>
            <a:r>
              <a:rPr lang="en"/>
              <a:t> (like the </a:t>
            </a:r>
            <a:r>
              <a:rPr lang="en">
                <a:solidFill>
                  <a:srgbClr val="188038"/>
                </a:solidFill>
                <a:latin typeface="Roboto Mono"/>
                <a:ea typeface="Roboto Mono"/>
                <a:cs typeface="Roboto Mono"/>
                <a:sym typeface="Roboto Mono"/>
              </a:rPr>
              <a:t>s</a:t>
            </a:r>
            <a:r>
              <a:rPr lang="en"/>
              <a:t> registers in MIPS) </a:t>
            </a:r>
            <a:endParaRPr/>
          </a:p>
          <a:p>
            <a:pPr marL="914400" lvl="1" indent="-310832" algn="l" rtl="0">
              <a:lnSpc>
                <a:spcPct val="115000"/>
              </a:lnSpc>
              <a:spcBef>
                <a:spcPts val="0"/>
              </a:spcBef>
              <a:spcAft>
                <a:spcPts val="0"/>
              </a:spcAft>
              <a:buSzPct val="82352"/>
              <a:buChar char="○"/>
            </a:pPr>
            <a:r>
              <a:rPr lang="en"/>
              <a:t> </a:t>
            </a:r>
            <a:r>
              <a:rPr lang="en">
                <a:solidFill>
                  <a:srgbClr val="188038"/>
                </a:solidFill>
                <a:latin typeface="Roboto Mono"/>
                <a:ea typeface="Roboto Mono"/>
                <a:cs typeface="Roboto Mono"/>
                <a:sym typeface="Roboto Mono"/>
              </a:rPr>
              <a:t>%rax</a:t>
            </a:r>
            <a:r>
              <a:rPr lang="en">
                <a:solidFill>
                  <a:schemeClr val="dk1"/>
                </a:solidFill>
              </a:rPr>
              <a:t> (overflows into </a:t>
            </a:r>
            <a:r>
              <a:rPr lang="en">
                <a:solidFill>
                  <a:srgbClr val="188038"/>
                </a:solidFill>
                <a:latin typeface="Roboto Mono"/>
                <a:ea typeface="Roboto Mono"/>
                <a:cs typeface="Roboto Mono"/>
                <a:sym typeface="Roboto Mono"/>
              </a:rPr>
              <a:t>%rdx</a:t>
            </a:r>
            <a:r>
              <a:rPr lang="en">
                <a:solidFill>
                  <a:schemeClr val="dk1"/>
                </a:solidFill>
              </a:rPr>
              <a:t> for 128-bits) stores the return value (like </a:t>
            </a:r>
            <a:r>
              <a:rPr lang="en">
                <a:solidFill>
                  <a:srgbClr val="188038"/>
                </a:solidFill>
                <a:latin typeface="Roboto Mono"/>
                <a:ea typeface="Roboto Mono"/>
                <a:cs typeface="Roboto Mono"/>
                <a:sym typeface="Roboto Mono"/>
              </a:rPr>
              <a:t>v0, v1 </a:t>
            </a:r>
            <a:r>
              <a:rPr lang="en">
                <a:solidFill>
                  <a:schemeClr val="dk1"/>
                </a:solidFill>
              </a:rPr>
              <a:t>in MIPS)</a:t>
            </a:r>
            <a:endParaRPr/>
          </a:p>
          <a:p>
            <a:pPr marL="457200" lvl="0" indent="-334327" algn="l" rtl="0">
              <a:lnSpc>
                <a:spcPct val="115000"/>
              </a:lnSpc>
              <a:spcBef>
                <a:spcPts val="0"/>
              </a:spcBef>
              <a:spcAft>
                <a:spcPts val="0"/>
              </a:spcAft>
              <a:buSzPct val="85714"/>
              <a:buChar char="●"/>
            </a:pPr>
            <a:r>
              <a:rPr lang="en"/>
              <a:t>Reference manual provides extra information</a:t>
            </a:r>
            <a:endParaRPr/>
          </a:p>
        </p:txBody>
      </p:sp>
      <p:sp>
        <p:nvSpPr>
          <p:cNvPr id="274" name="Google Shape;274;p33"/>
          <p:cNvSpPr txBox="1">
            <a:spLocks noGrp="1"/>
          </p:cNvSpPr>
          <p:nvPr>
            <p:ph type="sldNum" idx="12"/>
          </p:nvPr>
        </p:nvSpPr>
        <p:spPr>
          <a:xfrm>
            <a:off x="8283600" y="4822625"/>
            <a:ext cx="548700" cy="312900"/>
          </a:xfrm>
          <a:prstGeom prst="rect">
            <a:avLst/>
          </a:prstGeom>
          <a:noFill/>
          <a:ln>
            <a:noFill/>
          </a:ln>
        </p:spPr>
        <p:txBody>
          <a:bodyPr spcFirstLastPara="1" wrap="square" lIns="93500" tIns="93500" rIns="93500" bIns="93500" anchor="b" anchorCtr="0">
            <a:normAutofit fontScale="92500"/>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1000"/>
                                        <p:tgtEl>
                                          <p:spTgt spid="2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xEl>
                                              <p:pRg st="1" end="1"/>
                                            </p:txEl>
                                          </p:spTgt>
                                        </p:tgtEl>
                                        <p:attrNameLst>
                                          <p:attrName>style.visibility</p:attrName>
                                        </p:attrNameLst>
                                      </p:cBhvr>
                                      <p:to>
                                        <p:strVal val="visible"/>
                                      </p:to>
                                    </p:set>
                                    <p:animEffect transition="in" filter="fade">
                                      <p:cBhvr>
                                        <p:cTn id="12" dur="1000"/>
                                        <p:tgtEl>
                                          <p:spTgt spid="2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3">
                                            <p:txEl>
                                              <p:pRg st="2" end="2"/>
                                            </p:txEl>
                                          </p:spTgt>
                                        </p:tgtEl>
                                        <p:attrNameLst>
                                          <p:attrName>style.visibility</p:attrName>
                                        </p:attrNameLst>
                                      </p:cBhvr>
                                      <p:to>
                                        <p:strVal val="visible"/>
                                      </p:to>
                                    </p:set>
                                    <p:animEffect transition="in" filter="fade">
                                      <p:cBhvr>
                                        <p:cTn id="17" dur="1000"/>
                                        <p:tgtEl>
                                          <p:spTgt spid="2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3">
                                            <p:txEl>
                                              <p:pRg st="3" end="3"/>
                                            </p:txEl>
                                          </p:spTgt>
                                        </p:tgtEl>
                                        <p:attrNameLst>
                                          <p:attrName>style.visibility</p:attrName>
                                        </p:attrNameLst>
                                      </p:cBhvr>
                                      <p:to>
                                        <p:strVal val="visible"/>
                                      </p:to>
                                    </p:set>
                                    <p:animEffect transition="in" filter="fade">
                                      <p:cBhvr>
                                        <p:cTn id="22" dur="1000"/>
                                        <p:tgtEl>
                                          <p:spTgt spid="2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3">
                                            <p:txEl>
                                              <p:pRg st="4" end="4"/>
                                            </p:txEl>
                                          </p:spTgt>
                                        </p:tgtEl>
                                        <p:attrNameLst>
                                          <p:attrName>style.visibility</p:attrName>
                                        </p:attrNameLst>
                                      </p:cBhvr>
                                      <p:to>
                                        <p:strVal val="visible"/>
                                      </p:to>
                                    </p:set>
                                    <p:animEffect transition="in" filter="fade">
                                      <p:cBhvr>
                                        <p:cTn id="27" dur="1000"/>
                                        <p:tgtEl>
                                          <p:spTgt spid="2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3">
                                            <p:txEl>
                                              <p:pRg st="5" end="5"/>
                                            </p:txEl>
                                          </p:spTgt>
                                        </p:tgtEl>
                                        <p:attrNameLst>
                                          <p:attrName>style.visibility</p:attrName>
                                        </p:attrNameLst>
                                      </p:cBhvr>
                                      <p:to>
                                        <p:strVal val="visible"/>
                                      </p:to>
                                    </p:set>
                                    <p:animEffect transition="in" filter="fade">
                                      <p:cBhvr>
                                        <p:cTn id="32" dur="1000"/>
                                        <p:tgtEl>
                                          <p:spTgt spid="2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3">
                                            <p:txEl>
                                              <p:pRg st="6" end="6"/>
                                            </p:txEl>
                                          </p:spTgt>
                                        </p:tgtEl>
                                        <p:attrNameLst>
                                          <p:attrName>style.visibility</p:attrName>
                                        </p:attrNameLst>
                                      </p:cBhvr>
                                      <p:to>
                                        <p:strVal val="visible"/>
                                      </p:to>
                                    </p:set>
                                    <p:animEffect transition="in" filter="fade">
                                      <p:cBhvr>
                                        <p:cTn id="37" dur="1000"/>
                                        <p:tgtEl>
                                          <p:spTgt spid="27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3">
                                            <p:txEl>
                                              <p:pRg st="7" end="7"/>
                                            </p:txEl>
                                          </p:spTgt>
                                        </p:tgtEl>
                                        <p:attrNameLst>
                                          <p:attrName>style.visibility</p:attrName>
                                        </p:attrNameLst>
                                      </p:cBhvr>
                                      <p:to>
                                        <p:strVal val="visible"/>
                                      </p:to>
                                    </p:set>
                                    <p:animEffect transition="in" filter="fade">
                                      <p:cBhvr>
                                        <p:cTn id="42" dur="1000"/>
                                        <p:tgtEl>
                                          <p:spTgt spid="27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3">
                                            <p:txEl>
                                              <p:pRg st="8" end="8"/>
                                            </p:txEl>
                                          </p:spTgt>
                                        </p:tgtEl>
                                        <p:attrNameLst>
                                          <p:attrName>style.visibility</p:attrName>
                                        </p:attrNameLst>
                                      </p:cBhvr>
                                      <p:to>
                                        <p:strVal val="visible"/>
                                      </p:to>
                                    </p:set>
                                    <p:animEffect transition="in" filter="fade">
                                      <p:cBhvr>
                                        <p:cTn id="47" dur="1000"/>
                                        <p:tgtEl>
                                          <p:spTgt spid="27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3">
                                            <p:txEl>
                                              <p:pRg st="9" end="9"/>
                                            </p:txEl>
                                          </p:spTgt>
                                        </p:tgtEl>
                                        <p:attrNameLst>
                                          <p:attrName>style.visibility</p:attrName>
                                        </p:attrNameLst>
                                      </p:cBhvr>
                                      <p:to>
                                        <p:strVal val="visible"/>
                                      </p:to>
                                    </p:set>
                                    <p:animEffect transition="in" filter="fade">
                                      <p:cBhvr>
                                        <p:cTn id="52" dur="1000"/>
                                        <p:tgtEl>
                                          <p:spTgt spid="27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3">
                                            <p:txEl>
                                              <p:pRg st="10" end="10"/>
                                            </p:txEl>
                                          </p:spTgt>
                                        </p:tgtEl>
                                        <p:attrNameLst>
                                          <p:attrName>style.visibility</p:attrName>
                                        </p:attrNameLst>
                                      </p:cBhvr>
                                      <p:to>
                                        <p:strVal val="visible"/>
                                      </p:to>
                                    </p:set>
                                    <p:animEffect transition="in" filter="fade">
                                      <p:cBhvr>
                                        <p:cTn id="57" dur="1000"/>
                                        <p:tgtEl>
                                          <p:spTgt spid="27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4"/>
          <p:cNvSpPr txBox="1">
            <a:spLocks noGrp="1"/>
          </p:cNvSpPr>
          <p:nvPr>
            <p:ph type="sldNum" idx="12"/>
          </p:nvPr>
        </p:nvSpPr>
        <p:spPr>
          <a:xfrm>
            <a:off x="8283600" y="4822625"/>
            <a:ext cx="548700" cy="31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80" name="Google Shape;280;p34"/>
          <p:cNvSpPr txBox="1">
            <a:spLocks noGrp="1"/>
          </p:cNvSpPr>
          <p:nvPr>
            <p:ph type="title"/>
          </p:nvPr>
        </p:nvSpPr>
        <p:spPr>
          <a:xfrm>
            <a:off x="383400" y="164325"/>
            <a:ext cx="8448900" cy="456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281" name="Google Shape;281;p34"/>
          <p:cNvSpPr txBox="1">
            <a:spLocks noGrp="1"/>
          </p:cNvSpPr>
          <p:nvPr>
            <p:ph type="body" idx="1"/>
          </p:nvPr>
        </p:nvSpPr>
        <p:spPr>
          <a:xfrm>
            <a:off x="383400" y="920900"/>
            <a:ext cx="8377200" cy="377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82" name="Google Shape;282;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3" name="Google Shape;283;p34"/>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EEEEEE"/>
      </a:lt1>
      <a:dk2>
        <a:srgbClr val="000000"/>
      </a:dk2>
      <a:lt2>
        <a:srgbClr val="EEEEEE"/>
      </a:lt2>
      <a:accent1>
        <a:srgbClr val="003594"/>
      </a:accent1>
      <a:accent2>
        <a:srgbClr val="212121"/>
      </a:accent2>
      <a:accent3>
        <a:srgbClr val="FFF2CC"/>
      </a:accent3>
      <a:accent4>
        <a:srgbClr val="FBE5D6"/>
      </a:accent4>
      <a:accent5>
        <a:srgbClr val="D6DCE5"/>
      </a:accent5>
      <a:accent6>
        <a:srgbClr val="E2F0D9"/>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7793</Words>
  <Application>Microsoft Macintosh PowerPoint</Application>
  <PresentationFormat>On-screen Show (16:9)</PresentationFormat>
  <Paragraphs>1089</Paragraphs>
  <Slides>69</Slides>
  <Notes>69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69</vt:i4>
      </vt:variant>
    </vt:vector>
  </HeadingPairs>
  <TitlesOfParts>
    <vt:vector size="88" baseType="lpstr">
      <vt:lpstr>Quattrocento Sans</vt:lpstr>
      <vt:lpstr>Helvetica Neue</vt:lpstr>
      <vt:lpstr>Roboto Mono</vt:lpstr>
      <vt:lpstr>Lucida Sans</vt:lpstr>
      <vt:lpstr>EB Garamond</vt:lpstr>
      <vt:lpstr>Wingdings</vt:lpstr>
      <vt:lpstr>Puritan</vt:lpstr>
      <vt:lpstr>Roboto</vt:lpstr>
      <vt:lpstr>Libre Franklin</vt:lpstr>
      <vt:lpstr>Consolas</vt:lpstr>
      <vt:lpstr>Open Sans</vt:lpstr>
      <vt:lpstr>Lato</vt:lpstr>
      <vt:lpstr>Open Sans Bold</vt:lpstr>
      <vt:lpstr>Caveat</vt:lpstr>
      <vt:lpstr>Open Sans Medium</vt:lpstr>
      <vt:lpstr>Arial</vt:lpstr>
      <vt:lpstr>Verdana</vt:lpstr>
      <vt:lpstr>Trebuchet MS</vt:lpstr>
      <vt:lpstr>Simple Light</vt:lpstr>
      <vt:lpstr>Recitation 6: Assembly</vt:lpstr>
      <vt:lpstr>Agenda</vt:lpstr>
      <vt:lpstr>Course News</vt:lpstr>
      <vt:lpstr>Assembly Language</vt:lpstr>
      <vt:lpstr>What we are building towards…</vt:lpstr>
      <vt:lpstr>Moving down the ladder of abstractions</vt:lpstr>
      <vt:lpstr>What is assembly?</vt:lpstr>
      <vt:lpstr>Keeping track of the registers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 I have to write assembly code for this course?</vt:lpstr>
      <vt:lpstr>Quiz time!</vt:lpstr>
      <vt:lpstr>Diving into the Code!</vt:lpstr>
      <vt:lpstr>Hello World! x86 edition</vt:lpstr>
      <vt:lpstr>Debugging Assembly</vt:lpstr>
      <vt:lpstr>Displaying the assembly with disas</vt:lpstr>
      <vt:lpstr>Displaying the assembly with layout asm</vt:lpstr>
      <vt:lpstr>Let’s put the asm in a file ⇒ Now we can ctrl+f</vt:lpstr>
      <vt:lpstr>GDB Assembly Edition</vt:lpstr>
      <vt:lpstr>GDB Assembly Edition</vt:lpstr>
      <vt:lpstr>Need help with GDB?</vt:lpstr>
      <vt:lpstr>C Control Structures → Assembly</vt:lpstr>
      <vt:lpstr>C Control Structures → Assembly</vt:lpstr>
      <vt:lpstr>C Control Structures → Assembly</vt:lpstr>
      <vt:lpstr>for loops == while loops!</vt:lpstr>
      <vt:lpstr>C Control Structures → Assembly</vt:lpstr>
      <vt:lpstr>Conditional statements works as expected</vt:lpstr>
      <vt:lpstr>PowerPoint Presentation</vt:lpstr>
      <vt:lpstr>Our real first assembly code analysis</vt:lpstr>
      <vt:lpstr>C Control Structures → Assembly</vt:lpstr>
      <vt:lpstr>C Control Structures → Assembly</vt:lpstr>
      <vt:lpstr>C Control Structures → Assembly</vt:lpstr>
      <vt:lpstr>C Control Structures → Assembly</vt:lpstr>
      <vt:lpstr>C Control Structures → Assembly</vt:lpstr>
      <vt:lpstr>C Control Structures → Assembly</vt:lpstr>
      <vt:lpstr>C Control Structures → Assembly</vt:lpstr>
      <vt:lpstr>C Control Structures → Assembly</vt:lpstr>
      <vt:lpstr>Let’s inspect increment() with GDB</vt:lpstr>
      <vt:lpstr>Tracing through the code w/ GDB</vt:lpstr>
      <vt:lpstr>Tracing through the code w/ GDB</vt:lpstr>
      <vt:lpstr>Tracing through the code w/ GDB</vt:lpstr>
      <vt:lpstr>Tracing through the code w/ GDB</vt:lpstr>
      <vt:lpstr>Tracing through the code w/ GDB</vt:lpstr>
      <vt:lpstr>Tracing through the code w/ GDB</vt:lpstr>
      <vt:lpstr>Lab 4</vt:lpstr>
      <vt:lpstr>Now, it’s your turn!</vt:lpstr>
      <vt:lpstr>Malloc Tutorial</vt:lpstr>
      <vt:lpstr>Malloc Implementation</vt:lpstr>
      <vt:lpstr>Malloc Implementation</vt:lpstr>
      <vt:lpstr>Memory Diagram</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an initially empty heap, and given the current state of the heap represented below, which of the malloc sequence was executed?</vt:lpstr>
      <vt:lpstr>Assuming the heap starts as drawn in the previous question, and given the final state of the heap represented below, which of the malloc sequence was executed?</vt:lpstr>
      <vt:lpstr>Assuming the heap starts as drawn above (14 b.), if the following malloc executes, what is the value stored in p1?</vt:lpstr>
      <vt:lpstr>Assuming the heap starts as drawn above (14 b.), which value can fill the blank to successfully free the first block?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x86 Assembly Language</dc:title>
  <cp:lastModifiedBy>Griffin Hurt</cp:lastModifiedBy>
  <cp:revision>6</cp:revision>
  <dcterms:modified xsi:type="dcterms:W3CDTF">2024-02-28T16:46:49Z</dcterms:modified>
</cp:coreProperties>
</file>