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59"/>
  </p:notesMasterIdLst>
  <p:sldIdLst>
    <p:sldId id="323" r:id="rId3"/>
    <p:sldId id="32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301" r:id="rId22"/>
    <p:sldId id="306" r:id="rId23"/>
    <p:sldId id="302" r:id="rId24"/>
    <p:sldId id="303" r:id="rId25"/>
    <p:sldId id="304" r:id="rId26"/>
    <p:sldId id="305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26" r:id="rId54"/>
    <p:sldId id="327" r:id="rId55"/>
    <p:sldId id="328" r:id="rId56"/>
    <p:sldId id="329" r:id="rId57"/>
    <p:sldId id="330" r:id="rId58"/>
  </p:sldIdLst>
  <p:sldSz cx="9144000" cy="5143500" type="screen16x9"/>
  <p:notesSz cx="6858000" cy="9144000"/>
  <p:embeddedFontLst>
    <p:embeddedFont>
      <p:font typeface="Caveat" panose="020F0502020204030204" pitchFamily="34" charset="0"/>
      <p:regular r:id="rId60"/>
      <p:bold r:id="rId61"/>
      <p:italic r:id="rId62"/>
      <p:boldItalic r:id="rId63"/>
    </p:embeddedFont>
    <p:embeddedFont>
      <p:font typeface="Consolas" panose="020B0609020204030204" pitchFamily="49" charset="0"/>
      <p:regular r:id="rId64"/>
      <p:bold r:id="rId65"/>
      <p:italic r:id="rId66"/>
      <p:boldItalic r:id="rId67"/>
    </p:embeddedFont>
    <p:embeddedFont>
      <p:font typeface="EB Garamond" pitchFamily="2" charset="0"/>
      <p:regular r:id="rId68"/>
      <p:bold r:id="rId69"/>
      <p:italic r:id="rId70"/>
      <p:boldItalic r:id="rId71"/>
    </p:embeddedFont>
    <p:embeddedFont>
      <p:font typeface="Libre Franklin" pitchFamily="2" charset="77"/>
      <p:regular r:id="rId72"/>
      <p:bold r:id="rId73"/>
      <p:italic r:id="rId74"/>
      <p:boldItalic r:id="rId75"/>
    </p:embeddedFont>
    <p:embeddedFont>
      <p:font typeface="Lucida Sans" panose="020B0602030504020204" pitchFamily="34" charset="77"/>
      <p:regular r:id="rId76"/>
      <p:bold r:id="rId77"/>
      <p:italic r:id="rId78"/>
      <p:boldItalic r:id="rId79"/>
    </p:embeddedFont>
    <p:embeddedFont>
      <p:font typeface="Open Sans" panose="020B0606030504020204" pitchFamily="34" charset="0"/>
      <p:regular r:id="rId80"/>
      <p:bold r:id="rId81"/>
      <p:italic r:id="rId82"/>
      <p:boldItalic r:id="rId83"/>
    </p:embeddedFont>
    <p:embeddedFont>
      <p:font typeface="Open Sans Bold" panose="020F0502020204030204" pitchFamily="34" charset="0"/>
      <p:regular r:id="rId84"/>
      <p:bold r:id="rId85"/>
      <p:italic r:id="rId86"/>
      <p:boldItalic r:id="rId87"/>
    </p:embeddedFont>
    <p:embeddedFont>
      <p:font typeface="Open Sans Medium" panose="020F0502020204030204" pitchFamily="34" charset="0"/>
      <p:regular r:id="rId88"/>
      <p:bold r:id="rId89"/>
      <p:italic r:id="rId90"/>
      <p:boldItalic r:id="rId91"/>
    </p:embeddedFont>
    <p:embeddedFont>
      <p:font typeface="Proxima Nova" panose="02000506030000020004" pitchFamily="2" charset="0"/>
      <p:regular r:id="rId92"/>
      <p:bold r:id="rId93"/>
      <p:italic r:id="rId94"/>
      <p:boldItalic r:id="rId95"/>
    </p:embeddedFont>
    <p:embeddedFont>
      <p:font typeface="Puritan" pitchFamily="2" charset="2"/>
      <p:regular r:id="rId96"/>
      <p:bold r:id="rId97"/>
      <p:italic r:id="rId98"/>
      <p:boldItalic r:id="rId99"/>
    </p:embeddedFont>
    <p:embeddedFont>
      <p:font typeface="Quattrocento Sans" panose="020B0502050000020003" pitchFamily="34" charset="0"/>
      <p:regular r:id="rId100"/>
      <p:bold r:id="rId101"/>
      <p:italic r:id="rId102"/>
      <p:boldItalic r:id="rId103"/>
    </p:embeddedFont>
    <p:embeddedFont>
      <p:font typeface="Roboto Mono" pitchFamily="49" charset="0"/>
      <p:regular r:id="rId104"/>
      <p:bold r:id="rId105"/>
      <p:italic r:id="rId106"/>
      <p:boldItalic r:id="rId107"/>
    </p:embeddedFont>
    <p:embeddedFont>
      <p:font typeface="Trebuchet MS" panose="020B0703020202090204" pitchFamily="34" charset="0"/>
      <p:regular r:id="rId108"/>
      <p:bold r:id="rId109"/>
      <p:italic r:id="rId1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font" Target="fonts/font4.fntdata"/><Relationship Id="rId68" Type="http://schemas.openxmlformats.org/officeDocument/2006/relationships/font" Target="fonts/font9.fntdata"/><Relationship Id="rId84" Type="http://schemas.openxmlformats.org/officeDocument/2006/relationships/font" Target="fonts/font25.fntdata"/><Relationship Id="rId89" Type="http://schemas.openxmlformats.org/officeDocument/2006/relationships/font" Target="fonts/font30.fntdata"/><Relationship Id="rId112" Type="http://schemas.openxmlformats.org/officeDocument/2006/relationships/viewProps" Target="viewProps.xml"/><Relationship Id="rId16" Type="http://schemas.openxmlformats.org/officeDocument/2006/relationships/slide" Target="slides/slide14.xml"/><Relationship Id="rId107" Type="http://schemas.openxmlformats.org/officeDocument/2006/relationships/font" Target="fonts/font48.fntdata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font" Target="fonts/font15.fntdata"/><Relationship Id="rId79" Type="http://schemas.openxmlformats.org/officeDocument/2006/relationships/font" Target="fonts/font20.fntdata"/><Relationship Id="rId102" Type="http://schemas.openxmlformats.org/officeDocument/2006/relationships/font" Target="fonts/font43.fntdata"/><Relationship Id="rId5" Type="http://schemas.openxmlformats.org/officeDocument/2006/relationships/slide" Target="slides/slide3.xml"/><Relationship Id="rId90" Type="http://schemas.openxmlformats.org/officeDocument/2006/relationships/font" Target="fonts/font31.fntdata"/><Relationship Id="rId95" Type="http://schemas.openxmlformats.org/officeDocument/2006/relationships/font" Target="fonts/font36.fntdata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font" Target="fonts/font5.fntdata"/><Relationship Id="rId69" Type="http://schemas.openxmlformats.org/officeDocument/2006/relationships/font" Target="fonts/font10.fntdata"/><Relationship Id="rId113" Type="http://schemas.openxmlformats.org/officeDocument/2006/relationships/theme" Target="theme/theme1.xml"/><Relationship Id="rId80" Type="http://schemas.openxmlformats.org/officeDocument/2006/relationships/font" Target="fonts/font21.fntdata"/><Relationship Id="rId85" Type="http://schemas.openxmlformats.org/officeDocument/2006/relationships/font" Target="fonts/font26.fntdata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notesMaster" Target="notesMasters/notesMaster1.xml"/><Relationship Id="rId103" Type="http://schemas.openxmlformats.org/officeDocument/2006/relationships/font" Target="fonts/font44.fntdata"/><Relationship Id="rId108" Type="http://schemas.openxmlformats.org/officeDocument/2006/relationships/font" Target="fonts/font49.fntdata"/><Relationship Id="rId54" Type="http://schemas.openxmlformats.org/officeDocument/2006/relationships/slide" Target="slides/slide52.xml"/><Relationship Id="rId70" Type="http://schemas.openxmlformats.org/officeDocument/2006/relationships/font" Target="fonts/font11.fntdata"/><Relationship Id="rId75" Type="http://schemas.openxmlformats.org/officeDocument/2006/relationships/font" Target="fonts/font16.fntdata"/><Relationship Id="rId91" Type="http://schemas.openxmlformats.org/officeDocument/2006/relationships/font" Target="fonts/font32.fntdata"/><Relationship Id="rId96" Type="http://schemas.openxmlformats.org/officeDocument/2006/relationships/font" Target="fonts/font3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font" Target="fonts/font47.fntdata"/><Relationship Id="rId114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73" Type="http://schemas.openxmlformats.org/officeDocument/2006/relationships/font" Target="fonts/font14.fntdata"/><Relationship Id="rId78" Type="http://schemas.openxmlformats.org/officeDocument/2006/relationships/font" Target="fonts/font19.fntdata"/><Relationship Id="rId81" Type="http://schemas.openxmlformats.org/officeDocument/2006/relationships/font" Target="fonts/font22.fntdata"/><Relationship Id="rId86" Type="http://schemas.openxmlformats.org/officeDocument/2006/relationships/font" Target="fonts/font27.fntdata"/><Relationship Id="rId94" Type="http://schemas.openxmlformats.org/officeDocument/2006/relationships/font" Target="fonts/font35.fntdata"/><Relationship Id="rId99" Type="http://schemas.openxmlformats.org/officeDocument/2006/relationships/font" Target="fonts/font40.fntdata"/><Relationship Id="rId101" Type="http://schemas.openxmlformats.org/officeDocument/2006/relationships/font" Target="fonts/font4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font" Target="fonts/font50.fntdata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font" Target="fonts/font17.fntdata"/><Relationship Id="rId97" Type="http://schemas.openxmlformats.org/officeDocument/2006/relationships/font" Target="fonts/font38.fntdata"/><Relationship Id="rId104" Type="http://schemas.openxmlformats.org/officeDocument/2006/relationships/font" Target="fonts/font45.fntdata"/><Relationship Id="rId7" Type="http://schemas.openxmlformats.org/officeDocument/2006/relationships/slide" Target="slides/slide5.xml"/><Relationship Id="rId71" Type="http://schemas.openxmlformats.org/officeDocument/2006/relationships/font" Target="fonts/font12.fntdata"/><Relationship Id="rId92" Type="http://schemas.openxmlformats.org/officeDocument/2006/relationships/font" Target="fonts/font33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font" Target="fonts/font7.fntdata"/><Relationship Id="rId87" Type="http://schemas.openxmlformats.org/officeDocument/2006/relationships/font" Target="fonts/font28.fntdata"/><Relationship Id="rId110" Type="http://schemas.openxmlformats.org/officeDocument/2006/relationships/font" Target="fonts/font51.fntdata"/><Relationship Id="rId61" Type="http://schemas.openxmlformats.org/officeDocument/2006/relationships/font" Target="fonts/font2.fntdata"/><Relationship Id="rId82" Type="http://schemas.openxmlformats.org/officeDocument/2006/relationships/font" Target="fonts/font23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font" Target="fonts/font18.fntdata"/><Relationship Id="rId100" Type="http://schemas.openxmlformats.org/officeDocument/2006/relationships/font" Target="fonts/font41.fntdata"/><Relationship Id="rId105" Type="http://schemas.openxmlformats.org/officeDocument/2006/relationships/font" Target="fonts/font46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13.fntdata"/><Relationship Id="rId93" Type="http://schemas.openxmlformats.org/officeDocument/2006/relationships/font" Target="fonts/font34.fntdata"/><Relationship Id="rId98" Type="http://schemas.openxmlformats.org/officeDocument/2006/relationships/font" Target="fonts/font39.fntdata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font" Target="fonts/font8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font" Target="fonts/font3.fntdata"/><Relationship Id="rId83" Type="http://schemas.openxmlformats.org/officeDocument/2006/relationships/font" Target="fonts/font24.fntdata"/><Relationship Id="rId88" Type="http://schemas.openxmlformats.org/officeDocument/2006/relationships/font" Target="fonts/font29.fntdata"/><Relationship Id="rId11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10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dfac2695ed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dfac2695ed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dfac2695ed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dfac2695ed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dfac2695ed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dfac2695ed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dfac2695ed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dfac2695ed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dfac2695ed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dfac2695ed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dfac2695ed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dfac2695ed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dfac2695ed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dfac2695ed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dfac2695ed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dfac2695ed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dfac2695ed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dfac2695ed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dfac2695ed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dfac2695ed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7c110264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7c110264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1dfac2695ed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1dfac2695ed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1dfac2695ed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1dfac2695ed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23562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1dfac2695ed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1dfac2695ed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1dfac2695ed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1dfac2695ed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dfac2695ed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1dfac2695ed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1dfac2695ed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1dfac2695ed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dfac2695ed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dfac2695ed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dfac2695ed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dfac2695ed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dfac2695ed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dfac2695ed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dfac2695ed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dfac2695ed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dfac2695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dfac2695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dfac2695ed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dfac2695ed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dfac2695ed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dfac2695ed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dfac2695ed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dfac2695ed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dfac2695ed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dfac2695ed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dfac2695ed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dfac2695ed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dfac2695ed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dfac2695ed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dfac2695ed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dfac2695ed_0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dfac2695ed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dfac2695ed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dfac2695ed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dfac2695ed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dfac2695ed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dfac2695ed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dfac2695ed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dfac2695ed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dfac2695ed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1dfac2695ed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dfac2695ed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dfac2695ed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dfac2695ed_0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dfac2695ed_0_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dfac2695ed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dfac2695ed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dfac2695ed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1dfac2695ed_0_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dfac2695ed_0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1dfac2695ed_0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dfac2695ed_0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1dfac2695ed_0_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dfac2695ed_0_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1dfac2695ed_0_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dfac2695ed_0_4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1dfac2695ed_0_4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dfac2695ed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1dfac2695ed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dfac2695ed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dfac2695ed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1dfac2695ed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1dfac2695ed_0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dfac2695ed_0_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1dfac2695ed_0_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9967385e10_0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1" name="Google Shape;401;g29967385e10_0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9967385e10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9" name="Google Shape;409;g29967385e10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9967385e10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3" name="Google Shape;423;g29967385e10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29967385e10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9" name="Google Shape;439;g29967385e10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29967385e10_0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5" name="Google Shape;455;g29967385e10_0_4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dfac2695ed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dfac2695ed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dfac2695ed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dfac2695ed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dfac2695ed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dfac2695ed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dfac2695ed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dfac2695ed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0" y="-3425"/>
            <a:ext cx="9144000" cy="88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359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9317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383400" y="164325"/>
            <a:ext cx="8448900" cy="45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383400" y="920900"/>
            <a:ext cx="8377200" cy="377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619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▶"/>
              <a:defRPr sz="2100">
                <a:solidFill>
                  <a:schemeClr val="accent1"/>
                </a:solidFill>
              </a:defRPr>
            </a:lvl1pPr>
            <a:lvl2pPr marL="914400" lvl="1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–"/>
              <a:defRPr sz="1700">
                <a:solidFill>
                  <a:schemeClr val="dk1"/>
                </a:solidFill>
              </a:defRPr>
            </a:lvl2pPr>
            <a:lvl3pPr marL="1371600" lvl="2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  <a:defRPr sz="1700">
                <a:solidFill>
                  <a:schemeClr val="dk1"/>
                </a:solidFill>
              </a:defRPr>
            </a:lvl3pPr>
            <a:lvl4pPr marL="1828800" lvl="3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»"/>
              <a:defRPr sz="1700">
                <a:solidFill>
                  <a:schemeClr val="dk1"/>
                </a:solidFill>
              </a:defRPr>
            </a:lvl4pPr>
            <a:lvl5pPr marL="2286000" lvl="4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  <a:defRPr sz="1700">
                <a:solidFill>
                  <a:schemeClr val="dk1"/>
                </a:solidFill>
              </a:defRPr>
            </a:lvl5pPr>
            <a:lvl6pPr marL="2743200" lvl="5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■"/>
              <a:defRPr sz="1700">
                <a:solidFill>
                  <a:schemeClr val="dk1"/>
                </a:solidFill>
              </a:defRPr>
            </a:lvl6pPr>
            <a:lvl7pPr marL="3200400" lvl="6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  <a:defRPr sz="1700">
                <a:solidFill>
                  <a:schemeClr val="dk1"/>
                </a:solidFill>
              </a:defRPr>
            </a:lvl7pPr>
            <a:lvl8pPr marL="3657600" lvl="7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  <a:defRPr sz="1700">
                <a:solidFill>
                  <a:schemeClr val="dk1"/>
                </a:solidFill>
              </a:defRPr>
            </a:lvl8pPr>
            <a:lvl9pPr marL="4114800" lvl="8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■"/>
              <a:defRPr sz="1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2533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83400" y="164325"/>
            <a:ext cx="84489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0115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-3425"/>
            <a:ext cx="9144000" cy="88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359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6062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/>
          <p:nvPr/>
        </p:nvSpPr>
        <p:spPr>
          <a:xfrm>
            <a:off x="4572000" y="4830675"/>
            <a:ext cx="4572000" cy="312900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▶"/>
              <a:defRPr/>
            </a:lvl1pPr>
            <a:lvl2pPr marL="914400" lvl="1" indent="-336550">
              <a:spcBef>
                <a:spcPts val="0"/>
              </a:spcBef>
              <a:spcAft>
                <a:spcPts val="0"/>
              </a:spcAft>
              <a:buSzPts val="1700"/>
              <a:buChar char="–"/>
              <a:defRPr/>
            </a:lvl2pPr>
            <a:lvl3pPr marL="1371600" lvl="2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3pPr>
            <a:lvl4pPr marL="1828800" lvl="3" indent="-336550">
              <a:spcBef>
                <a:spcPts val="0"/>
              </a:spcBef>
              <a:spcAft>
                <a:spcPts val="0"/>
              </a:spcAft>
              <a:buSzPts val="1700"/>
              <a:buChar char="»"/>
              <a:defRPr/>
            </a:lvl4pPr>
            <a:lvl5pPr marL="2286000" lvl="4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9"/>
          <p:cNvSpPr/>
          <p:nvPr/>
        </p:nvSpPr>
        <p:spPr>
          <a:xfrm>
            <a:off x="0" y="-3425"/>
            <a:ext cx="9144000" cy="75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359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0681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5801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590000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5155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3670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1_Section 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75" tIns="41975" rIns="83975" bIns="419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 b="0" i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uritan"/>
              <a:buNone/>
              <a:defRPr>
                <a:latin typeface="Puritan"/>
                <a:ea typeface="Puritan"/>
                <a:cs typeface="Puritan"/>
                <a:sym typeface="Purit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uritan"/>
              <a:buNone/>
              <a:defRPr>
                <a:latin typeface="Puritan"/>
                <a:ea typeface="Puritan"/>
                <a:cs typeface="Puritan"/>
                <a:sym typeface="Purit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uritan"/>
              <a:buNone/>
              <a:defRPr>
                <a:latin typeface="Puritan"/>
                <a:ea typeface="Puritan"/>
                <a:cs typeface="Puritan"/>
                <a:sym typeface="Purit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uritan"/>
              <a:buNone/>
              <a:defRPr>
                <a:latin typeface="Puritan"/>
                <a:ea typeface="Puritan"/>
                <a:cs typeface="Puritan"/>
                <a:sym typeface="Purit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uritan"/>
              <a:buNone/>
              <a:defRPr>
                <a:latin typeface="Puritan"/>
                <a:ea typeface="Puritan"/>
                <a:cs typeface="Puritan"/>
                <a:sym typeface="Purit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uritan"/>
              <a:buNone/>
              <a:defRPr>
                <a:latin typeface="Puritan"/>
                <a:ea typeface="Puritan"/>
                <a:cs typeface="Puritan"/>
                <a:sym typeface="Purit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uritan"/>
              <a:buNone/>
              <a:defRPr>
                <a:latin typeface="Puritan"/>
                <a:ea typeface="Puritan"/>
                <a:cs typeface="Puritan"/>
                <a:sym typeface="Purit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uritan"/>
              <a:buNone/>
              <a:defRPr>
                <a:latin typeface="Puritan"/>
                <a:ea typeface="Puritan"/>
                <a:cs typeface="Puritan"/>
                <a:sym typeface="Puritan"/>
              </a:defRPr>
            </a:lvl9pPr>
          </a:lstStyle>
          <a:p>
            <a:endParaRPr/>
          </a:p>
        </p:txBody>
      </p:sp>
      <p:cxnSp>
        <p:nvCxnSpPr>
          <p:cNvPr id="64" name="Google Shape;64;p13"/>
          <p:cNvCxnSpPr/>
          <p:nvPr/>
        </p:nvCxnSpPr>
        <p:spPr>
          <a:xfrm>
            <a:off x="589416" y="3421857"/>
            <a:ext cx="7994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" name="Google Shape;65;p13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r" rtl="0">
              <a:buNone/>
              <a:defRPr sz="1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r" rtl="0">
              <a:buNone/>
              <a:defRPr sz="1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r" rtl="0">
              <a:buNone/>
              <a:defRPr sz="1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r" rtl="0">
              <a:buNone/>
              <a:defRPr sz="1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r" rtl="0">
              <a:buNone/>
              <a:defRPr sz="1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r" rtl="0">
              <a:buNone/>
              <a:defRPr sz="1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r" rtl="0">
              <a:buNone/>
              <a:defRPr sz="1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r" rtl="0">
              <a:buNone/>
              <a:defRPr sz="1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589425" y="3441425"/>
            <a:ext cx="7994100" cy="10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5618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1">
  <p:cSld name="Section Header 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41844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rgbClr val="202729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ctrTitle"/>
          </p:nvPr>
        </p:nvSpPr>
        <p:spPr>
          <a:xfrm>
            <a:off x="685800" y="1543051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Quattrocento Sans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"/>
          </p:nvPr>
        </p:nvSpPr>
        <p:spPr>
          <a:xfrm>
            <a:off x="685800" y="2859881"/>
            <a:ext cx="77724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ftr" idx="11"/>
          </p:nvPr>
        </p:nvSpPr>
        <p:spPr>
          <a:xfrm>
            <a:off x="0" y="4767264"/>
            <a:ext cx="1219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ldNum" idx="12"/>
          </p:nvPr>
        </p:nvSpPr>
        <p:spPr>
          <a:xfrm>
            <a:off x="8458200" y="4767264"/>
            <a:ext cx="6858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" name="Google Shape;73;p15"/>
          <p:cNvSpPr/>
          <p:nvPr/>
        </p:nvSpPr>
        <p:spPr>
          <a:xfrm>
            <a:off x="0" y="2846070"/>
            <a:ext cx="9144000" cy="16459"/>
          </a:xfrm>
          <a:prstGeom prst="rect">
            <a:avLst/>
          </a:prstGeom>
          <a:solidFill>
            <a:srgbClr val="5639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2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966363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1_Section Header">
    <p:bg>
      <p:bgPr>
        <a:solidFill>
          <a:srgbClr val="202729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ctrTitle"/>
          </p:nvPr>
        </p:nvSpPr>
        <p:spPr>
          <a:xfrm>
            <a:off x="685800" y="1543051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Quattrocento Sans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ftr" idx="11"/>
          </p:nvPr>
        </p:nvSpPr>
        <p:spPr>
          <a:xfrm>
            <a:off x="0" y="4767264"/>
            <a:ext cx="1219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ldNum" idx="12"/>
          </p:nvPr>
        </p:nvSpPr>
        <p:spPr>
          <a:xfrm>
            <a:off x="8458200" y="4767264"/>
            <a:ext cx="6858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" name="Google Shape;83;p17"/>
          <p:cNvSpPr/>
          <p:nvPr/>
        </p:nvSpPr>
        <p:spPr>
          <a:xfrm>
            <a:off x="0" y="2846070"/>
            <a:ext cx="9144000" cy="16459"/>
          </a:xfrm>
          <a:prstGeom prst="rect">
            <a:avLst/>
          </a:prstGeom>
          <a:solidFill>
            <a:srgbClr val="5639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2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64399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(no anim)">
  <p:cSld name="Title and Content (no anim)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991600" cy="445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attrocento Sans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152400" y="445771"/>
            <a:ext cx="8991600" cy="4321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Char char="●"/>
              <a:defRPr sz="2200"/>
            </a:lvl1pPr>
            <a:lvl2pPr marL="914400" lvl="1" indent="-3683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2pPr>
            <a:lvl3pPr marL="1371600" lvl="2" indent="-3683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  <a:defRPr sz="2200" b="0"/>
            </a:lvl3pPr>
            <a:lvl4pPr marL="1828800" lvl="3" indent="-3683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 b="0"/>
            </a:lvl4pPr>
            <a:lvl5pPr marL="2286000" lvl="4" indent="-3683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 b="0"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ftr" idx="11"/>
          </p:nvPr>
        </p:nvSpPr>
        <p:spPr>
          <a:xfrm>
            <a:off x="0" y="4767264"/>
            <a:ext cx="1219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ldNum" idx="12"/>
          </p:nvPr>
        </p:nvSpPr>
        <p:spPr>
          <a:xfrm>
            <a:off x="8458200" y="4767264"/>
            <a:ext cx="6858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67437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2">
  <p:cSld name="Section Header 2">
    <p:bg>
      <p:bgPr>
        <a:gradFill>
          <a:gsLst>
            <a:gs pos="0">
              <a:srgbClr val="EEEEEE"/>
            </a:gs>
            <a:gs pos="73000">
              <a:srgbClr val="EDEDED"/>
            </a:gs>
            <a:gs pos="82000">
              <a:srgbClr val="EEEEEE"/>
            </a:gs>
            <a:gs pos="100000">
              <a:srgbClr val="EDEDE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0" y="486221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869656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7086600" y="48696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5" name="Google Shape;95;p19"/>
          <p:cNvCxnSpPr/>
          <p:nvPr/>
        </p:nvCxnSpPr>
        <p:spPr>
          <a:xfrm>
            <a:off x="589416" y="3421857"/>
            <a:ext cx="7994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8841265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3">
  <p:cSld name="Section Header 3">
    <p:bg>
      <p:bgPr>
        <a:gradFill>
          <a:gsLst>
            <a:gs pos="0">
              <a:srgbClr val="EEEEEE"/>
            </a:gs>
            <a:gs pos="73000">
              <a:srgbClr val="EDEDED"/>
            </a:gs>
            <a:gs pos="82000">
              <a:srgbClr val="EEEEEE"/>
            </a:gs>
            <a:gs pos="100000">
              <a:srgbClr val="EDEDE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75" tIns="41975" rIns="83975" bIns="419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75" tIns="41975" rIns="83975" bIns="419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dt" idx="10"/>
          </p:nvPr>
        </p:nvSpPr>
        <p:spPr>
          <a:xfrm>
            <a:off x="0" y="486221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75" tIns="41975" rIns="83975" bIns="4197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ftr" idx="11"/>
          </p:nvPr>
        </p:nvSpPr>
        <p:spPr>
          <a:xfrm>
            <a:off x="3028950" y="4869656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75" tIns="41975" rIns="83975" bIns="4197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 i="0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sldNum" idx="12"/>
          </p:nvPr>
        </p:nvSpPr>
        <p:spPr>
          <a:xfrm>
            <a:off x="7086600" y="48696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75" tIns="41975" rIns="83975" bIns="4197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2" name="Google Shape;102;p20"/>
          <p:cNvCxnSpPr/>
          <p:nvPr/>
        </p:nvCxnSpPr>
        <p:spPr>
          <a:xfrm>
            <a:off x="589416" y="3421857"/>
            <a:ext cx="7994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720304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4">
  <p:cSld name="Section Header 4">
    <p:bg>
      <p:bgPr>
        <a:gradFill>
          <a:gsLst>
            <a:gs pos="0">
              <a:srgbClr val="EEEEEE"/>
            </a:gs>
            <a:gs pos="73000">
              <a:srgbClr val="EDEDED"/>
            </a:gs>
            <a:gs pos="82000">
              <a:srgbClr val="EEEEEE"/>
            </a:gs>
            <a:gs pos="100000">
              <a:srgbClr val="EDEDE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75" tIns="41975" rIns="83975" bIns="419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75" tIns="41975" rIns="83975" bIns="419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dt" idx="10"/>
          </p:nvPr>
        </p:nvSpPr>
        <p:spPr>
          <a:xfrm>
            <a:off x="0" y="486221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75" tIns="41975" rIns="83975" bIns="419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ftr" idx="11"/>
          </p:nvPr>
        </p:nvSpPr>
        <p:spPr>
          <a:xfrm>
            <a:off x="3028950" y="4869656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75" tIns="41975" rIns="83975" bIns="4197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sldNum" idx="12"/>
          </p:nvPr>
        </p:nvSpPr>
        <p:spPr>
          <a:xfrm>
            <a:off x="7086600" y="48696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75" tIns="41975" rIns="83975" bIns="41975" anchor="b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9" name="Google Shape;109;p21"/>
          <p:cNvCxnSpPr/>
          <p:nvPr/>
        </p:nvCxnSpPr>
        <p:spPr>
          <a:xfrm>
            <a:off x="589416" y="3421857"/>
            <a:ext cx="7994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189046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5">
  <p:cSld name="Section Header 5">
    <p:bg>
      <p:bgPr>
        <a:gradFill>
          <a:gsLst>
            <a:gs pos="0">
              <a:srgbClr val="EEEEEE"/>
            </a:gs>
            <a:gs pos="73000">
              <a:srgbClr val="EDEDED"/>
            </a:gs>
            <a:gs pos="82000">
              <a:srgbClr val="EEEEEE"/>
            </a:gs>
            <a:gs pos="100000">
              <a:srgbClr val="EDEDE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75" tIns="41975" rIns="83975" bIns="419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75" tIns="41975" rIns="83975" bIns="419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dt" idx="10"/>
          </p:nvPr>
        </p:nvSpPr>
        <p:spPr>
          <a:xfrm>
            <a:off x="0" y="486221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75" tIns="41975" rIns="83975" bIns="419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ftr" idx="11"/>
          </p:nvPr>
        </p:nvSpPr>
        <p:spPr>
          <a:xfrm>
            <a:off x="3028950" y="4869656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75" tIns="41975" rIns="83975" bIns="4197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sldNum" idx="12"/>
          </p:nvPr>
        </p:nvSpPr>
        <p:spPr>
          <a:xfrm>
            <a:off x="7086600" y="48696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75" tIns="41975" rIns="83975" bIns="41975" anchor="b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6" name="Google Shape;116;p22"/>
          <p:cNvCxnSpPr/>
          <p:nvPr/>
        </p:nvCxnSpPr>
        <p:spPr>
          <a:xfrm>
            <a:off x="589416" y="3421857"/>
            <a:ext cx="7994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84917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50B0D6A5-BC3B-B40E-0E7F-ACB12656EB7B}"/>
              </a:ext>
            </a:extLst>
          </p:cNvPr>
          <p:cNvSpPr txBox="1">
            <a:spLocks/>
          </p:cNvSpPr>
          <p:nvPr userDrawn="1"/>
        </p:nvSpPr>
        <p:spPr>
          <a:xfrm>
            <a:off x="92365" y="1631272"/>
            <a:ext cx="3459437" cy="32092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75426" tIns="75426" rIns="75426" bIns="75426" anchor="t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pen Sans Medium"/>
              <a:buNone/>
              <a:defRPr sz="23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marL="914400" marR="0" lvl="1" indent="-34925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 SemiBold"/>
              <a:buNone/>
              <a:defRPr sz="3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marR="0" lvl="2" indent="-34925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 SemiBold"/>
              <a:buNone/>
              <a:defRPr sz="3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marR="0" lvl="3" indent="-34925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 SemiBold"/>
              <a:buNone/>
              <a:defRPr sz="3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marR="0" lvl="4" indent="-34925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 SemiBold"/>
              <a:buNone/>
              <a:defRPr sz="3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marR="0" lvl="5" indent="-34925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 SemiBold"/>
              <a:buNone/>
              <a:defRPr sz="3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3200400" marR="0" lvl="6" indent="-34925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 SemiBold"/>
              <a:buNone/>
              <a:defRPr sz="3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3657600" marR="0" lvl="7" indent="-34925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 SemiBold"/>
              <a:buNone/>
              <a:defRPr sz="3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4114800" marR="0" lvl="8" indent="-34925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 SemiBold"/>
              <a:buNone/>
              <a:defRPr sz="3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sz="1350" b="1" dirty="0"/>
              <a:t>Shinwoo Kim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sz="1050" dirty="0"/>
              <a:t>Teaching Assistant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sz="109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shinwookim@pitt.edu</a:t>
            </a:r>
          </a:p>
          <a:p>
            <a:pPr algn="r">
              <a:spcBef>
                <a:spcPts val="0"/>
              </a:spcBef>
            </a:pPr>
            <a:r>
              <a:rPr lang="en-US" sz="109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https://sites.pitt.edu/~shk148/</a:t>
            </a:r>
          </a:p>
          <a:p>
            <a:pPr algn="r"/>
            <a:endParaRPr lang="en-US" sz="1227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r"/>
            <a:r>
              <a:rPr lang="en-US" sz="1091" dirty="0"/>
              <a:t>Spring 2023, Term 2234</a:t>
            </a:r>
          </a:p>
          <a:p>
            <a:pPr algn="r"/>
            <a:r>
              <a:rPr lang="en-US" sz="1091" dirty="0"/>
              <a:t>Friday 12 PM Recitation</a:t>
            </a:r>
          </a:p>
          <a:p>
            <a:pPr algn="r"/>
            <a:r>
              <a:rPr lang="en-US" sz="1091" dirty="0"/>
              <a:t>Jan 20</a:t>
            </a:r>
            <a:r>
              <a:rPr lang="en-US" sz="1091" baseline="30000" dirty="0"/>
              <a:t>th</a:t>
            </a:r>
            <a:r>
              <a:rPr lang="en-US" sz="1091" dirty="0"/>
              <a:t>, 2023</a:t>
            </a:r>
            <a:endParaRPr lang="en-US" sz="1227" dirty="0"/>
          </a:p>
          <a:p>
            <a:pPr algn="r"/>
            <a:endParaRPr lang="en-US" sz="1050" dirty="0"/>
          </a:p>
          <a:p>
            <a:pPr algn="r"/>
            <a:r>
              <a:rPr lang="en-US" sz="1050" dirty="0"/>
              <a:t>Slides adapted from </a:t>
            </a:r>
          </a:p>
          <a:p>
            <a:pPr algn="r"/>
            <a:r>
              <a:rPr lang="en-US" sz="1050" dirty="0"/>
              <a:t>Martha Dixon and Vinicius Petrucci</a:t>
            </a:r>
          </a:p>
          <a:p>
            <a:pPr algn="r"/>
            <a:endParaRPr lang="en-US" sz="1050" dirty="0"/>
          </a:p>
          <a:p>
            <a:pPr algn="r"/>
            <a:r>
              <a:rPr lang="en-US" sz="1050" dirty="0"/>
              <a:t>Department of Computer Science</a:t>
            </a:r>
          </a:p>
          <a:p>
            <a:pPr algn="r"/>
            <a:r>
              <a:rPr lang="en-US" sz="1050" dirty="0"/>
              <a:t>School of Computing &amp; Information</a:t>
            </a:r>
          </a:p>
          <a:p>
            <a:pPr algn="r"/>
            <a:r>
              <a:rPr lang="en-US" sz="1050" dirty="0"/>
              <a:t>University of Pittsb</a:t>
            </a:r>
            <a:r>
              <a:rPr lang="en-US" sz="1091" dirty="0"/>
              <a:t>urgh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A105B1-F4F1-F011-2EAB-9475C6D4E092}"/>
              </a:ext>
            </a:extLst>
          </p:cNvPr>
          <p:cNvSpPr/>
          <p:nvPr userDrawn="1"/>
        </p:nvSpPr>
        <p:spPr>
          <a:xfrm>
            <a:off x="-9272" y="3416"/>
            <a:ext cx="9162545" cy="5136670"/>
          </a:xfrm>
          <a:prstGeom prst="rect">
            <a:avLst/>
          </a:prstGeom>
          <a:blipFill dpi="0" rotWithShape="1"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79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57CD7A-E8C8-ACBF-583E-B0B3B67BB6DB}"/>
              </a:ext>
            </a:extLst>
          </p:cNvPr>
          <p:cNvSpPr/>
          <p:nvPr userDrawn="1"/>
        </p:nvSpPr>
        <p:spPr>
          <a:xfrm>
            <a:off x="-18545" y="3416"/>
            <a:ext cx="9162545" cy="513667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79"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724103" y="1546612"/>
            <a:ext cx="5139313" cy="572906"/>
          </a:xfrm>
          <a:prstGeom prst="rect">
            <a:avLst/>
          </a:prstGeom>
        </p:spPr>
        <p:txBody>
          <a:bodyPr spcFirstLastPara="1" wrap="square" lIns="110625" tIns="110625" rIns="110625" bIns="1106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Font typeface="Open Sans"/>
              <a:buNone/>
              <a:defRPr sz="1909" b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  <a:sym typeface="Ope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4295"/>
            </a:lvl2pPr>
            <a:lvl3pPr lvl="2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4295"/>
            </a:lvl3pPr>
            <a:lvl4pPr lvl="3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4295"/>
            </a:lvl4pPr>
            <a:lvl5pPr lvl="4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4295"/>
            </a:lvl5pPr>
            <a:lvl6pPr lvl="5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4295"/>
            </a:lvl6pPr>
            <a:lvl7pPr lvl="6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4295"/>
            </a:lvl7pPr>
            <a:lvl8pPr lvl="7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4295"/>
            </a:lvl8pPr>
            <a:lvl9pPr lvl="8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4295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724103" y="2159773"/>
            <a:ext cx="5139313" cy="1795079"/>
          </a:xfrm>
          <a:prstGeom prst="rect">
            <a:avLst/>
          </a:prstGeom>
        </p:spPr>
        <p:txBody>
          <a:bodyPr spcFirstLastPara="1" wrap="square" lIns="110625" tIns="110625" rIns="110625" bIns="1106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pen Sans Medium"/>
              <a:buNone/>
              <a:defRPr sz="1568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318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318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318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318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318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318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318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318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cxnSp>
        <p:nvCxnSpPr>
          <p:cNvPr id="14" name="Google Shape;14;p2"/>
          <p:cNvCxnSpPr>
            <a:cxnSpLocks/>
          </p:cNvCxnSpPr>
          <p:nvPr/>
        </p:nvCxnSpPr>
        <p:spPr>
          <a:xfrm>
            <a:off x="3724103" y="2126284"/>
            <a:ext cx="5139313" cy="66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Google Shape;15;p2"/>
          <p:cNvSpPr/>
          <p:nvPr/>
        </p:nvSpPr>
        <p:spPr>
          <a:xfrm>
            <a:off x="-18545" y="-4233"/>
            <a:ext cx="9162545" cy="572906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txBody>
          <a:bodyPr spcFirstLastPara="1" wrap="square" lIns="47727" tIns="47727" rIns="47727" bIns="477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79"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2"/>
          </p:nvPr>
        </p:nvSpPr>
        <p:spPr>
          <a:xfrm>
            <a:off x="1057017" y="11447"/>
            <a:ext cx="4917818" cy="507072"/>
          </a:xfrm>
          <a:prstGeom prst="rect">
            <a:avLst/>
          </a:prstGeom>
        </p:spPr>
        <p:txBody>
          <a:bodyPr spcFirstLastPara="1" wrap="square" lIns="110625" tIns="110625" rIns="110625" bIns="110625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EB Garamond"/>
              <a:buNone/>
              <a:defRPr sz="2114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EB Garamond"/>
              <a:buNone/>
              <a:defRPr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EB Garamond"/>
              <a:buNone/>
              <a:defRPr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EB Garamond"/>
              <a:buNone/>
              <a:defRPr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EB Garamond"/>
              <a:buNone/>
              <a:defRPr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EB Garamond"/>
              <a:buNone/>
              <a:defRPr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EB Garamond"/>
              <a:buNone/>
              <a:defRPr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EB Garamond"/>
              <a:buNone/>
              <a:defRPr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EB Garamond"/>
              <a:buNone/>
              <a:defRPr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cxnSp>
        <p:nvCxnSpPr>
          <p:cNvPr id="18" name="Google Shape;18;p2"/>
          <p:cNvCxnSpPr/>
          <p:nvPr/>
        </p:nvCxnSpPr>
        <p:spPr>
          <a:xfrm>
            <a:off x="6076817" y="162598"/>
            <a:ext cx="0" cy="261141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34116B-E4FA-8F83-8DD2-A83A7940482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78800" y="17271"/>
            <a:ext cx="2787424" cy="495425"/>
          </a:xfrm>
        </p:spPr>
        <p:txBody>
          <a:bodyPr/>
          <a:lstStyle>
            <a:lvl1pPr>
              <a:defRPr lang="en-US" sz="1636" b="0" i="0" u="none" strike="noStrike" cap="none" dirty="0" smtClean="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Arial"/>
              </a:defRPr>
            </a:lvl1pPr>
            <a:lvl2pPr>
              <a:defRPr/>
            </a:lvl2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Click to edit Master text styles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Second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103CFB4-9021-51CA-7606-96EAE5984A2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2364" y="1631272"/>
            <a:ext cx="3459437" cy="3209277"/>
          </a:xfrm>
        </p:spPr>
        <p:txBody>
          <a:bodyPr>
            <a:normAutofit/>
          </a:bodyPr>
          <a:lstStyle>
            <a:lvl1pPr marL="57150" indent="0" algn="r">
              <a:buNone/>
              <a:defRPr lang="en-US" sz="1275" b="0" i="0" u="none" strike="noStrike" cap="none" dirty="0" smtClean="0">
                <a:solidFill>
                  <a:schemeClr val="dk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  <a:sym typeface="Open Sans Medium"/>
              </a:defRPr>
            </a:lvl1pPr>
            <a:lvl2pPr>
              <a:defRPr lang="en-US" sz="1275" b="1" i="0" u="none" strike="noStrike" cap="none" dirty="0" smtClean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>
              <a:defRPr lang="en-US" sz="1275" b="1" i="0" u="none" strike="noStrike" cap="none" dirty="0" smtClean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>
              <a:defRPr lang="en-US" sz="1275" b="1" i="0" u="none" strike="noStrike" cap="none" dirty="0" smtClean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>
              <a:defRPr lang="en-US" sz="1275" b="1" i="0" u="none" strike="noStrike" cap="none" dirty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3073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-3425"/>
            <a:ext cx="9144000" cy="75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35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150" y="4830675"/>
            <a:ext cx="9144000" cy="312900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383400" y="164325"/>
            <a:ext cx="84489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Libre Franklin"/>
              <a:buNone/>
              <a:defRPr sz="3000" b="1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383400" y="920900"/>
            <a:ext cx="8377200" cy="37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619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Libre Franklin"/>
              <a:buChar char="▶"/>
              <a:defRPr sz="21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Franklin"/>
              <a:buChar char="–"/>
              <a:defRPr sz="17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Franklin"/>
              <a:buChar char="●"/>
              <a:defRPr sz="17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Franklin"/>
              <a:buChar char="»"/>
              <a:defRPr sz="17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Franklin"/>
              <a:buChar char="○"/>
              <a:defRPr sz="17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Franklin"/>
              <a:buChar char="■"/>
              <a:defRPr sz="17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lvl="6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Franklin"/>
              <a:buChar char="●"/>
              <a:defRPr sz="17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lvl="7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Franklin"/>
              <a:buChar char="○"/>
              <a:defRPr sz="17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lvl="8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Franklin"/>
              <a:buChar char="■"/>
              <a:defRPr sz="17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r"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r"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r"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r"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r"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r"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r"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r"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455150" y="4859535"/>
            <a:ext cx="1432576" cy="2563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81705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2D590-6864-A18C-4055-5171ABBDEB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Recitation 8: Fork/Dynamic Loading/Signals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FC2170-70A5-F8DF-7E7F-A31CCC716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6077" y="2159773"/>
            <a:ext cx="3854485" cy="2443758"/>
          </a:xfrm>
        </p:spPr>
        <p:txBody>
          <a:bodyPr>
            <a:normAutofit/>
          </a:bodyPr>
          <a:lstStyle/>
          <a:p>
            <a:pPr marL="95250" indent="0"/>
            <a:endParaRPr lang="en-US" sz="1227" dirty="0"/>
          </a:p>
          <a:p>
            <a:pPr>
              <a:buFont typeface="Wingdings" panose="05000000000000000000" pitchFamily="2" charset="2"/>
              <a:buChar char="Ø"/>
            </a:pPr>
            <a:endParaRPr lang="en-US" sz="1227" dirty="0"/>
          </a:p>
          <a:p>
            <a:pPr>
              <a:buFont typeface="Wingdings" panose="05000000000000000000" pitchFamily="2" charset="2"/>
              <a:buChar char="Ø"/>
            </a:pPr>
            <a:endParaRPr lang="en-US" sz="1227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2B735E3-67EB-F208-DD1C-11495A0088D8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636104" y="-4027"/>
            <a:ext cx="4999265" cy="572906"/>
          </a:xfrm>
        </p:spPr>
        <p:txBody>
          <a:bodyPr anchor="ctr">
            <a:noAutofit/>
          </a:bodyPr>
          <a:lstStyle/>
          <a:p>
            <a:pPr marL="0" indent="0">
              <a:spcBef>
                <a:spcPct val="0"/>
              </a:spcBef>
            </a:pPr>
            <a:r>
              <a:rPr lang="en-US" sz="2025" dirty="0">
                <a:solidFill>
                  <a:schemeClr val="bg1"/>
                </a:solidFill>
                <a:latin typeface="EB Garamond" panose="00000500000000000000" pitchFamily="2" charset="0"/>
                <a:ea typeface="EB Garamond" panose="00000500000000000000" pitchFamily="2" charset="0"/>
                <a:cs typeface="Open Sans Bold" panose="020B0806030504020204" pitchFamily="34" charset="0"/>
              </a:rPr>
              <a:t>CS 0449: Introduction to Systems Software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C9C879-6444-35C5-2726-CB2493ED776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anchor="ctr">
            <a:normAutofit fontScale="77500" lnSpcReduction="20000"/>
          </a:bodyPr>
          <a:lstStyle/>
          <a:p>
            <a:pPr marL="57150" indent="0">
              <a:buNone/>
            </a:pPr>
            <a:r>
              <a:rPr lang="en-US" sz="2550" dirty="0"/>
              <a:t>Griffin Hurt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04F3798-62BA-095A-C88E-900CE33E931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/>
          </a:bodyPr>
          <a:lstStyle/>
          <a:p>
            <a:pPr algn="r">
              <a:lnSpc>
                <a:spcPct val="120000"/>
              </a:lnSpc>
            </a:pPr>
            <a:r>
              <a:rPr lang="en-US" sz="16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Griffin Hurt</a:t>
            </a:r>
          </a:p>
          <a:p>
            <a:pPr>
              <a:lnSpc>
                <a:spcPct val="120000"/>
              </a:lnSpc>
            </a:pPr>
            <a:r>
              <a:rPr 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Undergraduate Teaching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Fellow</a:t>
            </a:r>
            <a:endParaRPr lang="en-US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05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griffhurt@pitt.edu</a:t>
            </a:r>
            <a:endParaRPr lang="en-US" sz="1050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05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https://</a:t>
            </a:r>
            <a:r>
              <a:rPr lang="en-US" sz="105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griffinhurt.com</a:t>
            </a:r>
            <a:endParaRPr lang="en-US" sz="1050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r"/>
            <a:endParaRPr lang="en-US" sz="15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1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Spring 2024, Term 2244</a:t>
            </a:r>
          </a:p>
          <a:p>
            <a:r>
              <a:rPr lang="en-US" sz="11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Friday 2 PM Recitation</a:t>
            </a:r>
          </a:p>
          <a:p>
            <a:r>
              <a:rPr lang="en-US" sz="11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 22</a:t>
            </a:r>
            <a:r>
              <a:rPr lang="en-US" sz="1125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nd</a:t>
            </a:r>
            <a:r>
              <a:rPr lang="en-US" sz="11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2024</a:t>
            </a:r>
          </a:p>
          <a:p>
            <a:endParaRPr lang="en-US" sz="112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1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adapted from </a:t>
            </a:r>
          </a:p>
          <a:p>
            <a:r>
              <a:rPr lang="en-US" sz="11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Shinwoo</a:t>
            </a:r>
            <a:r>
              <a:rPr lang="en-US" sz="11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Kim, Martha Dixon, and Vinicius Petrucci</a:t>
            </a:r>
          </a:p>
          <a:p>
            <a:endParaRPr lang="en-US" sz="112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1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Department of Computer Science</a:t>
            </a:r>
          </a:p>
          <a:p>
            <a:r>
              <a:rPr lang="en-US" sz="11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of Computing &amp; Information</a:t>
            </a:r>
          </a:p>
          <a:p>
            <a:r>
              <a:rPr lang="en-US" sz="11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 of Pittsburgh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03CD550-6490-923A-E1FF-4372C7FB9C6A}"/>
              </a:ext>
            </a:extLst>
          </p:cNvPr>
          <p:cNvSpPr txBox="1">
            <a:spLocks/>
          </p:cNvSpPr>
          <p:nvPr/>
        </p:nvSpPr>
        <p:spPr>
          <a:xfrm>
            <a:off x="4088477" y="2312173"/>
            <a:ext cx="3854485" cy="2443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625" tIns="110625" rIns="110625" bIns="1106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pen Sans Medium"/>
              <a:buNone/>
              <a:defRPr sz="1568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marL="914400" marR="0" lvl="1" indent="-3365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ibre Franklin"/>
              <a:buNone/>
              <a:defRPr sz="2318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65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ibre Franklin"/>
              <a:buNone/>
              <a:defRPr sz="2318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365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ibre Franklin"/>
              <a:buNone/>
              <a:defRPr sz="2318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365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ibre Franklin"/>
              <a:buNone/>
              <a:defRPr sz="2318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365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ibre Franklin"/>
              <a:buNone/>
              <a:defRPr sz="2318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365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ibre Franklin"/>
              <a:buNone/>
              <a:defRPr sz="2318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365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ibre Franklin"/>
              <a:buNone/>
              <a:defRPr sz="2318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365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ibre Franklin"/>
              <a:buNone/>
              <a:defRPr sz="2318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227" dirty="0"/>
              <a:t>Course News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27" dirty="0"/>
              <a:t>Function Pointers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27" dirty="0"/>
              <a:t>Quiz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27" dirty="0"/>
              <a:t>Signals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27" dirty="0"/>
              <a:t>Fork/Exec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227" dirty="0"/>
          </a:p>
        </p:txBody>
      </p:sp>
    </p:spTree>
    <p:extLst>
      <p:ext uri="{BB962C8B-B14F-4D97-AF65-F5344CB8AC3E}">
        <p14:creationId xmlns:p14="http://schemas.microsoft.com/office/powerpoint/2010/main" val="364175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Option 2 - Example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117" name="Google Shape;1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3013" y="1017725"/>
            <a:ext cx="4837964" cy="3820974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Something Familiar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●"/>
            </a:pPr>
            <a:r>
              <a:rPr lang="en" sz="3100">
                <a:solidFill>
                  <a:schemeClr val="lt1"/>
                </a:solidFill>
              </a:rPr>
              <a:t>When talking about pointers, something else comes to mind…</a:t>
            </a:r>
            <a:endParaRPr sz="3100">
              <a:solidFill>
                <a:schemeClr val="lt1"/>
              </a:solidFill>
            </a:endParaRPr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●"/>
            </a:pPr>
            <a:r>
              <a:rPr lang="en" sz="3100">
                <a:solidFill>
                  <a:schemeClr val="lt1"/>
                </a:solidFill>
              </a:rPr>
              <a:t>Arrays are also pointers!</a:t>
            </a:r>
            <a:endParaRPr sz="3100">
              <a:solidFill>
                <a:schemeClr val="lt1"/>
              </a:solidFill>
            </a:endParaRPr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●"/>
            </a:pPr>
            <a:r>
              <a:rPr lang="en" sz="3100">
                <a:solidFill>
                  <a:schemeClr val="lt1"/>
                </a:solidFill>
              </a:rPr>
              <a:t>Can we create an array of functions?</a:t>
            </a:r>
            <a:endParaRPr sz="3100">
              <a:solidFill>
                <a:schemeClr val="lt1"/>
              </a:solidFill>
            </a:endParaRPr>
          </a:p>
          <a:p>
            <a:pPr marL="914400" lvl="1" indent="-425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○"/>
            </a:pPr>
            <a:r>
              <a:rPr lang="en" sz="3100">
                <a:solidFill>
                  <a:schemeClr val="lt1"/>
                </a:solidFill>
              </a:rPr>
              <a:t>Absolutely we can</a:t>
            </a:r>
            <a:endParaRPr sz="3100">
              <a:solidFill>
                <a:schemeClr val="lt1"/>
              </a:solidFill>
            </a:endParaRPr>
          </a:p>
          <a:p>
            <a:pPr marL="914400" lvl="1" indent="-425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○"/>
            </a:pPr>
            <a:r>
              <a:rPr lang="en" sz="3100">
                <a:solidFill>
                  <a:schemeClr val="lt1"/>
                </a:solidFill>
              </a:rPr>
              <a:t>This can actually prove to be quite useful</a:t>
            </a:r>
            <a:endParaRPr sz="3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Example - Declared Array of Function Pointers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129" name="Google Shape;12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5000" y="1017725"/>
            <a:ext cx="4873999" cy="3820975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Example - Declared Array of Function Pointers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135" name="Google Shape;13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5000" y="1017725"/>
            <a:ext cx="4873999" cy="3820975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6" name="Google Shape;136;p25"/>
          <p:cNvSpPr txBox="1"/>
          <p:nvPr/>
        </p:nvSpPr>
        <p:spPr>
          <a:xfrm>
            <a:off x="412475" y="2037200"/>
            <a:ext cx="1254300" cy="6156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[] for array declaration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37" name="Google Shape;137;p25"/>
          <p:cNvCxnSpPr>
            <a:stCxn id="136" idx="3"/>
          </p:cNvCxnSpPr>
          <p:nvPr/>
        </p:nvCxnSpPr>
        <p:spPr>
          <a:xfrm>
            <a:off x="1666775" y="2345000"/>
            <a:ext cx="1734300" cy="1325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8" name="Google Shape;138;p25"/>
          <p:cNvSpPr txBox="1"/>
          <p:nvPr/>
        </p:nvSpPr>
        <p:spPr>
          <a:xfrm>
            <a:off x="7349900" y="2105400"/>
            <a:ext cx="1607100" cy="4002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Array of functions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39" name="Google Shape;139;p25"/>
          <p:cNvCxnSpPr>
            <a:stCxn id="138" idx="1"/>
          </p:cNvCxnSpPr>
          <p:nvPr/>
        </p:nvCxnSpPr>
        <p:spPr>
          <a:xfrm flipH="1">
            <a:off x="5530700" y="2305500"/>
            <a:ext cx="1819200" cy="1331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0" name="Google Shape;140;p25"/>
          <p:cNvSpPr txBox="1"/>
          <p:nvPr/>
        </p:nvSpPr>
        <p:spPr>
          <a:xfrm>
            <a:off x="7349900" y="3266400"/>
            <a:ext cx="1607100" cy="10467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Dereference operator when trying to call function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41" name="Google Shape;141;p25"/>
          <p:cNvCxnSpPr>
            <a:stCxn id="140" idx="1"/>
          </p:cNvCxnSpPr>
          <p:nvPr/>
        </p:nvCxnSpPr>
        <p:spPr>
          <a:xfrm flipH="1">
            <a:off x="5581400" y="3789750"/>
            <a:ext cx="1768500" cy="377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Array of Function Pointers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47" name="Google Shape;147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●"/>
            </a:pPr>
            <a:r>
              <a:rPr lang="en" sz="3100">
                <a:solidFill>
                  <a:schemeClr val="lt1"/>
                </a:solidFill>
              </a:rPr>
              <a:t>What if I don’t know what functions I want in my array at compile time? </a:t>
            </a:r>
            <a:endParaRPr sz="3100">
              <a:solidFill>
                <a:schemeClr val="lt1"/>
              </a:solidFill>
            </a:endParaRPr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●"/>
            </a:pPr>
            <a:r>
              <a:rPr lang="en" sz="3100">
                <a:solidFill>
                  <a:schemeClr val="lt1"/>
                </a:solidFill>
              </a:rPr>
              <a:t>How can we add functions to the array?</a:t>
            </a:r>
            <a:endParaRPr sz="3100">
              <a:solidFill>
                <a:schemeClr val="lt1"/>
              </a:solidFill>
            </a:endParaRPr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●"/>
            </a:pPr>
            <a:r>
              <a:rPr lang="en" sz="3100">
                <a:solidFill>
                  <a:schemeClr val="lt1"/>
                </a:solidFill>
              </a:rPr>
              <a:t>Let’s try to declare an array of function pointers on the stack without initializing it</a:t>
            </a:r>
            <a:endParaRPr sz="3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Example - Declared Array of Function Pointers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153" name="Google Shape;15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5600" y="1017725"/>
            <a:ext cx="4332793" cy="3820976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dk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One Last Thing…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59" name="Google Shape;159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●"/>
            </a:pPr>
            <a:r>
              <a:rPr lang="en" sz="3100">
                <a:solidFill>
                  <a:schemeClr val="lt1"/>
                </a:solidFill>
              </a:rPr>
              <a:t>We can initialize an array, or create an empty array and fill it later</a:t>
            </a:r>
            <a:endParaRPr sz="3100">
              <a:solidFill>
                <a:schemeClr val="lt1"/>
              </a:solidFill>
            </a:endParaRPr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●"/>
            </a:pPr>
            <a:r>
              <a:rPr lang="en" sz="3100">
                <a:solidFill>
                  <a:schemeClr val="lt1"/>
                </a:solidFill>
              </a:rPr>
              <a:t>But what if I want to change the size of my array?</a:t>
            </a:r>
            <a:endParaRPr sz="3100">
              <a:solidFill>
                <a:schemeClr val="lt1"/>
              </a:solidFill>
            </a:endParaRPr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●"/>
            </a:pPr>
            <a:r>
              <a:rPr lang="en" sz="3100">
                <a:solidFill>
                  <a:schemeClr val="lt1"/>
                </a:solidFill>
              </a:rPr>
              <a:t>What about malloc?</a:t>
            </a:r>
            <a:endParaRPr sz="3100">
              <a:solidFill>
                <a:schemeClr val="lt1"/>
              </a:solidFill>
            </a:endParaRPr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●"/>
            </a:pPr>
            <a:r>
              <a:rPr lang="en" sz="3100">
                <a:solidFill>
                  <a:schemeClr val="lt1"/>
                </a:solidFill>
              </a:rPr>
              <a:t>Let’s create a function pointer that’s been dynamically allocated on the heap</a:t>
            </a:r>
            <a:endParaRPr sz="3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dk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Example - Function Pointers and Malloc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165" name="Google Shape;16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7153" y="1025238"/>
            <a:ext cx="4845075" cy="3093025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6" name="Google Shape;16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3675" y="4202900"/>
            <a:ext cx="3676650" cy="6858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dk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One Last </a:t>
            </a:r>
            <a:r>
              <a:rPr lang="en" i="1">
                <a:solidFill>
                  <a:schemeClr val="lt1"/>
                </a:solidFill>
              </a:rPr>
              <a:t>Last</a:t>
            </a:r>
            <a:r>
              <a:rPr lang="en">
                <a:solidFill>
                  <a:schemeClr val="lt1"/>
                </a:solidFill>
              </a:rPr>
              <a:t> Thing…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72" name="Google Shape;17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●"/>
            </a:pPr>
            <a:r>
              <a:rPr lang="en" sz="3100">
                <a:solidFill>
                  <a:schemeClr val="lt1"/>
                </a:solidFill>
              </a:rPr>
              <a:t>Function pointers are of type </a:t>
            </a:r>
            <a:r>
              <a:rPr lang="en" sz="3100" b="1">
                <a:solidFill>
                  <a:schemeClr val="lt1"/>
                </a:solidFill>
              </a:rPr>
              <a:t>void *</a:t>
            </a:r>
            <a:endParaRPr sz="3100" b="1">
              <a:solidFill>
                <a:schemeClr val="lt1"/>
              </a:solidFill>
            </a:endParaRPr>
          </a:p>
          <a:p>
            <a:pPr marL="914400" lvl="1" indent="-425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○"/>
            </a:pPr>
            <a:r>
              <a:rPr lang="en" sz="3100">
                <a:solidFill>
                  <a:schemeClr val="lt1"/>
                </a:solidFill>
              </a:rPr>
              <a:t>Still a pointer, so still 8 bytes</a:t>
            </a:r>
            <a:endParaRPr sz="3100">
              <a:solidFill>
                <a:schemeClr val="lt1"/>
              </a:solidFill>
            </a:endParaRPr>
          </a:p>
          <a:p>
            <a:pPr marL="914400" lvl="1" indent="-425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○"/>
            </a:pPr>
            <a:r>
              <a:rPr lang="en" sz="3100">
                <a:solidFill>
                  <a:schemeClr val="lt1"/>
                </a:solidFill>
              </a:rPr>
              <a:t>However, we don’t know its type</a:t>
            </a:r>
            <a:endParaRPr sz="3100">
              <a:solidFill>
                <a:schemeClr val="lt1"/>
              </a:solidFill>
            </a:endParaRPr>
          </a:p>
          <a:p>
            <a:pPr marL="914400" lvl="1" indent="-425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○"/>
            </a:pPr>
            <a:r>
              <a:rPr lang="en" sz="3100">
                <a:solidFill>
                  <a:schemeClr val="lt1"/>
                </a:solidFill>
              </a:rPr>
              <a:t>Hence, in the previous example, we’ll allocate using sizeof(void*) (8 bytes per function pointer)</a:t>
            </a:r>
            <a:endParaRPr sz="3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dk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qsort()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78" name="Google Shape;178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457200" lvl="0" indent="-38115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3100">
                <a:solidFill>
                  <a:schemeClr val="lt1"/>
                </a:solidFill>
              </a:rPr>
              <a:t>There’s a function pointer built in to C that will perform quicksort on a collection</a:t>
            </a:r>
            <a:endParaRPr sz="3100">
              <a:solidFill>
                <a:schemeClr val="lt1"/>
              </a:solidFill>
            </a:endParaRPr>
          </a:p>
          <a:p>
            <a:pPr marL="914400" lvl="1" indent="-38115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 sz="3100" i="1">
                <a:solidFill>
                  <a:schemeClr val="lt1"/>
                </a:solidFill>
              </a:rPr>
              <a:t>Any </a:t>
            </a:r>
            <a:r>
              <a:rPr lang="en" sz="3100">
                <a:solidFill>
                  <a:schemeClr val="lt1"/>
                </a:solidFill>
              </a:rPr>
              <a:t>collection</a:t>
            </a:r>
            <a:endParaRPr sz="3100">
              <a:solidFill>
                <a:schemeClr val="lt1"/>
              </a:solidFill>
            </a:endParaRPr>
          </a:p>
          <a:p>
            <a:pPr marL="1371600" lvl="2" indent="-38115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■"/>
            </a:pPr>
            <a:r>
              <a:rPr lang="en" sz="3100">
                <a:solidFill>
                  <a:schemeClr val="lt1"/>
                </a:solidFill>
              </a:rPr>
              <a:t>How can we do this?</a:t>
            </a:r>
            <a:endParaRPr sz="3100">
              <a:solidFill>
                <a:schemeClr val="lt1"/>
              </a:solidFill>
            </a:endParaRPr>
          </a:p>
          <a:p>
            <a:pPr marL="457200" lvl="0" indent="-38115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3100">
                <a:solidFill>
                  <a:schemeClr val="lt1"/>
                </a:solidFill>
              </a:rPr>
              <a:t>The function that performs the calculation to determine if values need to be swapped must be passed in as a function pointer</a:t>
            </a:r>
            <a:endParaRPr sz="3100">
              <a:solidFill>
                <a:schemeClr val="lt1"/>
              </a:solidFill>
            </a:endParaRPr>
          </a:p>
          <a:p>
            <a:pPr marL="914400" lvl="1" indent="-38115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 sz="3100">
                <a:solidFill>
                  <a:schemeClr val="lt1"/>
                </a:solidFill>
              </a:rPr>
              <a:t>This allows us to create our own collections and our own function, without changing the quicksort code</a:t>
            </a:r>
            <a:endParaRPr sz="3100">
              <a:solidFill>
                <a:schemeClr val="lt1"/>
              </a:solidFill>
            </a:endParaRPr>
          </a:p>
          <a:p>
            <a:pPr marL="457200" lvl="0" indent="-38115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3100">
                <a:solidFill>
                  <a:schemeClr val="lt1"/>
                </a:solidFill>
              </a:rPr>
              <a:t>See Lab 5 description for more info on qsort()</a:t>
            </a:r>
            <a:endParaRPr sz="3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3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1" name="Google Shape;291;p53"/>
          <p:cNvSpPr txBox="1">
            <a:spLocks noGrp="1"/>
          </p:cNvSpPr>
          <p:nvPr>
            <p:ph type="title"/>
          </p:nvPr>
        </p:nvSpPr>
        <p:spPr>
          <a:xfrm>
            <a:off x="383400" y="164325"/>
            <a:ext cx="84489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Course News</a:t>
            </a:r>
            <a:endParaRPr/>
          </a:p>
        </p:txBody>
      </p:sp>
      <p:sp>
        <p:nvSpPr>
          <p:cNvPr id="292" name="Google Shape;292;p53"/>
          <p:cNvSpPr txBox="1">
            <a:spLocks noGrp="1"/>
          </p:cNvSpPr>
          <p:nvPr>
            <p:ph type="body" idx="1"/>
          </p:nvPr>
        </p:nvSpPr>
        <p:spPr>
          <a:xfrm>
            <a:off x="383400" y="920900"/>
            <a:ext cx="8377200" cy="37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en-US" dirty="0"/>
              <a:t>Loading and Forking Lab is due Thursday, March 28th at 5:59 PM</a:t>
            </a:r>
          </a:p>
          <a:p>
            <a:r>
              <a:rPr lang="en-US" dirty="0"/>
              <a:t>Bomb Project is due Monday, </a:t>
            </a:r>
            <a:r>
              <a:rPr lang="en-US"/>
              <a:t>March 25</a:t>
            </a:r>
            <a:r>
              <a:rPr lang="en-US" baseline="30000"/>
              <a:t>th </a:t>
            </a:r>
            <a:r>
              <a:rPr lang="en-US"/>
              <a:t>at 5:59PM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8"/>
          <p:cNvSpPr txBox="1">
            <a:spLocks noGrp="1"/>
          </p:cNvSpPr>
          <p:nvPr>
            <p:ph type="title"/>
          </p:nvPr>
        </p:nvSpPr>
        <p:spPr>
          <a:xfrm>
            <a:off x="417600" y="1655550"/>
            <a:ext cx="8308800" cy="18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990"/>
            </a:pPr>
            <a:r>
              <a:rPr lang="en" sz="5020" b="1" dirty="0">
                <a:solidFill>
                  <a:schemeClr val="lt1"/>
                </a:solidFill>
              </a:rPr>
              <a:t>Quiz time!</a:t>
            </a:r>
            <a:br>
              <a:rPr lang="en" sz="5020" b="1" dirty="0">
                <a:solidFill>
                  <a:schemeClr val="lt1"/>
                </a:solidFill>
              </a:rPr>
            </a:br>
            <a:r>
              <a:rPr lang="en" sz="1800" b="1" dirty="0">
                <a:solidFill>
                  <a:schemeClr val="lt1"/>
                </a:solidFill>
              </a:rPr>
              <a:t>Quiz is named </a:t>
            </a:r>
            <a:r>
              <a:rPr lang="en" sz="1800" b="1" i="1" dirty="0">
                <a:solidFill>
                  <a:schemeClr val="lt1"/>
                </a:solidFill>
              </a:rPr>
              <a:t>Week ?</a:t>
            </a:r>
            <a:br>
              <a:rPr lang="en" sz="1800" b="1" dirty="0">
                <a:solidFill>
                  <a:schemeClr val="lt1"/>
                </a:solidFill>
              </a:rPr>
            </a:br>
            <a:r>
              <a:rPr lang="en" sz="1800" b="1" dirty="0">
                <a:solidFill>
                  <a:schemeClr val="lt1"/>
                </a:solidFill>
              </a:rPr>
              <a:t>Password is: </a:t>
            </a:r>
            <a:r>
              <a:rPr lang="en-US" sz="1800" b="1" i="1">
                <a:solidFill>
                  <a:schemeClr val="lt1"/>
                </a:solidFill>
              </a:rPr>
              <a:t>______</a:t>
            </a:r>
            <a:endParaRPr sz="5020" b="1" i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8"/>
          <p:cNvSpPr txBox="1">
            <a:spLocks noGrp="1"/>
          </p:cNvSpPr>
          <p:nvPr>
            <p:ph type="title"/>
          </p:nvPr>
        </p:nvSpPr>
        <p:spPr>
          <a:xfrm>
            <a:off x="417600" y="1655550"/>
            <a:ext cx="8308800" cy="18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020" b="1">
                <a:solidFill>
                  <a:schemeClr val="lt1"/>
                </a:solidFill>
              </a:rPr>
              <a:t>Part B - Fork, Exec, and Signal Handling</a:t>
            </a:r>
            <a:endParaRPr sz="5020" b="1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969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Part B - Signals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46" name="Google Shape;446;p5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en" sz="3000">
                <a:solidFill>
                  <a:schemeClr val="lt1"/>
                </a:solidFill>
              </a:rPr>
              <a:t>Processes can communicate to each other with signals</a:t>
            </a:r>
            <a:endParaRPr sz="3000">
              <a:solidFill>
                <a:schemeClr val="lt1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en" sz="3000">
                <a:solidFill>
                  <a:schemeClr val="lt1"/>
                </a:solidFill>
              </a:rPr>
              <a:t>For example, something we should be familiar with by now is the interrupt signal, or Ctrl+C</a:t>
            </a:r>
            <a:endParaRPr sz="3000">
              <a:solidFill>
                <a:schemeClr val="lt1"/>
              </a:solidFill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</a:pPr>
            <a:r>
              <a:rPr lang="en" sz="3000">
                <a:solidFill>
                  <a:schemeClr val="lt1"/>
                </a:solidFill>
              </a:rPr>
              <a:t>The interrupt signal will communicate to your process that the program should be terminated</a:t>
            </a:r>
            <a:endParaRPr sz="3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Part B - Signals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52" name="Google Shape;452;p6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en" sz="3000">
                <a:solidFill>
                  <a:schemeClr val="lt1"/>
                </a:solidFill>
              </a:rPr>
              <a:t>In C, we can actually catch these signals, and add some behavior to them</a:t>
            </a:r>
            <a:endParaRPr sz="3000">
              <a:solidFill>
                <a:schemeClr val="lt1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en" sz="3000">
                <a:solidFill>
                  <a:schemeClr val="lt1"/>
                </a:solidFill>
              </a:rPr>
              <a:t>You might have seen this in Project 3, where the program didn’t end immediately after Ctrl+C was pressed, but instead printed out some information before exiting</a:t>
            </a:r>
            <a:endParaRPr sz="3000">
              <a:solidFill>
                <a:schemeClr val="lt1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en" sz="3000">
                <a:solidFill>
                  <a:schemeClr val="lt1"/>
                </a:solidFill>
              </a:rPr>
              <a:t>How can we catch these signals?</a:t>
            </a:r>
            <a:endParaRPr sz="3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Part B - Signals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58" name="Google Shape;458;p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623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2400" dirty="0">
                <a:solidFill>
                  <a:schemeClr val="lt1"/>
                </a:solidFill>
              </a:rPr>
              <a:t>In the &lt;</a:t>
            </a:r>
            <a:r>
              <a:rPr lang="en" sz="2400" dirty="0" err="1">
                <a:solidFill>
                  <a:schemeClr val="lt1"/>
                </a:solidFill>
              </a:rPr>
              <a:t>stdlib.h</a:t>
            </a:r>
            <a:r>
              <a:rPr lang="en" sz="2400" dirty="0">
                <a:solidFill>
                  <a:schemeClr val="lt1"/>
                </a:solidFill>
              </a:rPr>
              <a:t>&gt; library, there’s a function we can use called </a:t>
            </a:r>
            <a:r>
              <a:rPr lang="en" sz="2400" b="1" dirty="0">
                <a:solidFill>
                  <a:schemeClr val="lt1"/>
                </a:solidFill>
              </a:rPr>
              <a:t>signal</a:t>
            </a:r>
            <a:endParaRPr sz="2400" b="1" dirty="0">
              <a:solidFill>
                <a:schemeClr val="lt1"/>
              </a:solidFill>
            </a:endParaRPr>
          </a:p>
          <a:p>
            <a:pPr marL="457200" lvl="0" indent="-37623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2400" b="1" dirty="0">
                <a:solidFill>
                  <a:schemeClr val="lt1"/>
                </a:solidFill>
              </a:rPr>
              <a:t>signal(int interrupt, void* </a:t>
            </a:r>
            <a:r>
              <a:rPr lang="en" sz="2400" b="1" dirty="0" err="1">
                <a:solidFill>
                  <a:schemeClr val="lt1"/>
                </a:solidFill>
              </a:rPr>
              <a:t>function_ptr</a:t>
            </a:r>
            <a:r>
              <a:rPr lang="en" sz="2400" b="1" dirty="0">
                <a:solidFill>
                  <a:schemeClr val="lt1"/>
                </a:solidFill>
              </a:rPr>
              <a:t>)</a:t>
            </a:r>
            <a:endParaRPr sz="2400" b="1" dirty="0">
              <a:solidFill>
                <a:schemeClr val="lt1"/>
              </a:solidFill>
            </a:endParaRPr>
          </a:p>
          <a:p>
            <a:pPr marL="914400" lvl="1" indent="-37623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 sz="2400" dirty="0">
                <a:solidFill>
                  <a:schemeClr val="lt1"/>
                </a:solidFill>
              </a:rPr>
              <a:t>Once signal detects the interrupt specified as a parameter (SIGKILL, SIGINT, </a:t>
            </a:r>
            <a:r>
              <a:rPr lang="en" sz="2400" dirty="0" err="1">
                <a:solidFill>
                  <a:schemeClr val="lt1"/>
                </a:solidFill>
              </a:rPr>
              <a:t>etc</a:t>
            </a:r>
            <a:r>
              <a:rPr lang="en" sz="2400" dirty="0">
                <a:solidFill>
                  <a:schemeClr val="lt1"/>
                </a:solidFill>
              </a:rPr>
              <a:t>), it will then execute the function pointed to by </a:t>
            </a:r>
            <a:r>
              <a:rPr lang="en" sz="2400" dirty="0" err="1">
                <a:solidFill>
                  <a:schemeClr val="lt1"/>
                </a:solidFill>
              </a:rPr>
              <a:t>function_ptr</a:t>
            </a:r>
            <a:r>
              <a:rPr lang="en" sz="2400" dirty="0">
                <a:solidFill>
                  <a:schemeClr val="lt1"/>
                </a:solidFill>
              </a:rPr>
              <a:t>, then perform the interrupt</a:t>
            </a:r>
            <a:endParaRPr sz="2400" dirty="0">
              <a:solidFill>
                <a:schemeClr val="lt1"/>
              </a:solidFill>
            </a:endParaRPr>
          </a:p>
          <a:p>
            <a:pPr marL="457200" lvl="0" indent="-37623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2400" dirty="0">
                <a:solidFill>
                  <a:schemeClr val="lt1"/>
                </a:solidFill>
              </a:rPr>
              <a:t>Once we call signal, the process will always be on the lookout for that signal, and if it occurs, will run the function</a:t>
            </a:r>
            <a:endParaRPr sz="24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Part B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64" name="Google Shape;464;p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457200" lvl="0" indent="-34766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3000">
                <a:solidFill>
                  <a:schemeClr val="lt1"/>
                </a:solidFill>
              </a:rPr>
              <a:t>For this part of the lab, we’ll need to use our knowledge of fork(), exec(), and signals</a:t>
            </a:r>
            <a:endParaRPr sz="3000">
              <a:solidFill>
                <a:schemeClr val="lt1"/>
              </a:solidFill>
            </a:endParaRPr>
          </a:p>
          <a:p>
            <a:pPr marL="457200" lvl="0" indent="-34766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3000">
                <a:solidFill>
                  <a:schemeClr val="lt1"/>
                </a:solidFill>
              </a:rPr>
              <a:t>Our program needs to look for the interrupts SIGUSR1 and SIGUSR2</a:t>
            </a:r>
            <a:endParaRPr sz="3000">
              <a:solidFill>
                <a:schemeClr val="lt1"/>
              </a:solidFill>
            </a:endParaRPr>
          </a:p>
          <a:p>
            <a:pPr marL="914400" lvl="1" indent="-34766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 sz="3000">
                <a:solidFill>
                  <a:schemeClr val="lt1"/>
                </a:solidFill>
              </a:rPr>
              <a:t>If SIGUSR1 is detected, fork a process have it run the command </a:t>
            </a:r>
            <a:r>
              <a:rPr lang="en" sz="3000" b="1">
                <a:solidFill>
                  <a:schemeClr val="lt1"/>
                </a:solidFill>
              </a:rPr>
              <a:t>ls</a:t>
            </a:r>
            <a:endParaRPr sz="3000" b="1">
              <a:solidFill>
                <a:schemeClr val="lt1"/>
              </a:solidFill>
            </a:endParaRPr>
          </a:p>
          <a:p>
            <a:pPr marL="914400" lvl="1" indent="-34766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 sz="3000">
                <a:solidFill>
                  <a:schemeClr val="lt1"/>
                </a:solidFill>
              </a:rPr>
              <a:t>If SIGUSR2 is detected, fork a process and have it run the command </a:t>
            </a:r>
            <a:r>
              <a:rPr lang="en" sz="3000" b="1">
                <a:solidFill>
                  <a:schemeClr val="lt1"/>
                </a:solidFill>
              </a:rPr>
              <a:t>ls -l -a </a:t>
            </a:r>
            <a:endParaRPr sz="3000" b="1">
              <a:solidFill>
                <a:schemeClr val="lt1"/>
              </a:solidFill>
            </a:endParaRPr>
          </a:p>
          <a:p>
            <a:pPr marL="457200" lvl="0" indent="-34766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3000">
                <a:solidFill>
                  <a:schemeClr val="lt1"/>
                </a:solidFill>
              </a:rPr>
              <a:t>Your program should also run in the exact specified order and print the specified information</a:t>
            </a:r>
            <a:endParaRPr sz="3000">
              <a:solidFill>
                <a:schemeClr val="lt1"/>
              </a:solidFill>
            </a:endParaRPr>
          </a:p>
          <a:p>
            <a:pPr marL="457200" lvl="0" indent="-34766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Char char="●"/>
            </a:pPr>
            <a:r>
              <a:rPr lang="en" sz="3000" b="1">
                <a:solidFill>
                  <a:schemeClr val="accent5"/>
                </a:solidFill>
              </a:rPr>
              <a:t>IMPORTANT </a:t>
            </a:r>
            <a:r>
              <a:rPr lang="en" sz="3000" b="1">
                <a:solidFill>
                  <a:schemeClr val="lt1"/>
                </a:solidFill>
              </a:rPr>
              <a:t>- when running processes with multiple threads, testing it once is not enough</a:t>
            </a:r>
            <a:endParaRPr sz="3000" b="1">
              <a:solidFill>
                <a:schemeClr val="lt1"/>
              </a:solidFill>
            </a:endParaRPr>
          </a:p>
          <a:p>
            <a:pPr marL="457200" lvl="0" indent="-34766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3000">
                <a:solidFill>
                  <a:schemeClr val="lt1"/>
                </a:solidFill>
              </a:rPr>
              <a:t>Due to the unpredictability of the scheduler, running your program once time may be fine, but the next time text may print out of order</a:t>
            </a:r>
            <a:endParaRPr sz="3000">
              <a:solidFill>
                <a:schemeClr val="lt1"/>
              </a:solidFill>
            </a:endParaRPr>
          </a:p>
          <a:p>
            <a:pPr marL="457200" lvl="0" indent="-34766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3000" b="1">
                <a:solidFill>
                  <a:schemeClr val="lt1"/>
                </a:solidFill>
              </a:rPr>
              <a:t>BE THOROUGH</a:t>
            </a:r>
            <a:endParaRPr sz="30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>
            <a:spLocks noGrp="1"/>
          </p:cNvSpPr>
          <p:nvPr>
            <p:ph type="title"/>
          </p:nvPr>
        </p:nvSpPr>
        <p:spPr>
          <a:xfrm>
            <a:off x="417600" y="1655550"/>
            <a:ext cx="8308800" cy="18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020" b="1">
                <a:solidFill>
                  <a:schemeClr val="lt1"/>
                </a:solidFill>
              </a:rPr>
              <a:t>Part A - Dynamic Libraries and Function Pointers</a:t>
            </a:r>
            <a:endParaRPr sz="502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Part A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89" name="Google Shape;189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●"/>
            </a:pPr>
            <a:r>
              <a:rPr lang="en" sz="3100">
                <a:solidFill>
                  <a:schemeClr val="lt1"/>
                </a:solidFill>
              </a:rPr>
              <a:t>For this part of the lab, we need to use </a:t>
            </a:r>
            <a:r>
              <a:rPr lang="en" sz="3100" b="1">
                <a:solidFill>
                  <a:schemeClr val="lt1"/>
                </a:solidFill>
              </a:rPr>
              <a:t>dlopen</a:t>
            </a:r>
            <a:r>
              <a:rPr lang="en" sz="3100">
                <a:solidFill>
                  <a:schemeClr val="lt1"/>
                </a:solidFill>
              </a:rPr>
              <a:t> and </a:t>
            </a:r>
            <a:r>
              <a:rPr lang="en" sz="3100" b="1">
                <a:solidFill>
                  <a:schemeClr val="lt1"/>
                </a:solidFill>
              </a:rPr>
              <a:t>dlsym </a:t>
            </a:r>
            <a:r>
              <a:rPr lang="en" sz="3100">
                <a:solidFill>
                  <a:schemeClr val="lt1"/>
                </a:solidFill>
              </a:rPr>
              <a:t>from the </a:t>
            </a:r>
            <a:r>
              <a:rPr lang="en" sz="3100">
                <a:solidFill>
                  <a:schemeClr val="accent5"/>
                </a:solidFill>
              </a:rPr>
              <a:t>&lt;dlfcn.h&gt; </a:t>
            </a:r>
            <a:r>
              <a:rPr lang="en" sz="3100">
                <a:solidFill>
                  <a:schemeClr val="lt1"/>
                </a:solidFill>
              </a:rPr>
              <a:t>library</a:t>
            </a:r>
            <a:endParaRPr sz="3100">
              <a:solidFill>
                <a:schemeClr val="lt1"/>
              </a:solidFill>
            </a:endParaRPr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●"/>
            </a:pPr>
            <a:r>
              <a:rPr lang="en" sz="3100">
                <a:solidFill>
                  <a:schemeClr val="lt1"/>
                </a:solidFill>
              </a:rPr>
              <a:t>We’ll also need to create our plugin.c file and compile it to a shared object file (plugin.so)</a:t>
            </a:r>
            <a:endParaRPr sz="3100">
              <a:solidFill>
                <a:schemeClr val="lt1"/>
              </a:solidFill>
            </a:endParaRPr>
          </a:p>
          <a:p>
            <a:pPr marL="914400" lvl="1" indent="-425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○"/>
            </a:pPr>
            <a:r>
              <a:rPr lang="en" sz="3100">
                <a:solidFill>
                  <a:schemeClr val="lt1"/>
                </a:solidFill>
              </a:rPr>
              <a:t>To create the .so:</a:t>
            </a:r>
            <a:endParaRPr sz="31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100">
                <a:solidFill>
                  <a:schemeClr val="accent5"/>
                </a:solidFill>
              </a:rPr>
              <a:t>gcc plugin.c -o plugin.so -shared</a:t>
            </a:r>
            <a:endParaRPr sz="310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Part A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95" name="Google Shape;195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457200" lvl="0" indent="-38115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3100">
                <a:solidFill>
                  <a:schemeClr val="lt1"/>
                </a:solidFill>
              </a:rPr>
              <a:t>Once we have a shared object file, we can load it into the main program using </a:t>
            </a:r>
            <a:r>
              <a:rPr lang="en" sz="3100" b="1">
                <a:solidFill>
                  <a:schemeClr val="lt1"/>
                </a:solidFill>
              </a:rPr>
              <a:t>dlopen</a:t>
            </a:r>
            <a:r>
              <a:rPr lang="en" sz="3100">
                <a:solidFill>
                  <a:schemeClr val="lt1"/>
                </a:solidFill>
              </a:rPr>
              <a:t> and call the functions using </a:t>
            </a:r>
            <a:r>
              <a:rPr lang="en" sz="3100" b="1">
                <a:solidFill>
                  <a:schemeClr val="lt1"/>
                </a:solidFill>
              </a:rPr>
              <a:t>dlsym</a:t>
            </a:r>
            <a:endParaRPr sz="3100">
              <a:solidFill>
                <a:schemeClr val="lt1"/>
              </a:solidFill>
            </a:endParaRPr>
          </a:p>
          <a:p>
            <a:pPr marL="457200" lvl="0" indent="-38115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3100" b="1">
                <a:solidFill>
                  <a:schemeClr val="lt1"/>
                </a:solidFill>
              </a:rPr>
              <a:t>void* dlopen(char* plugin_path, int mode)</a:t>
            </a:r>
            <a:endParaRPr sz="3100" b="1">
              <a:solidFill>
                <a:schemeClr val="lt1"/>
              </a:solidFill>
            </a:endParaRPr>
          </a:p>
          <a:p>
            <a:pPr marL="914400" lvl="1" indent="-38115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 sz="3100">
                <a:solidFill>
                  <a:schemeClr val="lt1"/>
                </a:solidFill>
              </a:rPr>
              <a:t>Plugin path will be the so plugin we’re trying to run</a:t>
            </a:r>
            <a:endParaRPr sz="3100">
              <a:solidFill>
                <a:schemeClr val="lt1"/>
              </a:solidFill>
            </a:endParaRPr>
          </a:p>
          <a:p>
            <a:pPr marL="914400" lvl="1" indent="-38115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 sz="3100">
                <a:solidFill>
                  <a:schemeClr val="lt1"/>
                </a:solidFill>
              </a:rPr>
              <a:t>For example, if I want to load the plugin called my_plugin.so, I’d use the path </a:t>
            </a:r>
            <a:r>
              <a:rPr lang="en" sz="3100">
                <a:solidFill>
                  <a:schemeClr val="accent5"/>
                </a:solidFill>
              </a:rPr>
              <a:t>./my_plugin.so</a:t>
            </a:r>
            <a:endParaRPr sz="3100">
              <a:solidFill>
                <a:schemeClr val="accent5"/>
              </a:solidFill>
            </a:endParaRPr>
          </a:p>
          <a:p>
            <a:pPr marL="914400" lvl="1" indent="-38115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 sz="3100">
                <a:solidFill>
                  <a:schemeClr val="lt1"/>
                </a:solidFill>
              </a:rPr>
              <a:t>It returns a handle to be used by dlsym and dlclose()</a:t>
            </a:r>
            <a:endParaRPr sz="3100">
              <a:solidFill>
                <a:schemeClr val="lt1"/>
              </a:solidFill>
            </a:endParaRPr>
          </a:p>
          <a:p>
            <a:pPr marL="457200" lvl="0" indent="-38115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3100" b="1">
                <a:solidFill>
                  <a:schemeClr val="lt1"/>
                </a:solidFill>
              </a:rPr>
              <a:t>Much like malloc, dlopen calls should be matched with a dlclose(handle) call</a:t>
            </a:r>
            <a:endParaRPr sz="31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Part A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01" name="Google Shape;201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-41068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3100" b="1">
                <a:solidFill>
                  <a:schemeClr val="lt1"/>
                </a:solidFill>
              </a:rPr>
              <a:t>void* dlsym(void* handle, const char* fname)</a:t>
            </a:r>
            <a:endParaRPr sz="3100" b="1">
              <a:solidFill>
                <a:schemeClr val="lt1"/>
              </a:solidFill>
            </a:endParaRPr>
          </a:p>
          <a:p>
            <a:pPr marL="914400" lvl="1" indent="-41068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 sz="3100">
                <a:solidFill>
                  <a:schemeClr val="lt1"/>
                </a:solidFill>
              </a:rPr>
              <a:t>Takes in a handle (returned by dlopen) and a function name to be called</a:t>
            </a:r>
            <a:endParaRPr sz="3100">
              <a:solidFill>
                <a:schemeClr val="lt1"/>
              </a:solidFill>
            </a:endParaRPr>
          </a:p>
          <a:p>
            <a:pPr marL="914400" lvl="1" indent="-41068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 sz="3100">
                <a:solidFill>
                  <a:schemeClr val="lt1"/>
                </a:solidFill>
              </a:rPr>
              <a:t>Returns a function pointer to that function</a:t>
            </a:r>
            <a:endParaRPr sz="3100">
              <a:solidFill>
                <a:schemeClr val="lt1"/>
              </a:solidFill>
            </a:endParaRPr>
          </a:p>
          <a:p>
            <a:pPr marL="457200" lvl="0" indent="-41068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3100">
                <a:solidFill>
                  <a:schemeClr val="lt1"/>
                </a:solidFill>
              </a:rPr>
              <a:t>For example, if I have a handle returned from dlopen and I want a function pointer to </a:t>
            </a:r>
            <a:br>
              <a:rPr lang="en" sz="3100">
                <a:solidFill>
                  <a:schemeClr val="lt1"/>
                </a:solidFill>
              </a:rPr>
            </a:br>
            <a:r>
              <a:rPr lang="en" sz="3100">
                <a:solidFill>
                  <a:schemeClr val="lt1"/>
                </a:solidFill>
              </a:rPr>
              <a:t>int fun1(int, long):</a:t>
            </a:r>
            <a:endParaRPr sz="31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100">
                <a:solidFill>
                  <a:schemeClr val="accent5"/>
                </a:solidFill>
              </a:rPr>
              <a:t>int (*fun_ptr)(int, long) = dlsym(handle, “fun1”);</a:t>
            </a:r>
            <a:endParaRPr sz="310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Function Pointers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457200" lvl="0" indent="-38115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3100">
                <a:solidFill>
                  <a:schemeClr val="lt1"/>
                </a:solidFill>
              </a:rPr>
              <a:t>Don’t be scared!</a:t>
            </a:r>
            <a:endParaRPr sz="3100">
              <a:solidFill>
                <a:schemeClr val="lt1"/>
              </a:solidFill>
            </a:endParaRPr>
          </a:p>
          <a:p>
            <a:pPr marL="457200" lvl="0" indent="-38115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3100">
                <a:solidFill>
                  <a:schemeClr val="lt1"/>
                </a:solidFill>
              </a:rPr>
              <a:t>We’ve covered pointers before</a:t>
            </a:r>
            <a:endParaRPr sz="3100">
              <a:solidFill>
                <a:schemeClr val="lt1"/>
              </a:solidFill>
            </a:endParaRPr>
          </a:p>
          <a:p>
            <a:pPr marL="914400" lvl="1" indent="-38115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 sz="3100">
                <a:solidFill>
                  <a:schemeClr val="lt1"/>
                </a:solidFill>
              </a:rPr>
              <a:t>Only this time, we’ll be able to point to the memory address of a function…</a:t>
            </a:r>
            <a:endParaRPr sz="3100">
              <a:solidFill>
                <a:schemeClr val="lt1"/>
              </a:solidFill>
            </a:endParaRPr>
          </a:p>
          <a:p>
            <a:pPr marL="457200" lvl="0" indent="-38115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3100">
                <a:solidFill>
                  <a:schemeClr val="lt1"/>
                </a:solidFill>
              </a:rPr>
              <a:t>We should be familiar with this idea from the assembly project… where we used a function’s address to change execution of a program</a:t>
            </a:r>
            <a:endParaRPr sz="3100">
              <a:solidFill>
                <a:schemeClr val="lt1"/>
              </a:solidFill>
            </a:endParaRPr>
          </a:p>
          <a:p>
            <a:pPr marL="457200" lvl="0" indent="-38115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3100">
                <a:solidFill>
                  <a:schemeClr val="lt1"/>
                </a:solidFill>
              </a:rPr>
              <a:t>So… much like variables… functions have addresses too!</a:t>
            </a:r>
            <a:endParaRPr sz="3100">
              <a:solidFill>
                <a:schemeClr val="lt1"/>
              </a:solidFill>
            </a:endParaRPr>
          </a:p>
          <a:p>
            <a:pPr marL="914400" lvl="1" indent="-38115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 sz="3100">
                <a:solidFill>
                  <a:schemeClr val="lt1"/>
                </a:solidFill>
              </a:rPr>
              <a:t>That we can point to!</a:t>
            </a:r>
            <a:endParaRPr sz="3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Part A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07" name="Google Shape;207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●"/>
            </a:pPr>
            <a:r>
              <a:rPr lang="en" sz="3100">
                <a:solidFill>
                  <a:schemeClr val="lt1"/>
                </a:solidFill>
              </a:rPr>
              <a:t>From there, we can call the function same as any other function pointer</a:t>
            </a:r>
            <a:endParaRPr sz="3100">
              <a:solidFill>
                <a:schemeClr val="lt1"/>
              </a:solidFill>
            </a:endParaRPr>
          </a:p>
          <a:p>
            <a:pPr marL="914400" lvl="1" indent="-425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○"/>
            </a:pPr>
            <a:r>
              <a:rPr lang="en" sz="3100">
                <a:solidFill>
                  <a:schemeClr val="lt1"/>
                </a:solidFill>
              </a:rPr>
              <a:t>fun_ptr(my_int, my_long)</a:t>
            </a:r>
            <a:endParaRPr sz="3100">
              <a:solidFill>
                <a:schemeClr val="lt1"/>
              </a:solidFill>
            </a:endParaRPr>
          </a:p>
          <a:p>
            <a:pPr marL="914400" lvl="1" indent="-425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○"/>
            </a:pPr>
            <a:r>
              <a:rPr lang="en" sz="3100">
                <a:solidFill>
                  <a:schemeClr val="lt1"/>
                </a:solidFill>
              </a:rPr>
              <a:t>This will call the functions in the shared library</a:t>
            </a:r>
            <a:endParaRPr sz="3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Part A - Assignment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13" name="Google Shape;213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-39592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3100">
                <a:solidFill>
                  <a:schemeClr val="lt1"/>
                </a:solidFill>
              </a:rPr>
              <a:t>You will need to write a plugin manager that takes a plugin name as a command line argument</a:t>
            </a:r>
            <a:endParaRPr sz="3100">
              <a:solidFill>
                <a:schemeClr val="lt1"/>
              </a:solidFill>
            </a:endParaRPr>
          </a:p>
          <a:p>
            <a:pPr marL="457200" lvl="0" indent="-39592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3100">
                <a:solidFill>
                  <a:schemeClr val="lt1"/>
                </a:solidFill>
              </a:rPr>
              <a:t>The plugin should have 3 functions: </a:t>
            </a:r>
            <a:endParaRPr sz="3100">
              <a:solidFill>
                <a:schemeClr val="lt1"/>
              </a:solidFill>
            </a:endParaRPr>
          </a:p>
          <a:p>
            <a:pPr marL="914400" lvl="1" indent="-39592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 sz="3100">
                <a:solidFill>
                  <a:schemeClr val="lt1"/>
                </a:solidFill>
              </a:rPr>
              <a:t>int initialize()</a:t>
            </a:r>
            <a:endParaRPr sz="3100">
              <a:solidFill>
                <a:schemeClr val="lt1"/>
              </a:solidFill>
            </a:endParaRPr>
          </a:p>
          <a:p>
            <a:pPr marL="914400" lvl="1" indent="-39592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 sz="3100">
                <a:solidFill>
                  <a:schemeClr val="lt1"/>
                </a:solidFill>
              </a:rPr>
              <a:t>int run()</a:t>
            </a:r>
            <a:endParaRPr sz="3100">
              <a:solidFill>
                <a:schemeClr val="lt1"/>
              </a:solidFill>
            </a:endParaRPr>
          </a:p>
          <a:p>
            <a:pPr marL="914400" lvl="1" indent="-39592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 sz="3100">
                <a:solidFill>
                  <a:schemeClr val="lt1"/>
                </a:solidFill>
              </a:rPr>
              <a:t>int cleanup()</a:t>
            </a:r>
            <a:endParaRPr sz="3100">
              <a:solidFill>
                <a:schemeClr val="lt1"/>
              </a:solidFill>
            </a:endParaRPr>
          </a:p>
          <a:p>
            <a:pPr marL="457200" lvl="0" indent="-39592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3100">
                <a:solidFill>
                  <a:schemeClr val="lt1"/>
                </a:solidFill>
              </a:rPr>
              <a:t>Your plugin manager should be able to load and run all three of these functions</a:t>
            </a:r>
            <a:endParaRPr sz="3100">
              <a:solidFill>
                <a:schemeClr val="lt1"/>
              </a:solidFill>
            </a:endParaRPr>
          </a:p>
          <a:p>
            <a:pPr marL="914400" lvl="1" indent="-39592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 sz="3100">
                <a:solidFill>
                  <a:schemeClr val="lt1"/>
                </a:solidFill>
              </a:rPr>
              <a:t>While also checking for errors</a:t>
            </a:r>
            <a:endParaRPr sz="3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8"/>
          <p:cNvSpPr txBox="1">
            <a:spLocks noGrp="1"/>
          </p:cNvSpPr>
          <p:nvPr>
            <p:ph type="title"/>
          </p:nvPr>
        </p:nvSpPr>
        <p:spPr>
          <a:xfrm>
            <a:off x="417600" y="1655550"/>
            <a:ext cx="8308800" cy="18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020" b="1">
                <a:solidFill>
                  <a:schemeClr val="lt1"/>
                </a:solidFill>
              </a:rPr>
              <a:t>Fork()ing and Exec()uting</a:t>
            </a:r>
            <a:endParaRPr sz="502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dk1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The fork() Call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24" name="Google Shape;224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457200" lvl="0" indent="-38115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3100" b="1">
                <a:solidFill>
                  <a:schemeClr val="lt1"/>
                </a:solidFill>
              </a:rPr>
              <a:t>int fork()</a:t>
            </a:r>
            <a:r>
              <a:rPr lang="en" sz="3100">
                <a:solidFill>
                  <a:schemeClr val="lt1"/>
                </a:solidFill>
              </a:rPr>
              <a:t> will spawn a new process</a:t>
            </a:r>
            <a:endParaRPr sz="3100">
              <a:solidFill>
                <a:schemeClr val="lt1"/>
              </a:solidFill>
            </a:endParaRPr>
          </a:p>
          <a:p>
            <a:pPr marL="914400" lvl="1" indent="-38115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 sz="3100">
                <a:solidFill>
                  <a:schemeClr val="lt1"/>
                </a:solidFill>
              </a:rPr>
              <a:t>The return value of fork will depend on the process </a:t>
            </a:r>
            <a:endParaRPr sz="3100">
              <a:solidFill>
                <a:schemeClr val="lt1"/>
              </a:solidFill>
            </a:endParaRPr>
          </a:p>
          <a:p>
            <a:pPr marL="1371600" lvl="2" indent="-38115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■"/>
            </a:pPr>
            <a:r>
              <a:rPr lang="en" sz="3100">
                <a:solidFill>
                  <a:schemeClr val="lt1"/>
                </a:solidFill>
              </a:rPr>
              <a:t>The parent will have its own (nonzero) process ID returned from fork</a:t>
            </a:r>
            <a:endParaRPr sz="3100">
              <a:solidFill>
                <a:schemeClr val="lt1"/>
              </a:solidFill>
            </a:endParaRPr>
          </a:p>
          <a:p>
            <a:pPr marL="1371600" lvl="2" indent="-38115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■"/>
            </a:pPr>
            <a:r>
              <a:rPr lang="en" sz="3100">
                <a:solidFill>
                  <a:schemeClr val="lt1"/>
                </a:solidFill>
              </a:rPr>
              <a:t>The child will have 0 returned </a:t>
            </a:r>
            <a:endParaRPr sz="3100">
              <a:solidFill>
                <a:schemeClr val="lt1"/>
              </a:solidFill>
            </a:endParaRPr>
          </a:p>
          <a:p>
            <a:pPr marL="1371600" lvl="2" indent="-38115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■"/>
            </a:pPr>
            <a:r>
              <a:rPr lang="en" sz="3100">
                <a:solidFill>
                  <a:schemeClr val="lt1"/>
                </a:solidFill>
              </a:rPr>
              <a:t>0 is </a:t>
            </a:r>
            <a:r>
              <a:rPr lang="en" sz="3100" b="1">
                <a:solidFill>
                  <a:schemeClr val="lt1"/>
                </a:solidFill>
              </a:rPr>
              <a:t>NOT</a:t>
            </a:r>
            <a:r>
              <a:rPr lang="en" sz="3100">
                <a:solidFill>
                  <a:schemeClr val="lt1"/>
                </a:solidFill>
              </a:rPr>
              <a:t> the child’s process ID, just a way to determine if the process is a child or parent</a:t>
            </a:r>
            <a:endParaRPr sz="3100">
              <a:solidFill>
                <a:schemeClr val="lt1"/>
              </a:solidFill>
            </a:endParaRPr>
          </a:p>
          <a:p>
            <a:pPr marL="457200" lvl="0" indent="-38115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3100">
                <a:solidFill>
                  <a:schemeClr val="lt1"/>
                </a:solidFill>
              </a:rPr>
              <a:t>Both processes begin executing directly </a:t>
            </a:r>
            <a:r>
              <a:rPr lang="en" sz="3100" b="1">
                <a:solidFill>
                  <a:schemeClr val="lt1"/>
                </a:solidFill>
              </a:rPr>
              <a:t>after</a:t>
            </a:r>
            <a:r>
              <a:rPr lang="en" sz="3100">
                <a:solidFill>
                  <a:schemeClr val="lt1"/>
                </a:solidFill>
              </a:rPr>
              <a:t> the fork call</a:t>
            </a:r>
            <a:endParaRPr sz="3100">
              <a:solidFill>
                <a:schemeClr val="lt1"/>
              </a:solidFill>
            </a:endParaRPr>
          </a:p>
          <a:p>
            <a:pPr marL="457200" lvl="0" indent="-38115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3100">
                <a:solidFill>
                  <a:schemeClr val="lt1"/>
                </a:solidFill>
              </a:rPr>
              <a:t>The child process will receive a </a:t>
            </a:r>
            <a:r>
              <a:rPr lang="en" sz="3100" b="1">
                <a:solidFill>
                  <a:schemeClr val="lt1"/>
                </a:solidFill>
              </a:rPr>
              <a:t>copy</a:t>
            </a:r>
            <a:r>
              <a:rPr lang="en" sz="3100">
                <a:solidFill>
                  <a:schemeClr val="lt1"/>
                </a:solidFill>
              </a:rPr>
              <a:t> of all current variables from the parent process</a:t>
            </a:r>
            <a:endParaRPr sz="3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dk1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The wait() Call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30" name="Google Shape;230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457200" lvl="0" indent="-38115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3100">
                <a:solidFill>
                  <a:schemeClr val="lt1"/>
                </a:solidFill>
              </a:rPr>
              <a:t>The </a:t>
            </a:r>
            <a:r>
              <a:rPr lang="en" sz="3100" b="1">
                <a:solidFill>
                  <a:schemeClr val="lt1"/>
                </a:solidFill>
              </a:rPr>
              <a:t>wait()</a:t>
            </a:r>
            <a:r>
              <a:rPr lang="en" sz="3100">
                <a:solidFill>
                  <a:schemeClr val="lt1"/>
                </a:solidFill>
              </a:rPr>
              <a:t> call will wait for </a:t>
            </a:r>
            <a:r>
              <a:rPr lang="en" sz="3100" b="1">
                <a:solidFill>
                  <a:schemeClr val="lt1"/>
                </a:solidFill>
              </a:rPr>
              <a:t>one</a:t>
            </a:r>
            <a:r>
              <a:rPr lang="en" sz="3100">
                <a:solidFill>
                  <a:schemeClr val="lt1"/>
                </a:solidFill>
              </a:rPr>
              <a:t> child to finish</a:t>
            </a:r>
            <a:endParaRPr sz="3100">
              <a:solidFill>
                <a:schemeClr val="lt1"/>
              </a:solidFill>
            </a:endParaRPr>
          </a:p>
          <a:p>
            <a:pPr marL="914400" lvl="1" indent="-38115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 sz="3100">
                <a:solidFill>
                  <a:schemeClr val="lt1"/>
                </a:solidFill>
              </a:rPr>
              <a:t>Wait will then return the process ID of the child that finished</a:t>
            </a:r>
            <a:endParaRPr sz="3100">
              <a:solidFill>
                <a:schemeClr val="lt1"/>
              </a:solidFill>
            </a:endParaRPr>
          </a:p>
          <a:p>
            <a:pPr marL="914400" lvl="1" indent="-38115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 sz="3100">
                <a:solidFill>
                  <a:schemeClr val="lt1"/>
                </a:solidFill>
              </a:rPr>
              <a:t>If there are no children, wait() will return -1</a:t>
            </a:r>
            <a:endParaRPr sz="3100">
              <a:solidFill>
                <a:schemeClr val="lt1"/>
              </a:solidFill>
            </a:endParaRPr>
          </a:p>
          <a:p>
            <a:pPr marL="914400" lvl="1" indent="-38115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 sz="3100">
                <a:solidFill>
                  <a:schemeClr val="lt1"/>
                </a:solidFill>
              </a:rPr>
              <a:t>If we want to wait on all children to finish, we can loop over wait() &gt; 0</a:t>
            </a:r>
            <a:endParaRPr sz="3100">
              <a:solidFill>
                <a:schemeClr val="lt1"/>
              </a:solidFill>
            </a:endParaRPr>
          </a:p>
          <a:p>
            <a:pPr marL="1371600" lvl="2" indent="-38115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■"/>
            </a:pPr>
            <a:r>
              <a:rPr lang="en" sz="3100">
                <a:solidFill>
                  <a:schemeClr val="lt1"/>
                </a:solidFill>
              </a:rPr>
              <a:t>It will return -1 once there are no children left, then exit the loop</a:t>
            </a:r>
            <a:endParaRPr sz="3100">
              <a:solidFill>
                <a:schemeClr val="lt1"/>
              </a:solidFill>
            </a:endParaRPr>
          </a:p>
          <a:p>
            <a:pPr marL="457200" lvl="0" indent="-38115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3100">
                <a:solidFill>
                  <a:schemeClr val="lt1"/>
                </a:solidFill>
              </a:rPr>
              <a:t>Wait only waits on </a:t>
            </a:r>
            <a:r>
              <a:rPr lang="en" sz="3100" b="1">
                <a:solidFill>
                  <a:schemeClr val="lt1"/>
                </a:solidFill>
              </a:rPr>
              <a:t>children</a:t>
            </a:r>
            <a:r>
              <a:rPr lang="en" sz="3100">
                <a:solidFill>
                  <a:schemeClr val="lt1"/>
                </a:solidFill>
              </a:rPr>
              <a:t> - it does </a:t>
            </a:r>
            <a:r>
              <a:rPr lang="en" sz="3100" b="1">
                <a:solidFill>
                  <a:schemeClr val="lt1"/>
                </a:solidFill>
              </a:rPr>
              <a:t>NOT </a:t>
            </a:r>
            <a:r>
              <a:rPr lang="en" sz="3100">
                <a:solidFill>
                  <a:schemeClr val="lt1"/>
                </a:solidFill>
              </a:rPr>
              <a:t>wait for grandchildren to finish executing</a:t>
            </a:r>
            <a:endParaRPr sz="3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dk1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The exec() Calls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36" name="Google Shape;236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-39592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3100">
                <a:solidFill>
                  <a:schemeClr val="lt1"/>
                </a:solidFill>
              </a:rPr>
              <a:t>There are many different types of exec calls we can use</a:t>
            </a:r>
            <a:endParaRPr sz="3100">
              <a:solidFill>
                <a:schemeClr val="lt1"/>
              </a:solidFill>
            </a:endParaRPr>
          </a:p>
          <a:p>
            <a:pPr marL="914400" lvl="1" indent="-39592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 sz="3100">
                <a:solidFill>
                  <a:schemeClr val="lt1"/>
                </a:solidFill>
              </a:rPr>
              <a:t>execv()</a:t>
            </a:r>
            <a:endParaRPr sz="3100">
              <a:solidFill>
                <a:schemeClr val="lt1"/>
              </a:solidFill>
            </a:endParaRPr>
          </a:p>
          <a:p>
            <a:pPr marL="914400" lvl="1" indent="-39592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 sz="3100">
                <a:solidFill>
                  <a:schemeClr val="lt1"/>
                </a:solidFill>
              </a:rPr>
              <a:t>execve()</a:t>
            </a:r>
            <a:endParaRPr sz="3100">
              <a:solidFill>
                <a:schemeClr val="lt1"/>
              </a:solidFill>
            </a:endParaRPr>
          </a:p>
          <a:p>
            <a:pPr marL="914400" lvl="1" indent="-39592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 sz="3100">
                <a:solidFill>
                  <a:schemeClr val="lt1"/>
                </a:solidFill>
              </a:rPr>
              <a:t>execvp()</a:t>
            </a:r>
            <a:endParaRPr sz="3100">
              <a:solidFill>
                <a:schemeClr val="lt1"/>
              </a:solidFill>
            </a:endParaRPr>
          </a:p>
          <a:p>
            <a:pPr marL="914400" lvl="1" indent="-39592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 sz="3100">
                <a:solidFill>
                  <a:schemeClr val="lt1"/>
                </a:solidFill>
              </a:rPr>
              <a:t>execvpe()</a:t>
            </a:r>
            <a:endParaRPr sz="3100">
              <a:solidFill>
                <a:schemeClr val="lt1"/>
              </a:solidFill>
            </a:endParaRPr>
          </a:p>
          <a:p>
            <a:pPr marL="914400" lvl="1" indent="-39592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 sz="3100">
                <a:solidFill>
                  <a:schemeClr val="lt1"/>
                </a:solidFill>
              </a:rPr>
              <a:t>Etc… see lecture slides for more examples on different exec functions</a:t>
            </a:r>
            <a:endParaRPr sz="3100">
              <a:solidFill>
                <a:schemeClr val="lt1"/>
              </a:solidFill>
            </a:endParaRPr>
          </a:p>
          <a:p>
            <a:pPr marL="457200" lvl="0" indent="-39592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3100">
                <a:solidFill>
                  <a:schemeClr val="lt1"/>
                </a:solidFill>
              </a:rPr>
              <a:t>Let’s focus on execvp() for the time being</a:t>
            </a:r>
            <a:endParaRPr sz="3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dk1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The execvp() Call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42" name="Google Shape;242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457200" lvl="0" indent="-39052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3000" b="1">
                <a:solidFill>
                  <a:schemeClr val="lt1"/>
                </a:solidFill>
              </a:rPr>
              <a:t>int execvp(const char* cmd, const char* args[]) </a:t>
            </a:r>
            <a:endParaRPr sz="3000" b="1">
              <a:solidFill>
                <a:schemeClr val="lt1"/>
              </a:solidFill>
            </a:endParaRPr>
          </a:p>
          <a:p>
            <a:pPr marL="914400" lvl="1" indent="-39052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 sz="3000">
                <a:solidFill>
                  <a:schemeClr val="lt1"/>
                </a:solidFill>
              </a:rPr>
              <a:t>Cmd is the command we want to execute</a:t>
            </a:r>
            <a:endParaRPr sz="3000">
              <a:solidFill>
                <a:schemeClr val="lt1"/>
              </a:solidFill>
            </a:endParaRPr>
          </a:p>
          <a:p>
            <a:pPr marL="1371600" lvl="2" indent="-39052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■"/>
            </a:pPr>
            <a:r>
              <a:rPr lang="en" sz="3000">
                <a:solidFill>
                  <a:schemeClr val="lt1"/>
                </a:solidFill>
              </a:rPr>
              <a:t>ls, cd, open, etc.</a:t>
            </a:r>
            <a:endParaRPr sz="3000">
              <a:solidFill>
                <a:schemeClr val="lt1"/>
              </a:solidFill>
            </a:endParaRPr>
          </a:p>
          <a:p>
            <a:pPr marL="914400" lvl="1" indent="-39052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 sz="3000">
                <a:solidFill>
                  <a:schemeClr val="lt1"/>
                </a:solidFill>
              </a:rPr>
              <a:t>The args array is an array of strings to be executed (</a:t>
            </a:r>
            <a:r>
              <a:rPr lang="en" sz="3000" b="1">
                <a:solidFill>
                  <a:schemeClr val="lt1"/>
                </a:solidFill>
              </a:rPr>
              <a:t>including</a:t>
            </a:r>
            <a:r>
              <a:rPr lang="en" sz="3000">
                <a:solidFill>
                  <a:schemeClr val="lt1"/>
                </a:solidFill>
              </a:rPr>
              <a:t> the command we’re executing)</a:t>
            </a:r>
            <a:endParaRPr sz="3000">
              <a:solidFill>
                <a:schemeClr val="lt1"/>
              </a:solidFill>
            </a:endParaRPr>
          </a:p>
          <a:p>
            <a:pPr marL="914400" lvl="1" indent="-39052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 sz="3000">
                <a:solidFill>
                  <a:schemeClr val="lt1"/>
                </a:solidFill>
              </a:rPr>
              <a:t>We can compile programs, run shell commands, open google chrome, etc.</a:t>
            </a:r>
            <a:endParaRPr sz="3000">
              <a:solidFill>
                <a:schemeClr val="lt1"/>
              </a:solidFill>
            </a:endParaRPr>
          </a:p>
          <a:p>
            <a:pPr marL="914400" lvl="1" indent="-39052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 sz="3000">
                <a:solidFill>
                  <a:schemeClr val="lt1"/>
                </a:solidFill>
              </a:rPr>
              <a:t>Even open Minecraft!</a:t>
            </a:r>
            <a:endParaRPr sz="3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dk1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The execvp() Call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48" name="Google Shape;248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457200" lvl="0" indent="-37623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3000">
                <a:solidFill>
                  <a:schemeClr val="lt1"/>
                </a:solidFill>
              </a:rPr>
              <a:t>In essence, the exec call will allow the process (whichever process it may be) to start running another executable</a:t>
            </a:r>
            <a:endParaRPr sz="3000">
              <a:solidFill>
                <a:schemeClr val="lt1"/>
              </a:solidFill>
            </a:endParaRPr>
          </a:p>
          <a:p>
            <a:pPr marL="457200" lvl="0" indent="-37623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3000">
                <a:solidFill>
                  <a:schemeClr val="lt1"/>
                </a:solidFill>
              </a:rPr>
              <a:t>So how can we run commands?</a:t>
            </a:r>
            <a:endParaRPr sz="3000">
              <a:solidFill>
                <a:schemeClr val="lt1"/>
              </a:solidFill>
            </a:endParaRPr>
          </a:p>
          <a:p>
            <a:pPr marL="457200" lvl="0" indent="-37623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3000">
                <a:solidFill>
                  <a:schemeClr val="lt1"/>
                </a:solidFill>
              </a:rPr>
              <a:t>Well, commands themselves have executables</a:t>
            </a:r>
            <a:endParaRPr sz="3000">
              <a:solidFill>
                <a:schemeClr val="lt1"/>
              </a:solidFill>
            </a:endParaRPr>
          </a:p>
          <a:p>
            <a:pPr marL="457200" lvl="0" indent="-37623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3000">
                <a:solidFill>
                  <a:schemeClr val="lt1"/>
                </a:solidFill>
              </a:rPr>
              <a:t>Hence, in our example on the slides, we use the executable </a:t>
            </a:r>
            <a:r>
              <a:rPr lang="en" sz="3000" b="1">
                <a:solidFill>
                  <a:schemeClr val="lt1"/>
                </a:solidFill>
              </a:rPr>
              <a:t>“/usr/bin/ls” </a:t>
            </a:r>
            <a:r>
              <a:rPr lang="en" sz="3000">
                <a:solidFill>
                  <a:schemeClr val="lt1"/>
                </a:solidFill>
              </a:rPr>
              <a:t>when trying to run ls (at least, for execv)</a:t>
            </a:r>
            <a:endParaRPr sz="3000">
              <a:solidFill>
                <a:schemeClr val="lt1"/>
              </a:solidFill>
            </a:endParaRPr>
          </a:p>
          <a:p>
            <a:pPr marL="457200" lvl="0" indent="-37623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3000">
                <a:solidFill>
                  <a:schemeClr val="lt1"/>
                </a:solidFill>
              </a:rPr>
              <a:t>For the sake of using execvp, we can pass in the commands we want to use directly</a:t>
            </a:r>
            <a:endParaRPr sz="3000">
              <a:solidFill>
                <a:schemeClr val="lt1"/>
              </a:solidFill>
            </a:endParaRPr>
          </a:p>
          <a:p>
            <a:pPr marL="457200" lvl="0" indent="-37623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3000">
                <a:solidFill>
                  <a:schemeClr val="lt1"/>
                </a:solidFill>
              </a:rPr>
              <a:t>For example, to run the command cd my_dir:</a:t>
            </a:r>
            <a:endParaRPr sz="30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>
                <a:solidFill>
                  <a:schemeClr val="accent5"/>
                </a:solidFill>
              </a:rPr>
              <a:t>execvp(“cd”, {“cd”, “my_dir”})</a:t>
            </a:r>
            <a:endParaRPr sz="300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dk1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An Important Topic - Fork Tracing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54" name="Google Shape;254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457200" lvl="0" indent="-37623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3000">
                <a:solidFill>
                  <a:schemeClr val="lt1"/>
                </a:solidFill>
              </a:rPr>
              <a:t>Since we can fork from a parent, call fork again, and again, and again… our programs can become confusing</a:t>
            </a:r>
            <a:endParaRPr sz="3000">
              <a:solidFill>
                <a:schemeClr val="lt1"/>
              </a:solidFill>
            </a:endParaRPr>
          </a:p>
          <a:p>
            <a:pPr marL="457200" lvl="0" indent="-37623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3000">
                <a:solidFill>
                  <a:schemeClr val="lt1"/>
                </a:solidFill>
              </a:rPr>
              <a:t>It’s also important to remember that our processes can be interrupted at </a:t>
            </a:r>
            <a:r>
              <a:rPr lang="en" sz="3000" b="1">
                <a:solidFill>
                  <a:schemeClr val="lt1"/>
                </a:solidFill>
              </a:rPr>
              <a:t>any</a:t>
            </a:r>
            <a:r>
              <a:rPr lang="en" sz="3000">
                <a:solidFill>
                  <a:schemeClr val="lt1"/>
                </a:solidFill>
              </a:rPr>
              <a:t> time, and execution for another process can begin</a:t>
            </a:r>
            <a:endParaRPr sz="3000">
              <a:solidFill>
                <a:schemeClr val="lt1"/>
              </a:solidFill>
            </a:endParaRPr>
          </a:p>
          <a:p>
            <a:pPr marL="457200" lvl="0" indent="-37623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3000">
                <a:solidFill>
                  <a:schemeClr val="lt1"/>
                </a:solidFill>
              </a:rPr>
              <a:t>Thus, the order in which we fork() is </a:t>
            </a:r>
            <a:r>
              <a:rPr lang="en" sz="3000" b="1">
                <a:solidFill>
                  <a:schemeClr val="lt1"/>
                </a:solidFill>
              </a:rPr>
              <a:t>NOT</a:t>
            </a:r>
            <a:r>
              <a:rPr lang="en" sz="3000">
                <a:solidFill>
                  <a:schemeClr val="lt1"/>
                </a:solidFill>
              </a:rPr>
              <a:t> the order in which the processes will run</a:t>
            </a:r>
            <a:endParaRPr sz="3000">
              <a:solidFill>
                <a:schemeClr val="lt1"/>
              </a:solidFill>
            </a:endParaRPr>
          </a:p>
          <a:p>
            <a:pPr marL="457200" lvl="0" indent="-37623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3000">
                <a:solidFill>
                  <a:schemeClr val="lt1"/>
                </a:solidFill>
              </a:rPr>
              <a:t>The order in which they run is determined by the Operating System Scheduler (which you’ll learn more about in future courses)</a:t>
            </a:r>
            <a:endParaRPr sz="3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An Important Topic - Fork Tracing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60" name="Google Shape;260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en" sz="3000">
                <a:solidFill>
                  <a:schemeClr val="lt1"/>
                </a:solidFill>
              </a:rPr>
              <a:t>When discussing fork tracing, we need to determine which possible orders the processes can run in</a:t>
            </a:r>
            <a:endParaRPr sz="3000">
              <a:solidFill>
                <a:schemeClr val="lt1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en" sz="3000">
                <a:solidFill>
                  <a:schemeClr val="lt1"/>
                </a:solidFill>
              </a:rPr>
              <a:t>Since we can use instructions like wait(), we can limit these number of possible orders</a:t>
            </a:r>
            <a:endParaRPr sz="3000">
              <a:solidFill>
                <a:schemeClr val="lt1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en" sz="3000">
                <a:solidFill>
                  <a:schemeClr val="lt1"/>
                </a:solidFill>
              </a:rPr>
              <a:t>However, we still need to trace which outputs are possible with a given program</a:t>
            </a:r>
            <a:endParaRPr sz="3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How Can We Declare Function Pointers?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114300" marR="1143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5"/>
                </a:solidFill>
              </a:rPr>
              <a:t>return_type (*pointer_name)(list,of,argument,types);</a:t>
            </a:r>
            <a:endParaRPr sz="350">
              <a:solidFill>
                <a:srgbClr val="11111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66395" algn="l" rtl="0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3100">
                <a:solidFill>
                  <a:schemeClr val="lt1"/>
                </a:solidFill>
              </a:rPr>
              <a:t>Let’s dissect this</a:t>
            </a:r>
            <a:endParaRPr sz="3100">
              <a:solidFill>
                <a:schemeClr val="lt1"/>
              </a:solidFill>
            </a:endParaRPr>
          </a:p>
          <a:p>
            <a:pPr marL="914400" lvl="1" indent="-36639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 sz="3100">
                <a:solidFill>
                  <a:schemeClr val="lt1"/>
                </a:solidFill>
              </a:rPr>
              <a:t>First, we’ll start by declaring the functions return type</a:t>
            </a:r>
            <a:endParaRPr sz="3100">
              <a:solidFill>
                <a:schemeClr val="lt1"/>
              </a:solidFill>
            </a:endParaRPr>
          </a:p>
          <a:p>
            <a:pPr marL="1371600" lvl="2" indent="-36639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■"/>
            </a:pPr>
            <a:r>
              <a:rPr lang="en" sz="3100">
                <a:solidFill>
                  <a:schemeClr val="lt1"/>
                </a:solidFill>
              </a:rPr>
              <a:t>void, int, long, double char*, etc.</a:t>
            </a:r>
            <a:endParaRPr sz="3100">
              <a:solidFill>
                <a:schemeClr val="lt1"/>
              </a:solidFill>
            </a:endParaRPr>
          </a:p>
          <a:p>
            <a:pPr marL="914400" lvl="1" indent="-36639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 sz="3100">
                <a:solidFill>
                  <a:schemeClr val="lt1"/>
                </a:solidFill>
              </a:rPr>
              <a:t>Next, the actual pointer variable to the function</a:t>
            </a:r>
            <a:endParaRPr sz="3100">
              <a:solidFill>
                <a:schemeClr val="lt1"/>
              </a:solidFill>
            </a:endParaRPr>
          </a:p>
          <a:p>
            <a:pPr marL="1371600" lvl="2" indent="-36639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■"/>
            </a:pPr>
            <a:r>
              <a:rPr lang="en" sz="3100">
                <a:solidFill>
                  <a:schemeClr val="lt1"/>
                </a:solidFill>
              </a:rPr>
              <a:t>*pointer_name is your choice of variable name, not the actual function name</a:t>
            </a:r>
            <a:endParaRPr sz="3100">
              <a:solidFill>
                <a:schemeClr val="lt1"/>
              </a:solidFill>
            </a:endParaRPr>
          </a:p>
          <a:p>
            <a:pPr marL="914400" lvl="1" indent="-36639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 sz="3100">
                <a:solidFill>
                  <a:schemeClr val="lt1"/>
                </a:solidFill>
              </a:rPr>
              <a:t>Lastly, a list of argument types</a:t>
            </a:r>
            <a:endParaRPr sz="3100">
              <a:solidFill>
                <a:schemeClr val="lt1"/>
              </a:solidFill>
            </a:endParaRPr>
          </a:p>
          <a:p>
            <a:pPr marL="1371600" lvl="2" indent="-36639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■"/>
            </a:pPr>
            <a:r>
              <a:rPr lang="en" sz="3100">
                <a:solidFill>
                  <a:schemeClr val="lt1"/>
                </a:solidFill>
              </a:rPr>
              <a:t>So we know what kind of arguments we need to pass when dereferencing our function pointer</a:t>
            </a:r>
            <a:endParaRPr sz="3100">
              <a:solidFill>
                <a:schemeClr val="lt1"/>
              </a:solidFill>
            </a:endParaRPr>
          </a:p>
          <a:p>
            <a:pPr marL="1371600" lvl="2" indent="-36639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■"/>
            </a:pPr>
            <a:r>
              <a:rPr lang="en" sz="3100">
                <a:solidFill>
                  <a:schemeClr val="lt1"/>
                </a:solidFill>
              </a:rPr>
              <a:t>(int, int), (double, int), (int*, char*), etc.</a:t>
            </a:r>
            <a:endParaRPr sz="3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Fork Tracing Example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266" name="Google Shape;26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1969" y="1017725"/>
            <a:ext cx="2040060" cy="3820977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Can Certain Print Orders Happen?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72" name="Google Shape;272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195600" cy="37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en" sz="3000">
                <a:solidFill>
                  <a:schemeClr val="lt1"/>
                </a:solidFill>
              </a:rPr>
              <a:t>Can we have an order of 2, 3, 4, 5, 1?</a:t>
            </a:r>
            <a:endParaRPr sz="3000">
              <a:solidFill>
                <a:schemeClr val="lt1"/>
              </a:solidFill>
            </a:endParaRPr>
          </a:p>
        </p:txBody>
      </p:sp>
      <p:pic>
        <p:nvPicPr>
          <p:cNvPr id="273" name="Google Shape;27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6032" y="941950"/>
            <a:ext cx="2040060" cy="3820977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Can Certain Print Orders Happen?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79" name="Google Shape;279;p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195600" cy="37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en" sz="3000">
                <a:solidFill>
                  <a:schemeClr val="lt1"/>
                </a:solidFill>
              </a:rPr>
              <a:t>Can we have an order of 2, 3, 4, 5, 1?</a:t>
            </a:r>
            <a:endParaRPr sz="3000">
              <a:solidFill>
                <a:schemeClr val="lt1"/>
              </a:solidFill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</a:pPr>
            <a:r>
              <a:rPr lang="en" sz="3000">
                <a:solidFill>
                  <a:schemeClr val="lt1"/>
                </a:solidFill>
              </a:rPr>
              <a:t>NO! But why?</a:t>
            </a:r>
            <a:endParaRPr sz="3000">
              <a:solidFill>
                <a:schemeClr val="lt1"/>
              </a:solidFill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</a:pPr>
            <a:r>
              <a:rPr lang="en" sz="3000">
                <a:solidFill>
                  <a:schemeClr val="lt1"/>
                </a:solidFill>
              </a:rPr>
              <a:t>At the beginning, there’s only one parent thread, so 1 must ALWAYS be printed first</a:t>
            </a:r>
            <a:endParaRPr sz="3000">
              <a:solidFill>
                <a:schemeClr val="lt1"/>
              </a:solidFill>
            </a:endParaRPr>
          </a:p>
        </p:txBody>
      </p:sp>
      <p:pic>
        <p:nvPicPr>
          <p:cNvPr id="280" name="Google Shape;28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6032" y="941950"/>
            <a:ext cx="2040060" cy="3820977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Can Certain Print Orders Happen?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86" name="Google Shape;286;p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195600" cy="37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en" sz="2400" dirty="0">
                <a:solidFill>
                  <a:schemeClr val="lt1"/>
                </a:solidFill>
              </a:rPr>
              <a:t>Can we have an order of 2, 3, 4, 5, 1?</a:t>
            </a:r>
            <a:endParaRPr sz="2400" dirty="0">
              <a:solidFill>
                <a:schemeClr val="lt1"/>
              </a:solidFill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</a:pPr>
            <a:r>
              <a:rPr lang="en" sz="2400" dirty="0">
                <a:solidFill>
                  <a:schemeClr val="lt1"/>
                </a:solidFill>
              </a:rPr>
              <a:t>NO! But why?</a:t>
            </a:r>
            <a:endParaRPr sz="2400" dirty="0">
              <a:solidFill>
                <a:schemeClr val="lt1"/>
              </a:solidFill>
            </a:endParaRPr>
          </a:p>
          <a:p>
            <a:pPr marL="914400" lvl="1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</a:pPr>
            <a:r>
              <a:rPr lang="en" sz="2400" dirty="0">
                <a:solidFill>
                  <a:schemeClr val="lt1"/>
                </a:solidFill>
              </a:rPr>
              <a:t>At the beginning, there’s only one parent thread, so 1 must ALWAYS be printed first</a:t>
            </a:r>
            <a:endParaRPr sz="2400" dirty="0">
              <a:solidFill>
                <a:schemeClr val="lt1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en" sz="2400" dirty="0">
                <a:solidFill>
                  <a:schemeClr val="lt1"/>
                </a:solidFill>
              </a:rPr>
              <a:t>What about the order 1, 2, 3, 4, 5 happen?</a:t>
            </a:r>
            <a:endParaRPr sz="2400" dirty="0">
              <a:solidFill>
                <a:schemeClr val="lt1"/>
              </a:solidFill>
            </a:endParaRPr>
          </a:p>
        </p:txBody>
      </p:sp>
      <p:pic>
        <p:nvPicPr>
          <p:cNvPr id="287" name="Google Shape;28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6032" y="941950"/>
            <a:ext cx="2040060" cy="3820977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Can Certain Print Orders Happen?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93" name="Google Shape;293;p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195600" cy="37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457200" lvl="0" indent="-37623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3000">
                <a:solidFill>
                  <a:schemeClr val="lt1"/>
                </a:solidFill>
              </a:rPr>
              <a:t>Can we have an order of 2, 3, 4, 5, 1?</a:t>
            </a:r>
            <a:endParaRPr sz="3000">
              <a:solidFill>
                <a:schemeClr val="lt1"/>
              </a:solidFill>
            </a:endParaRPr>
          </a:p>
          <a:p>
            <a:pPr marL="914400" lvl="1" indent="-37623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 sz="3000">
                <a:solidFill>
                  <a:schemeClr val="lt1"/>
                </a:solidFill>
              </a:rPr>
              <a:t>NO! But why?</a:t>
            </a:r>
            <a:endParaRPr sz="3000">
              <a:solidFill>
                <a:schemeClr val="lt1"/>
              </a:solidFill>
            </a:endParaRPr>
          </a:p>
          <a:p>
            <a:pPr marL="914400" lvl="1" indent="-37623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 sz="3000">
                <a:solidFill>
                  <a:schemeClr val="lt1"/>
                </a:solidFill>
              </a:rPr>
              <a:t>At the beginning, there’s only one parent thread, so 1 must ALWAYS be printed first</a:t>
            </a:r>
            <a:endParaRPr sz="3000">
              <a:solidFill>
                <a:schemeClr val="lt1"/>
              </a:solidFill>
            </a:endParaRPr>
          </a:p>
          <a:p>
            <a:pPr marL="457200" lvl="0" indent="-37623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3000">
                <a:solidFill>
                  <a:schemeClr val="lt1"/>
                </a:solidFill>
              </a:rPr>
              <a:t>What about the order 1, 2, 3, 4, 5 happen?</a:t>
            </a:r>
            <a:endParaRPr sz="3000">
              <a:solidFill>
                <a:schemeClr val="lt1"/>
              </a:solidFill>
            </a:endParaRPr>
          </a:p>
          <a:p>
            <a:pPr marL="914400" lvl="1" indent="-37623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 sz="3000">
                <a:solidFill>
                  <a:schemeClr val="lt1"/>
                </a:solidFill>
              </a:rPr>
              <a:t>NO! Because the first parent thread waits for the child to finish, so 2 can only be printed after the child finishes executing (after 3 and 4… but NOT 5)</a:t>
            </a:r>
            <a:endParaRPr sz="3000">
              <a:solidFill>
                <a:schemeClr val="lt1"/>
              </a:solidFill>
            </a:endParaRPr>
          </a:p>
        </p:txBody>
      </p:sp>
      <p:pic>
        <p:nvPicPr>
          <p:cNvPr id="294" name="Google Shape;29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6032" y="941950"/>
            <a:ext cx="2040060" cy="3820977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Building a Fork Tree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00" name="Google Shape;300;p51"/>
          <p:cNvSpPr txBox="1"/>
          <p:nvPr/>
        </p:nvSpPr>
        <p:spPr>
          <a:xfrm>
            <a:off x="976500" y="1017725"/>
            <a:ext cx="404100" cy="4002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P1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1" name="Google Shape;301;p51"/>
          <p:cNvSpPr txBox="1"/>
          <p:nvPr/>
        </p:nvSpPr>
        <p:spPr>
          <a:xfrm>
            <a:off x="694500" y="1633125"/>
            <a:ext cx="968100" cy="4002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Print 1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02" name="Google Shape;302;p51"/>
          <p:cNvCxnSpPr>
            <a:stCxn id="300" idx="2"/>
            <a:endCxn id="301" idx="0"/>
          </p:cNvCxnSpPr>
          <p:nvPr/>
        </p:nvCxnSpPr>
        <p:spPr>
          <a:xfrm>
            <a:off x="1178550" y="1417925"/>
            <a:ext cx="0" cy="21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03" name="Google Shape;30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6032" y="941950"/>
            <a:ext cx="2040060" cy="3820977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Building a Fork Tree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09" name="Google Shape;309;p52"/>
          <p:cNvSpPr txBox="1"/>
          <p:nvPr/>
        </p:nvSpPr>
        <p:spPr>
          <a:xfrm>
            <a:off x="976500" y="1017725"/>
            <a:ext cx="404100" cy="4002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P1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0" name="Google Shape;310;p52"/>
          <p:cNvSpPr txBox="1"/>
          <p:nvPr/>
        </p:nvSpPr>
        <p:spPr>
          <a:xfrm>
            <a:off x="694500" y="1633125"/>
            <a:ext cx="968100" cy="4002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Print 1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11" name="Google Shape;311;p52"/>
          <p:cNvCxnSpPr>
            <a:stCxn id="309" idx="2"/>
            <a:endCxn id="310" idx="0"/>
          </p:cNvCxnSpPr>
          <p:nvPr/>
        </p:nvCxnSpPr>
        <p:spPr>
          <a:xfrm>
            <a:off x="1178550" y="1417925"/>
            <a:ext cx="0" cy="21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2" name="Google Shape;312;p52"/>
          <p:cNvCxnSpPr>
            <a:stCxn id="310" idx="2"/>
            <a:endCxn id="313" idx="0"/>
          </p:cNvCxnSpPr>
          <p:nvPr/>
        </p:nvCxnSpPr>
        <p:spPr>
          <a:xfrm>
            <a:off x="1178550" y="2033325"/>
            <a:ext cx="0" cy="21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3" name="Google Shape;313;p52"/>
          <p:cNvSpPr txBox="1"/>
          <p:nvPr/>
        </p:nvSpPr>
        <p:spPr>
          <a:xfrm>
            <a:off x="976500" y="2248525"/>
            <a:ext cx="404100" cy="4002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P1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4" name="Google Shape;314;p52"/>
          <p:cNvSpPr txBox="1"/>
          <p:nvPr/>
        </p:nvSpPr>
        <p:spPr>
          <a:xfrm>
            <a:off x="2475800" y="2248525"/>
            <a:ext cx="404100" cy="4002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P2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15" name="Google Shape;315;p52"/>
          <p:cNvCxnSpPr>
            <a:stCxn id="310" idx="2"/>
            <a:endCxn id="314" idx="0"/>
          </p:cNvCxnSpPr>
          <p:nvPr/>
        </p:nvCxnSpPr>
        <p:spPr>
          <a:xfrm>
            <a:off x="1178550" y="2033325"/>
            <a:ext cx="1499400" cy="21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16" name="Google Shape;31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6032" y="941950"/>
            <a:ext cx="2040060" cy="3820977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Building a Fork Tree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22" name="Google Shape;322;p53"/>
          <p:cNvSpPr txBox="1"/>
          <p:nvPr/>
        </p:nvSpPr>
        <p:spPr>
          <a:xfrm>
            <a:off x="976500" y="1017725"/>
            <a:ext cx="404100" cy="4002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P1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3" name="Google Shape;323;p53"/>
          <p:cNvSpPr txBox="1"/>
          <p:nvPr/>
        </p:nvSpPr>
        <p:spPr>
          <a:xfrm>
            <a:off x="694500" y="1633125"/>
            <a:ext cx="968100" cy="4002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Print 1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24" name="Google Shape;324;p53"/>
          <p:cNvCxnSpPr>
            <a:stCxn id="322" idx="2"/>
            <a:endCxn id="323" idx="0"/>
          </p:cNvCxnSpPr>
          <p:nvPr/>
        </p:nvCxnSpPr>
        <p:spPr>
          <a:xfrm>
            <a:off x="1178550" y="1417925"/>
            <a:ext cx="0" cy="21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5" name="Google Shape;325;p53"/>
          <p:cNvCxnSpPr>
            <a:stCxn id="323" idx="2"/>
            <a:endCxn id="326" idx="0"/>
          </p:cNvCxnSpPr>
          <p:nvPr/>
        </p:nvCxnSpPr>
        <p:spPr>
          <a:xfrm>
            <a:off x="1178550" y="2033325"/>
            <a:ext cx="0" cy="21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6" name="Google Shape;326;p53"/>
          <p:cNvSpPr txBox="1"/>
          <p:nvPr/>
        </p:nvSpPr>
        <p:spPr>
          <a:xfrm>
            <a:off x="976500" y="2248525"/>
            <a:ext cx="404100" cy="4002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P1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7" name="Google Shape;327;p53"/>
          <p:cNvSpPr txBox="1"/>
          <p:nvPr/>
        </p:nvSpPr>
        <p:spPr>
          <a:xfrm>
            <a:off x="2475800" y="2248525"/>
            <a:ext cx="404100" cy="4002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P2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28" name="Google Shape;328;p53"/>
          <p:cNvCxnSpPr>
            <a:stCxn id="323" idx="2"/>
            <a:endCxn id="327" idx="0"/>
          </p:cNvCxnSpPr>
          <p:nvPr/>
        </p:nvCxnSpPr>
        <p:spPr>
          <a:xfrm>
            <a:off x="1178550" y="2033325"/>
            <a:ext cx="1499400" cy="21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9" name="Google Shape;329;p53"/>
          <p:cNvCxnSpPr>
            <a:stCxn id="326" idx="2"/>
            <a:endCxn id="330" idx="0"/>
          </p:cNvCxnSpPr>
          <p:nvPr/>
        </p:nvCxnSpPr>
        <p:spPr>
          <a:xfrm>
            <a:off x="1178550" y="2648725"/>
            <a:ext cx="0" cy="21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0" name="Google Shape;330;p53"/>
          <p:cNvSpPr txBox="1"/>
          <p:nvPr/>
        </p:nvSpPr>
        <p:spPr>
          <a:xfrm>
            <a:off x="694500" y="2863925"/>
            <a:ext cx="968100" cy="4002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Wait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1" name="Google Shape;331;p53"/>
          <p:cNvSpPr txBox="1"/>
          <p:nvPr/>
        </p:nvSpPr>
        <p:spPr>
          <a:xfrm>
            <a:off x="2193800" y="2863925"/>
            <a:ext cx="968100" cy="4002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Print 3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32" name="Google Shape;332;p53"/>
          <p:cNvCxnSpPr>
            <a:stCxn id="327" idx="2"/>
            <a:endCxn id="331" idx="0"/>
          </p:cNvCxnSpPr>
          <p:nvPr/>
        </p:nvCxnSpPr>
        <p:spPr>
          <a:xfrm>
            <a:off x="2677850" y="2648725"/>
            <a:ext cx="0" cy="21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33" name="Google Shape;333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6032" y="941950"/>
            <a:ext cx="2040060" cy="3820977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Building a Fork Tree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39" name="Google Shape;339;p54"/>
          <p:cNvSpPr txBox="1"/>
          <p:nvPr/>
        </p:nvSpPr>
        <p:spPr>
          <a:xfrm>
            <a:off x="976500" y="1017725"/>
            <a:ext cx="404100" cy="4002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P1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40" name="Google Shape;340;p54"/>
          <p:cNvSpPr txBox="1"/>
          <p:nvPr/>
        </p:nvSpPr>
        <p:spPr>
          <a:xfrm>
            <a:off x="694500" y="1633125"/>
            <a:ext cx="968100" cy="4002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Print 1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41" name="Google Shape;341;p54"/>
          <p:cNvCxnSpPr>
            <a:stCxn id="339" idx="2"/>
            <a:endCxn id="340" idx="0"/>
          </p:cNvCxnSpPr>
          <p:nvPr/>
        </p:nvCxnSpPr>
        <p:spPr>
          <a:xfrm>
            <a:off x="1178550" y="1417925"/>
            <a:ext cx="0" cy="21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2" name="Google Shape;342;p54"/>
          <p:cNvCxnSpPr>
            <a:stCxn id="340" idx="2"/>
            <a:endCxn id="343" idx="0"/>
          </p:cNvCxnSpPr>
          <p:nvPr/>
        </p:nvCxnSpPr>
        <p:spPr>
          <a:xfrm>
            <a:off x="1178550" y="2033325"/>
            <a:ext cx="0" cy="21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43" name="Google Shape;343;p54"/>
          <p:cNvSpPr txBox="1"/>
          <p:nvPr/>
        </p:nvSpPr>
        <p:spPr>
          <a:xfrm>
            <a:off x="976500" y="2248525"/>
            <a:ext cx="404100" cy="4002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P1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44" name="Google Shape;344;p54"/>
          <p:cNvSpPr txBox="1"/>
          <p:nvPr/>
        </p:nvSpPr>
        <p:spPr>
          <a:xfrm>
            <a:off x="2475800" y="2248525"/>
            <a:ext cx="404100" cy="4002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P2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45" name="Google Shape;345;p54"/>
          <p:cNvCxnSpPr>
            <a:stCxn id="340" idx="2"/>
            <a:endCxn id="344" idx="0"/>
          </p:cNvCxnSpPr>
          <p:nvPr/>
        </p:nvCxnSpPr>
        <p:spPr>
          <a:xfrm>
            <a:off x="1178550" y="2033325"/>
            <a:ext cx="1499400" cy="21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6" name="Google Shape;346;p54"/>
          <p:cNvCxnSpPr>
            <a:stCxn id="343" idx="2"/>
            <a:endCxn id="347" idx="0"/>
          </p:cNvCxnSpPr>
          <p:nvPr/>
        </p:nvCxnSpPr>
        <p:spPr>
          <a:xfrm>
            <a:off x="1178550" y="2648725"/>
            <a:ext cx="0" cy="21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47" name="Google Shape;347;p54"/>
          <p:cNvSpPr txBox="1"/>
          <p:nvPr/>
        </p:nvSpPr>
        <p:spPr>
          <a:xfrm>
            <a:off x="694500" y="2863925"/>
            <a:ext cx="968100" cy="4002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Wait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48" name="Google Shape;348;p54"/>
          <p:cNvSpPr txBox="1"/>
          <p:nvPr/>
        </p:nvSpPr>
        <p:spPr>
          <a:xfrm>
            <a:off x="2193800" y="2863925"/>
            <a:ext cx="968100" cy="4002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Print 3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49" name="Google Shape;349;p54"/>
          <p:cNvCxnSpPr>
            <a:stCxn id="344" idx="2"/>
            <a:endCxn id="348" idx="0"/>
          </p:cNvCxnSpPr>
          <p:nvPr/>
        </p:nvCxnSpPr>
        <p:spPr>
          <a:xfrm>
            <a:off x="2677850" y="2648725"/>
            <a:ext cx="0" cy="21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0" name="Google Shape;350;p54"/>
          <p:cNvCxnSpPr>
            <a:stCxn id="348" idx="2"/>
            <a:endCxn id="351" idx="0"/>
          </p:cNvCxnSpPr>
          <p:nvPr/>
        </p:nvCxnSpPr>
        <p:spPr>
          <a:xfrm>
            <a:off x="2677850" y="3264125"/>
            <a:ext cx="0" cy="21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1" name="Google Shape;351;p54"/>
          <p:cNvSpPr txBox="1"/>
          <p:nvPr/>
        </p:nvSpPr>
        <p:spPr>
          <a:xfrm>
            <a:off x="2475800" y="3479325"/>
            <a:ext cx="404100" cy="4002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P2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52" name="Google Shape;352;p54"/>
          <p:cNvCxnSpPr>
            <a:stCxn id="348" idx="2"/>
            <a:endCxn id="353" idx="0"/>
          </p:cNvCxnSpPr>
          <p:nvPr/>
        </p:nvCxnSpPr>
        <p:spPr>
          <a:xfrm>
            <a:off x="2677850" y="3264125"/>
            <a:ext cx="1448700" cy="21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3" name="Google Shape;353;p54"/>
          <p:cNvSpPr txBox="1"/>
          <p:nvPr/>
        </p:nvSpPr>
        <p:spPr>
          <a:xfrm>
            <a:off x="3924600" y="3479325"/>
            <a:ext cx="404100" cy="4002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P3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54" name="Google Shape;354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6032" y="941950"/>
            <a:ext cx="2040060" cy="3820977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Building a Fork Tree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60" name="Google Shape;360;p55"/>
          <p:cNvSpPr txBox="1"/>
          <p:nvPr/>
        </p:nvSpPr>
        <p:spPr>
          <a:xfrm>
            <a:off x="976500" y="1017725"/>
            <a:ext cx="404100" cy="4002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P1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61" name="Google Shape;361;p55"/>
          <p:cNvSpPr txBox="1"/>
          <p:nvPr/>
        </p:nvSpPr>
        <p:spPr>
          <a:xfrm>
            <a:off x="694500" y="1633125"/>
            <a:ext cx="968100" cy="4002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Print 1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62" name="Google Shape;362;p55"/>
          <p:cNvCxnSpPr>
            <a:stCxn id="360" idx="2"/>
            <a:endCxn id="361" idx="0"/>
          </p:cNvCxnSpPr>
          <p:nvPr/>
        </p:nvCxnSpPr>
        <p:spPr>
          <a:xfrm>
            <a:off x="1178550" y="1417925"/>
            <a:ext cx="0" cy="21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3" name="Google Shape;363;p55"/>
          <p:cNvCxnSpPr>
            <a:stCxn id="361" idx="2"/>
            <a:endCxn id="364" idx="0"/>
          </p:cNvCxnSpPr>
          <p:nvPr/>
        </p:nvCxnSpPr>
        <p:spPr>
          <a:xfrm>
            <a:off x="1178550" y="2033325"/>
            <a:ext cx="0" cy="21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4" name="Google Shape;364;p55"/>
          <p:cNvSpPr txBox="1"/>
          <p:nvPr/>
        </p:nvSpPr>
        <p:spPr>
          <a:xfrm>
            <a:off x="976500" y="2248525"/>
            <a:ext cx="404100" cy="4002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P1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65" name="Google Shape;365;p55"/>
          <p:cNvSpPr txBox="1"/>
          <p:nvPr/>
        </p:nvSpPr>
        <p:spPr>
          <a:xfrm>
            <a:off x="2475800" y="2248525"/>
            <a:ext cx="404100" cy="4002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P2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66" name="Google Shape;366;p55"/>
          <p:cNvCxnSpPr>
            <a:stCxn id="361" idx="2"/>
            <a:endCxn id="365" idx="0"/>
          </p:cNvCxnSpPr>
          <p:nvPr/>
        </p:nvCxnSpPr>
        <p:spPr>
          <a:xfrm>
            <a:off x="1178550" y="2033325"/>
            <a:ext cx="1499400" cy="21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7" name="Google Shape;367;p55"/>
          <p:cNvCxnSpPr>
            <a:stCxn id="364" idx="2"/>
            <a:endCxn id="368" idx="0"/>
          </p:cNvCxnSpPr>
          <p:nvPr/>
        </p:nvCxnSpPr>
        <p:spPr>
          <a:xfrm>
            <a:off x="1178550" y="2648725"/>
            <a:ext cx="0" cy="21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8" name="Google Shape;368;p55"/>
          <p:cNvSpPr txBox="1"/>
          <p:nvPr/>
        </p:nvSpPr>
        <p:spPr>
          <a:xfrm>
            <a:off x="694500" y="2863925"/>
            <a:ext cx="968100" cy="4002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Wait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69" name="Google Shape;369;p55"/>
          <p:cNvSpPr txBox="1"/>
          <p:nvPr/>
        </p:nvSpPr>
        <p:spPr>
          <a:xfrm>
            <a:off x="2193800" y="2863925"/>
            <a:ext cx="968100" cy="4002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Print 3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70" name="Google Shape;370;p55"/>
          <p:cNvCxnSpPr>
            <a:stCxn id="365" idx="2"/>
            <a:endCxn id="369" idx="0"/>
          </p:cNvCxnSpPr>
          <p:nvPr/>
        </p:nvCxnSpPr>
        <p:spPr>
          <a:xfrm>
            <a:off x="2677850" y="2648725"/>
            <a:ext cx="0" cy="21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1" name="Google Shape;371;p55"/>
          <p:cNvCxnSpPr>
            <a:stCxn id="369" idx="2"/>
            <a:endCxn id="372" idx="0"/>
          </p:cNvCxnSpPr>
          <p:nvPr/>
        </p:nvCxnSpPr>
        <p:spPr>
          <a:xfrm>
            <a:off x="2677850" y="3264125"/>
            <a:ext cx="0" cy="21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72" name="Google Shape;372;p55"/>
          <p:cNvSpPr txBox="1"/>
          <p:nvPr/>
        </p:nvSpPr>
        <p:spPr>
          <a:xfrm>
            <a:off x="2475800" y="3479325"/>
            <a:ext cx="404100" cy="4002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P2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73" name="Google Shape;373;p55"/>
          <p:cNvCxnSpPr>
            <a:stCxn id="369" idx="2"/>
            <a:endCxn id="374" idx="0"/>
          </p:cNvCxnSpPr>
          <p:nvPr/>
        </p:nvCxnSpPr>
        <p:spPr>
          <a:xfrm>
            <a:off x="2677850" y="3264125"/>
            <a:ext cx="1448700" cy="21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5" name="Google Shape;375;p55"/>
          <p:cNvCxnSpPr>
            <a:stCxn id="372" idx="2"/>
          </p:cNvCxnSpPr>
          <p:nvPr/>
        </p:nvCxnSpPr>
        <p:spPr>
          <a:xfrm>
            <a:off x="2677850" y="3879525"/>
            <a:ext cx="0" cy="21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74" name="Google Shape;374;p55"/>
          <p:cNvSpPr txBox="1"/>
          <p:nvPr/>
        </p:nvSpPr>
        <p:spPr>
          <a:xfrm>
            <a:off x="3924600" y="3479325"/>
            <a:ext cx="404100" cy="4002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P3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76" name="Google Shape;376;p55"/>
          <p:cNvCxnSpPr>
            <a:stCxn id="374" idx="2"/>
          </p:cNvCxnSpPr>
          <p:nvPr/>
        </p:nvCxnSpPr>
        <p:spPr>
          <a:xfrm>
            <a:off x="4126650" y="3879525"/>
            <a:ext cx="0" cy="21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77" name="Google Shape;377;p55"/>
          <p:cNvSpPr txBox="1"/>
          <p:nvPr/>
        </p:nvSpPr>
        <p:spPr>
          <a:xfrm>
            <a:off x="2193800" y="4094725"/>
            <a:ext cx="968100" cy="6156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Print 4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Exit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8" name="Google Shape;378;p55"/>
          <p:cNvSpPr txBox="1"/>
          <p:nvPr/>
        </p:nvSpPr>
        <p:spPr>
          <a:xfrm>
            <a:off x="3642600" y="4094725"/>
            <a:ext cx="968100" cy="6156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Print 5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Exit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79" name="Google Shape;379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6032" y="941950"/>
            <a:ext cx="2040060" cy="3820977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How Can We Declare Function Pointers?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●"/>
            </a:pPr>
            <a:r>
              <a:rPr lang="en" sz="3100">
                <a:solidFill>
                  <a:schemeClr val="lt1"/>
                </a:solidFill>
              </a:rPr>
              <a:t>How can we call the functions we point to?</a:t>
            </a:r>
            <a:endParaRPr sz="3100">
              <a:solidFill>
                <a:schemeClr val="lt1"/>
              </a:solidFill>
            </a:endParaRPr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●"/>
            </a:pPr>
            <a:r>
              <a:rPr lang="en" sz="3100">
                <a:solidFill>
                  <a:schemeClr val="lt1"/>
                </a:solidFill>
              </a:rPr>
              <a:t>Well, in one of two ways</a:t>
            </a:r>
            <a:endParaRPr sz="3100">
              <a:solidFill>
                <a:schemeClr val="lt1"/>
              </a:solidFill>
            </a:endParaRPr>
          </a:p>
          <a:p>
            <a:pPr marL="914400" lvl="1" indent="-425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Char char="○"/>
            </a:pPr>
            <a:r>
              <a:rPr lang="en" sz="3100">
                <a:solidFill>
                  <a:schemeClr val="lt1"/>
                </a:solidFill>
              </a:rPr>
              <a:t>If we are explicitly declaring a function pointer to one of our written functions:</a:t>
            </a:r>
            <a:endParaRPr sz="31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accent5"/>
                </a:solidFill>
              </a:rPr>
              <a:t>type (*ptr1)(int, int) = &amp;fun1;</a:t>
            </a:r>
            <a:endParaRPr sz="3100">
              <a:solidFill>
                <a:schemeClr val="accent5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100">
                <a:solidFill>
                  <a:schemeClr val="accent5"/>
                </a:solidFill>
              </a:rPr>
              <a:t>type (*ptr1)(int, int) = fun1;</a:t>
            </a:r>
            <a:endParaRPr sz="310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Building a Fork Tree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85" name="Google Shape;385;p56"/>
          <p:cNvSpPr txBox="1"/>
          <p:nvPr/>
        </p:nvSpPr>
        <p:spPr>
          <a:xfrm>
            <a:off x="976500" y="1017725"/>
            <a:ext cx="404100" cy="4002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P1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86" name="Google Shape;386;p56"/>
          <p:cNvSpPr txBox="1"/>
          <p:nvPr/>
        </p:nvSpPr>
        <p:spPr>
          <a:xfrm>
            <a:off x="694500" y="1633125"/>
            <a:ext cx="968100" cy="4002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Print 1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87" name="Google Shape;387;p56"/>
          <p:cNvCxnSpPr>
            <a:stCxn id="385" idx="2"/>
            <a:endCxn id="386" idx="0"/>
          </p:cNvCxnSpPr>
          <p:nvPr/>
        </p:nvCxnSpPr>
        <p:spPr>
          <a:xfrm>
            <a:off x="1178550" y="1417925"/>
            <a:ext cx="0" cy="21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88" name="Google Shape;388;p56"/>
          <p:cNvCxnSpPr>
            <a:stCxn id="386" idx="2"/>
            <a:endCxn id="389" idx="0"/>
          </p:cNvCxnSpPr>
          <p:nvPr/>
        </p:nvCxnSpPr>
        <p:spPr>
          <a:xfrm>
            <a:off x="1178550" y="2033325"/>
            <a:ext cx="0" cy="21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89" name="Google Shape;389;p56"/>
          <p:cNvSpPr txBox="1"/>
          <p:nvPr/>
        </p:nvSpPr>
        <p:spPr>
          <a:xfrm>
            <a:off x="976500" y="2248525"/>
            <a:ext cx="404100" cy="4002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P1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90" name="Google Shape;390;p56"/>
          <p:cNvSpPr txBox="1"/>
          <p:nvPr/>
        </p:nvSpPr>
        <p:spPr>
          <a:xfrm>
            <a:off x="2475800" y="2248525"/>
            <a:ext cx="404100" cy="4002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P2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91" name="Google Shape;391;p56"/>
          <p:cNvCxnSpPr>
            <a:stCxn id="386" idx="2"/>
            <a:endCxn id="390" idx="0"/>
          </p:cNvCxnSpPr>
          <p:nvPr/>
        </p:nvCxnSpPr>
        <p:spPr>
          <a:xfrm>
            <a:off x="1178550" y="2033325"/>
            <a:ext cx="1499400" cy="21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2" name="Google Shape;392;p56"/>
          <p:cNvCxnSpPr>
            <a:stCxn id="389" idx="2"/>
            <a:endCxn id="393" idx="0"/>
          </p:cNvCxnSpPr>
          <p:nvPr/>
        </p:nvCxnSpPr>
        <p:spPr>
          <a:xfrm>
            <a:off x="1178550" y="2648725"/>
            <a:ext cx="0" cy="21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93" name="Google Shape;393;p56"/>
          <p:cNvSpPr txBox="1"/>
          <p:nvPr/>
        </p:nvSpPr>
        <p:spPr>
          <a:xfrm>
            <a:off x="694500" y="2863925"/>
            <a:ext cx="968100" cy="4002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Wait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94" name="Google Shape;394;p56"/>
          <p:cNvSpPr txBox="1"/>
          <p:nvPr/>
        </p:nvSpPr>
        <p:spPr>
          <a:xfrm>
            <a:off x="694500" y="3479325"/>
            <a:ext cx="968100" cy="4002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Print 2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95" name="Google Shape;395;p56"/>
          <p:cNvCxnSpPr>
            <a:stCxn id="393" idx="2"/>
            <a:endCxn id="394" idx="0"/>
          </p:cNvCxnSpPr>
          <p:nvPr/>
        </p:nvCxnSpPr>
        <p:spPr>
          <a:xfrm>
            <a:off x="1178550" y="3264125"/>
            <a:ext cx="0" cy="21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96" name="Google Shape;396;p56"/>
          <p:cNvSpPr txBox="1"/>
          <p:nvPr/>
        </p:nvSpPr>
        <p:spPr>
          <a:xfrm>
            <a:off x="2193800" y="2863925"/>
            <a:ext cx="968100" cy="4002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Print 3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97" name="Google Shape;397;p56"/>
          <p:cNvCxnSpPr>
            <a:stCxn id="390" idx="2"/>
            <a:endCxn id="396" idx="0"/>
          </p:cNvCxnSpPr>
          <p:nvPr/>
        </p:nvCxnSpPr>
        <p:spPr>
          <a:xfrm>
            <a:off x="2677850" y="2648725"/>
            <a:ext cx="0" cy="21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8" name="Google Shape;398;p56"/>
          <p:cNvCxnSpPr>
            <a:stCxn id="396" idx="2"/>
            <a:endCxn id="399" idx="0"/>
          </p:cNvCxnSpPr>
          <p:nvPr/>
        </p:nvCxnSpPr>
        <p:spPr>
          <a:xfrm>
            <a:off x="2677850" y="3264125"/>
            <a:ext cx="0" cy="21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99" name="Google Shape;399;p56"/>
          <p:cNvSpPr txBox="1"/>
          <p:nvPr/>
        </p:nvSpPr>
        <p:spPr>
          <a:xfrm>
            <a:off x="2475800" y="3479325"/>
            <a:ext cx="404100" cy="4002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P2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400" name="Google Shape;400;p56"/>
          <p:cNvCxnSpPr>
            <a:stCxn id="396" idx="2"/>
            <a:endCxn id="401" idx="0"/>
          </p:cNvCxnSpPr>
          <p:nvPr/>
        </p:nvCxnSpPr>
        <p:spPr>
          <a:xfrm>
            <a:off x="2677850" y="3264125"/>
            <a:ext cx="1448700" cy="21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2" name="Google Shape;402;p56"/>
          <p:cNvCxnSpPr>
            <a:stCxn id="399" idx="2"/>
          </p:cNvCxnSpPr>
          <p:nvPr/>
        </p:nvCxnSpPr>
        <p:spPr>
          <a:xfrm>
            <a:off x="2677850" y="3879525"/>
            <a:ext cx="0" cy="21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01" name="Google Shape;401;p56"/>
          <p:cNvSpPr txBox="1"/>
          <p:nvPr/>
        </p:nvSpPr>
        <p:spPr>
          <a:xfrm>
            <a:off x="3924600" y="3479325"/>
            <a:ext cx="404100" cy="4002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P3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403" name="Google Shape;403;p56"/>
          <p:cNvCxnSpPr>
            <a:stCxn id="401" idx="2"/>
          </p:cNvCxnSpPr>
          <p:nvPr/>
        </p:nvCxnSpPr>
        <p:spPr>
          <a:xfrm>
            <a:off x="4126650" y="3879525"/>
            <a:ext cx="0" cy="21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04" name="Google Shape;404;p56"/>
          <p:cNvSpPr txBox="1"/>
          <p:nvPr/>
        </p:nvSpPr>
        <p:spPr>
          <a:xfrm>
            <a:off x="2193800" y="4094725"/>
            <a:ext cx="968100" cy="6156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Print 4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Exit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05" name="Google Shape;405;p56"/>
          <p:cNvSpPr txBox="1"/>
          <p:nvPr/>
        </p:nvSpPr>
        <p:spPr>
          <a:xfrm>
            <a:off x="3642600" y="4094725"/>
            <a:ext cx="968100" cy="6156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Print 5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Exit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406" name="Google Shape;406;p56"/>
          <p:cNvCxnSpPr>
            <a:stCxn id="404" idx="1"/>
            <a:endCxn id="393" idx="3"/>
          </p:cNvCxnSpPr>
          <p:nvPr/>
        </p:nvCxnSpPr>
        <p:spPr>
          <a:xfrm rot="10800000">
            <a:off x="1662500" y="3063925"/>
            <a:ext cx="531300" cy="1338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407" name="Google Shape;407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6032" y="941950"/>
            <a:ext cx="2040060" cy="3820977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Building a Fork Tree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13" name="Google Shape;413;p57"/>
          <p:cNvSpPr txBox="1"/>
          <p:nvPr/>
        </p:nvSpPr>
        <p:spPr>
          <a:xfrm>
            <a:off x="976500" y="1017725"/>
            <a:ext cx="404100" cy="4002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P1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4" name="Google Shape;414;p57"/>
          <p:cNvSpPr txBox="1"/>
          <p:nvPr/>
        </p:nvSpPr>
        <p:spPr>
          <a:xfrm>
            <a:off x="694500" y="1633125"/>
            <a:ext cx="968100" cy="4002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Print 1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415" name="Google Shape;415;p57"/>
          <p:cNvCxnSpPr>
            <a:stCxn id="413" idx="2"/>
            <a:endCxn id="414" idx="0"/>
          </p:cNvCxnSpPr>
          <p:nvPr/>
        </p:nvCxnSpPr>
        <p:spPr>
          <a:xfrm>
            <a:off x="1178550" y="1417925"/>
            <a:ext cx="0" cy="21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6" name="Google Shape;416;p57"/>
          <p:cNvCxnSpPr>
            <a:stCxn id="414" idx="2"/>
            <a:endCxn id="417" idx="0"/>
          </p:cNvCxnSpPr>
          <p:nvPr/>
        </p:nvCxnSpPr>
        <p:spPr>
          <a:xfrm>
            <a:off x="1178550" y="2033325"/>
            <a:ext cx="0" cy="21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17" name="Google Shape;417;p57"/>
          <p:cNvSpPr txBox="1"/>
          <p:nvPr/>
        </p:nvSpPr>
        <p:spPr>
          <a:xfrm>
            <a:off x="976500" y="2248525"/>
            <a:ext cx="404100" cy="4002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P1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8" name="Google Shape;418;p57"/>
          <p:cNvSpPr txBox="1"/>
          <p:nvPr/>
        </p:nvSpPr>
        <p:spPr>
          <a:xfrm>
            <a:off x="2475800" y="2248525"/>
            <a:ext cx="404100" cy="4002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P2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419" name="Google Shape;419;p57"/>
          <p:cNvCxnSpPr>
            <a:stCxn id="414" idx="2"/>
            <a:endCxn id="418" idx="0"/>
          </p:cNvCxnSpPr>
          <p:nvPr/>
        </p:nvCxnSpPr>
        <p:spPr>
          <a:xfrm>
            <a:off x="1178550" y="2033325"/>
            <a:ext cx="1499400" cy="21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0" name="Google Shape;420;p57"/>
          <p:cNvCxnSpPr>
            <a:stCxn id="417" idx="2"/>
            <a:endCxn id="421" idx="0"/>
          </p:cNvCxnSpPr>
          <p:nvPr/>
        </p:nvCxnSpPr>
        <p:spPr>
          <a:xfrm>
            <a:off x="1178550" y="2648725"/>
            <a:ext cx="0" cy="21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21" name="Google Shape;421;p57"/>
          <p:cNvSpPr txBox="1"/>
          <p:nvPr/>
        </p:nvSpPr>
        <p:spPr>
          <a:xfrm>
            <a:off x="694500" y="2863925"/>
            <a:ext cx="968100" cy="4002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Wait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22" name="Google Shape;422;p57"/>
          <p:cNvSpPr txBox="1"/>
          <p:nvPr/>
        </p:nvSpPr>
        <p:spPr>
          <a:xfrm>
            <a:off x="694500" y="3479325"/>
            <a:ext cx="968100" cy="6156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Print 2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Exit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423" name="Google Shape;423;p57"/>
          <p:cNvCxnSpPr>
            <a:stCxn id="421" idx="2"/>
            <a:endCxn id="422" idx="0"/>
          </p:cNvCxnSpPr>
          <p:nvPr/>
        </p:nvCxnSpPr>
        <p:spPr>
          <a:xfrm>
            <a:off x="1178550" y="3264125"/>
            <a:ext cx="0" cy="21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24" name="Google Shape;424;p57"/>
          <p:cNvSpPr txBox="1"/>
          <p:nvPr/>
        </p:nvSpPr>
        <p:spPr>
          <a:xfrm>
            <a:off x="2193800" y="2863925"/>
            <a:ext cx="968100" cy="4002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Print 3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425" name="Google Shape;425;p57"/>
          <p:cNvCxnSpPr>
            <a:stCxn id="418" idx="2"/>
            <a:endCxn id="424" idx="0"/>
          </p:cNvCxnSpPr>
          <p:nvPr/>
        </p:nvCxnSpPr>
        <p:spPr>
          <a:xfrm>
            <a:off x="2677850" y="2648725"/>
            <a:ext cx="0" cy="21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6" name="Google Shape;426;p57"/>
          <p:cNvCxnSpPr>
            <a:stCxn id="424" idx="2"/>
            <a:endCxn id="427" idx="0"/>
          </p:cNvCxnSpPr>
          <p:nvPr/>
        </p:nvCxnSpPr>
        <p:spPr>
          <a:xfrm>
            <a:off x="2677850" y="3264125"/>
            <a:ext cx="0" cy="21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27" name="Google Shape;427;p57"/>
          <p:cNvSpPr txBox="1"/>
          <p:nvPr/>
        </p:nvSpPr>
        <p:spPr>
          <a:xfrm>
            <a:off x="2475800" y="3479325"/>
            <a:ext cx="404100" cy="4002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P2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428" name="Google Shape;428;p57"/>
          <p:cNvCxnSpPr>
            <a:stCxn id="424" idx="2"/>
            <a:endCxn id="429" idx="0"/>
          </p:cNvCxnSpPr>
          <p:nvPr/>
        </p:nvCxnSpPr>
        <p:spPr>
          <a:xfrm>
            <a:off x="2677850" y="3264125"/>
            <a:ext cx="1448700" cy="21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30" name="Google Shape;430;p57"/>
          <p:cNvCxnSpPr>
            <a:stCxn id="427" idx="2"/>
          </p:cNvCxnSpPr>
          <p:nvPr/>
        </p:nvCxnSpPr>
        <p:spPr>
          <a:xfrm>
            <a:off x="2677850" y="3879525"/>
            <a:ext cx="0" cy="21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29" name="Google Shape;429;p57"/>
          <p:cNvSpPr txBox="1"/>
          <p:nvPr/>
        </p:nvSpPr>
        <p:spPr>
          <a:xfrm>
            <a:off x="3924600" y="3479325"/>
            <a:ext cx="404100" cy="4002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P3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431" name="Google Shape;431;p57"/>
          <p:cNvCxnSpPr>
            <a:stCxn id="429" idx="2"/>
          </p:cNvCxnSpPr>
          <p:nvPr/>
        </p:nvCxnSpPr>
        <p:spPr>
          <a:xfrm>
            <a:off x="4126650" y="3879525"/>
            <a:ext cx="0" cy="215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32" name="Google Shape;432;p57"/>
          <p:cNvSpPr txBox="1"/>
          <p:nvPr/>
        </p:nvSpPr>
        <p:spPr>
          <a:xfrm>
            <a:off x="2193800" y="4094725"/>
            <a:ext cx="968100" cy="6156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Print 4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Exit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33" name="Google Shape;433;p57"/>
          <p:cNvSpPr txBox="1"/>
          <p:nvPr/>
        </p:nvSpPr>
        <p:spPr>
          <a:xfrm>
            <a:off x="3642600" y="4094725"/>
            <a:ext cx="968100" cy="6156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Print 5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Exit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434" name="Google Shape;434;p57"/>
          <p:cNvCxnSpPr>
            <a:stCxn id="432" idx="1"/>
            <a:endCxn id="421" idx="3"/>
          </p:cNvCxnSpPr>
          <p:nvPr/>
        </p:nvCxnSpPr>
        <p:spPr>
          <a:xfrm rot="10800000">
            <a:off x="1662500" y="3063925"/>
            <a:ext cx="531300" cy="1338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435" name="Google Shape;435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6032" y="941950"/>
            <a:ext cx="2040060" cy="3820977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8"/>
          <p:cNvSpPr txBox="1">
            <a:spLocks noGrp="1"/>
          </p:cNvSpPr>
          <p:nvPr>
            <p:ph type="title"/>
          </p:nvPr>
        </p:nvSpPr>
        <p:spPr>
          <a:xfrm>
            <a:off x="348545" y="108744"/>
            <a:ext cx="7680900" cy="3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900" tIns="85900" rIns="85900" bIns="859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6666"/>
              <a:buNone/>
            </a:pPr>
            <a:r>
              <a:rPr lang="en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man strtok </a:t>
            </a:r>
            <a:r>
              <a:rPr lang="en" baseline="30000"/>
              <a:t>abridged</a:t>
            </a:r>
            <a:endParaRPr baseline="30000"/>
          </a:p>
        </p:txBody>
      </p:sp>
      <p:sp>
        <p:nvSpPr>
          <p:cNvPr id="404" name="Google Shape;404;p48"/>
          <p:cNvSpPr txBox="1">
            <a:spLocks noGrp="1"/>
          </p:cNvSpPr>
          <p:nvPr>
            <p:ph type="body" idx="1"/>
          </p:nvPr>
        </p:nvSpPr>
        <p:spPr>
          <a:xfrm>
            <a:off x="348545" y="838019"/>
            <a:ext cx="7615500" cy="25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900" tIns="85900" rIns="85900" bIns="85900" anchor="ctr" anchorCtr="0">
            <a:normAutofit fontScale="92500" lnSpcReduction="20000"/>
          </a:bodyPr>
          <a:lstStyle/>
          <a:p>
            <a:pPr marL="381000" lvl="0" indent="-31384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▶"/>
            </a:pPr>
            <a:r>
              <a:rPr lang="en"/>
              <a:t>The </a:t>
            </a:r>
            <a:r>
              <a:rPr lang="en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strtok()</a:t>
            </a:r>
            <a:r>
              <a:rPr lang="en"/>
              <a:t> function can help tokenize strings</a:t>
            </a:r>
            <a:endParaRPr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381000" lvl="0" indent="-31384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▶"/>
            </a:pPr>
            <a:r>
              <a:rPr lang="en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#include &lt;string.h&gt;</a:t>
            </a:r>
            <a:endParaRPr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381000" lvl="0" indent="-31384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▶"/>
            </a:pPr>
            <a:r>
              <a:rPr lang="en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char *strtok(char *str, const char *delim);</a:t>
            </a:r>
            <a:endParaRPr/>
          </a:p>
          <a:p>
            <a:pPr marL="762000" lvl="1" indent="-27860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8235"/>
              <a:buChar char="○"/>
            </a:pPr>
            <a:r>
              <a:rPr lang="en"/>
              <a:t>Breaks string </a:t>
            </a:r>
            <a:r>
              <a:rPr lang="en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str</a:t>
            </a:r>
            <a:r>
              <a:rPr lang="en"/>
              <a:t> into a series of tokens using the delimiter </a:t>
            </a:r>
            <a:r>
              <a:rPr lang="en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delim</a:t>
            </a:r>
            <a:r>
              <a:rPr lang="en"/>
              <a:t>.</a:t>
            </a:r>
            <a:endParaRPr/>
          </a:p>
          <a:p>
            <a:pPr marL="762000" lvl="1" indent="-27860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88235"/>
              <a:buChar char="○"/>
            </a:pPr>
            <a:r>
              <a:rPr lang="en"/>
              <a:t>Returns a pointer to the next token, or NULL if there are no more tokens.</a:t>
            </a:r>
            <a:endParaRPr/>
          </a:p>
          <a:p>
            <a:pPr marL="381000" lvl="0" indent="-31384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▶"/>
            </a:pPr>
            <a:r>
              <a:rPr lang="en"/>
              <a:t>Called in one of two ways:</a:t>
            </a:r>
            <a:endParaRPr/>
          </a:p>
          <a:p>
            <a:pPr marL="762000" lvl="1" indent="-27860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8235"/>
              <a:buAutoNum type="arabicPeriod"/>
            </a:pPr>
            <a:r>
              <a:rPr lang="en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strtok(</a:t>
            </a:r>
            <a:r>
              <a:rPr lang="en">
                <a:solidFill>
                  <a:srgbClr val="188038"/>
                </a:solidFill>
                <a:highlight>
                  <a:schemeClr val="accent2"/>
                </a:highlight>
                <a:latin typeface="Roboto Mono"/>
                <a:ea typeface="Roboto Mono"/>
                <a:cs typeface="Roboto Mono"/>
                <a:sym typeface="Roboto Mono"/>
              </a:rPr>
              <a:t>str</a:t>
            </a:r>
            <a:r>
              <a:rPr lang="en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, d) // starts processing a new string</a:t>
            </a:r>
            <a:endParaRPr>
              <a:solidFill>
                <a:schemeClr val="dk1"/>
              </a:solidFill>
            </a:endParaRPr>
          </a:p>
          <a:p>
            <a:pPr marL="762000" lvl="1" indent="-27860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8235"/>
              <a:buAutoNum type="arabicPeriod"/>
            </a:pPr>
            <a:r>
              <a:rPr lang="en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strtok(</a:t>
            </a:r>
            <a:r>
              <a:rPr lang="en">
                <a:solidFill>
                  <a:srgbClr val="188038"/>
                </a:solidFill>
                <a:highlight>
                  <a:schemeClr val="accent2"/>
                </a:highlight>
                <a:latin typeface="Roboto Mono"/>
                <a:ea typeface="Roboto Mono"/>
                <a:cs typeface="Roboto Mono"/>
                <a:sym typeface="Roboto Mono"/>
              </a:rPr>
              <a:t>NULL</a:t>
            </a:r>
            <a:r>
              <a:rPr lang="en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, d) // continue processing a string</a:t>
            </a:r>
            <a:endParaRPr/>
          </a:p>
        </p:txBody>
      </p:sp>
      <p:sp>
        <p:nvSpPr>
          <p:cNvPr id="405" name="Google Shape;405;p48"/>
          <p:cNvSpPr txBox="1">
            <a:spLocks noGrp="1"/>
          </p:cNvSpPr>
          <p:nvPr>
            <p:ph type="sldNum" idx="12"/>
          </p:nvPr>
        </p:nvSpPr>
        <p:spPr>
          <a:xfrm>
            <a:off x="7530545" y="3191443"/>
            <a:ext cx="4989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900" tIns="85900" rIns="85900" bIns="85900" anchor="b" anchorCtr="0">
            <a:normAutofit fontScale="2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52</a:t>
            </a:fld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6" name="Google Shape;406;p48"/>
          <p:cNvSpPr txBox="1">
            <a:spLocks noGrp="1"/>
          </p:cNvSpPr>
          <p:nvPr>
            <p:ph type="sldNum" idx="4294967295"/>
          </p:nvPr>
        </p:nvSpPr>
        <p:spPr>
          <a:xfrm>
            <a:off x="3" y="4749825"/>
            <a:ext cx="26235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900" tIns="85900" rIns="85900" bIns="8590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en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University of Pittsburgh - CS 0449</a:t>
            </a:r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9"/>
          <p:cNvSpPr txBox="1">
            <a:spLocks noGrp="1"/>
          </p:cNvSpPr>
          <p:nvPr>
            <p:ph type="title"/>
          </p:nvPr>
        </p:nvSpPr>
        <p:spPr>
          <a:xfrm>
            <a:off x="348545" y="108744"/>
            <a:ext cx="7680900" cy="3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900" tIns="85900" rIns="85900" bIns="859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6666"/>
              <a:buNone/>
            </a:pPr>
            <a:r>
              <a:rPr lang="en"/>
              <a:t>A </a:t>
            </a:r>
            <a:r>
              <a:rPr lang="en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strtok()</a:t>
            </a:r>
            <a:r>
              <a:rPr lang="en"/>
              <a:t> example</a:t>
            </a:r>
            <a:endParaRPr/>
          </a:p>
        </p:txBody>
      </p:sp>
      <p:sp>
        <p:nvSpPr>
          <p:cNvPr id="412" name="Google Shape;412;p49"/>
          <p:cNvSpPr txBox="1">
            <a:spLocks noGrp="1"/>
          </p:cNvSpPr>
          <p:nvPr>
            <p:ph type="body" idx="1"/>
          </p:nvPr>
        </p:nvSpPr>
        <p:spPr>
          <a:xfrm>
            <a:off x="475886" y="596531"/>
            <a:ext cx="4256400" cy="3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900" tIns="85900" rIns="85900" bIns="85900" anchor="ctr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300" b="1">
              <a:solidFill>
                <a:srgbClr val="AF00D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" sz="1300" b="1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#include</a:t>
            </a:r>
            <a:r>
              <a:rPr lang="en" sz="1300" b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b="1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&lt;stdio.h&gt;</a:t>
            </a:r>
            <a:endParaRPr sz="1300" b="1">
              <a:solidFill>
                <a:srgbClr val="A3151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" sz="1300" b="1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#include</a:t>
            </a:r>
            <a:r>
              <a:rPr lang="en" sz="1300" b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b="1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&lt;string.h&gt;</a:t>
            </a:r>
            <a:endParaRPr sz="1300" b="1">
              <a:solidFill>
                <a:srgbClr val="3B3B3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" sz="1300" b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b="1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main</a:t>
            </a: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(){</a:t>
            </a:r>
            <a:endParaRPr sz="1300" b="1">
              <a:solidFill>
                <a:srgbClr val="3B3B3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" sz="1300" b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char</a:t>
            </a: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str</a:t>
            </a:r>
            <a:r>
              <a:rPr lang="en" sz="1300" b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[]</a:t>
            </a: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b="1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"I:love-programming"</a:t>
            </a: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300" b="1">
              <a:solidFill>
                <a:srgbClr val="A3151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" sz="1300" b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char</a:t>
            </a: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delim</a:t>
            </a:r>
            <a:r>
              <a:rPr lang="en" sz="1300" b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[]</a:t>
            </a: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b="1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"-:"</a:t>
            </a: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300" b="1">
              <a:solidFill>
                <a:srgbClr val="A3151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" sz="1300" b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char</a:t>
            </a: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token;</a:t>
            </a:r>
            <a:endParaRPr sz="1300" b="1">
              <a:solidFill>
                <a:srgbClr val="3B3B3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token </a:t>
            </a:r>
            <a:r>
              <a:rPr lang="en" sz="13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b="1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strtok</a:t>
            </a: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(str, delim);</a:t>
            </a:r>
            <a:endParaRPr sz="1300" b="1">
              <a:solidFill>
                <a:srgbClr val="3B3B3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" sz="1300" b="1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printf</a:t>
            </a: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300" b="1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b="1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%s</a:t>
            </a:r>
            <a:r>
              <a:rPr lang="en" sz="1300" b="1">
                <a:solidFill>
                  <a:srgbClr val="EE0000"/>
                </a:solidFill>
                <a:latin typeface="Consolas"/>
                <a:ea typeface="Consolas"/>
                <a:cs typeface="Consolas"/>
                <a:sym typeface="Consolas"/>
              </a:rPr>
              <a:t>\n</a:t>
            </a:r>
            <a:r>
              <a:rPr lang="en" sz="1300" b="1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, token);</a:t>
            </a:r>
            <a:endParaRPr sz="1300" b="1">
              <a:solidFill>
                <a:srgbClr val="3B3B3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" sz="1300" b="1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b="1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300" b="1">
              <a:solidFill>
                <a:srgbClr val="3B3B3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300" b="1">
              <a:solidFill>
                <a:srgbClr val="3B3B3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SzPts val="2100"/>
              <a:buNone/>
            </a:pPr>
            <a:endParaRPr sz="1300" b="1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13" name="Google Shape;413;p49"/>
          <p:cNvSpPr/>
          <p:nvPr/>
        </p:nvSpPr>
        <p:spPr>
          <a:xfrm>
            <a:off x="4946159" y="1067479"/>
            <a:ext cx="3721800" cy="885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5575" tIns="75575" rIns="75575" bIns="755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49"/>
          <p:cNvSpPr txBox="1">
            <a:spLocks noGrp="1"/>
          </p:cNvSpPr>
          <p:nvPr>
            <p:ph type="sldNum" idx="12"/>
          </p:nvPr>
        </p:nvSpPr>
        <p:spPr>
          <a:xfrm>
            <a:off x="7530545" y="3191443"/>
            <a:ext cx="4989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900" tIns="85900" rIns="85900" bIns="85900" anchor="b" anchorCtr="0">
            <a:normAutofit fontScale="2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53</a:t>
            </a:fld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5" name="Google Shape;415;p49"/>
          <p:cNvSpPr txBox="1">
            <a:spLocks noGrp="1"/>
          </p:cNvSpPr>
          <p:nvPr>
            <p:ph type="sldNum" idx="4294967295"/>
          </p:nvPr>
        </p:nvSpPr>
        <p:spPr>
          <a:xfrm>
            <a:off x="3" y="4749825"/>
            <a:ext cx="26235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900" tIns="85900" rIns="85900" bIns="8590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en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University of Pittsburgh - CS 0449</a:t>
            </a:r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416" name="Google Shape;416;p49"/>
          <p:cNvGrpSpPr/>
          <p:nvPr/>
        </p:nvGrpSpPr>
        <p:grpSpPr>
          <a:xfrm>
            <a:off x="3150032" y="3078032"/>
            <a:ext cx="3537854" cy="337319"/>
            <a:chOff x="3465000" y="4651000"/>
            <a:chExt cx="3891600" cy="509700"/>
          </a:xfrm>
        </p:grpSpPr>
        <p:cxnSp>
          <p:nvCxnSpPr>
            <p:cNvPr id="417" name="Google Shape;417;p49"/>
            <p:cNvCxnSpPr>
              <a:stCxn id="418" idx="1"/>
            </p:cNvCxnSpPr>
            <p:nvPr/>
          </p:nvCxnSpPr>
          <p:spPr>
            <a:xfrm rot="10800000">
              <a:off x="3465000" y="4905850"/>
              <a:ext cx="1855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418" name="Google Shape;418;p49"/>
            <p:cNvSpPr txBox="1"/>
            <p:nvPr/>
          </p:nvSpPr>
          <p:spPr>
            <a:xfrm>
              <a:off x="5320200" y="4651000"/>
              <a:ext cx="2036400" cy="50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575" tIns="75575" rIns="75575" bIns="75575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Sans"/>
                  <a:ea typeface="Lucida Sans"/>
                  <a:cs typeface="Lucida Sans"/>
                  <a:sym typeface="Lucida Sans"/>
                </a:rPr>
                <a:t>What will be printed?</a:t>
              </a: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sp>
        <p:nvSpPr>
          <p:cNvPr id="419" name="Google Shape;419;p49"/>
          <p:cNvSpPr txBox="1"/>
          <p:nvPr/>
        </p:nvSpPr>
        <p:spPr>
          <a:xfrm>
            <a:off x="4946159" y="1067479"/>
            <a:ext cx="1957800" cy="3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75575" rIns="75575" bIns="7557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EEEEEE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$ ./strtok_example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EEEEEE"/>
              </a:solidFill>
              <a:effectLst/>
              <a:uLnTx/>
              <a:uFillTx/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0" name="Google Shape;420;p49"/>
          <p:cNvSpPr txBox="1"/>
          <p:nvPr/>
        </p:nvSpPr>
        <p:spPr>
          <a:xfrm>
            <a:off x="4946159" y="1332318"/>
            <a:ext cx="1957800" cy="3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75575" rIns="75575" bIns="7557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EEEEEE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I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EEEEEE"/>
              </a:solidFill>
              <a:effectLst/>
              <a:uLnTx/>
              <a:uFillTx/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0"/>
          <p:cNvSpPr txBox="1">
            <a:spLocks noGrp="1"/>
          </p:cNvSpPr>
          <p:nvPr>
            <p:ph type="title"/>
          </p:nvPr>
        </p:nvSpPr>
        <p:spPr>
          <a:xfrm>
            <a:off x="348545" y="108744"/>
            <a:ext cx="7680900" cy="3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900" tIns="85900" rIns="85900" bIns="859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6666"/>
              <a:buNone/>
            </a:pPr>
            <a:r>
              <a:rPr lang="en"/>
              <a:t>A </a:t>
            </a:r>
            <a:r>
              <a:rPr lang="en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strtok()</a:t>
            </a:r>
            <a:r>
              <a:rPr lang="en"/>
              <a:t> example</a:t>
            </a:r>
            <a:endParaRPr/>
          </a:p>
        </p:txBody>
      </p:sp>
      <p:sp>
        <p:nvSpPr>
          <p:cNvPr id="426" name="Google Shape;426;p50"/>
          <p:cNvSpPr txBox="1">
            <a:spLocks noGrp="1"/>
          </p:cNvSpPr>
          <p:nvPr>
            <p:ph type="body" idx="1"/>
          </p:nvPr>
        </p:nvSpPr>
        <p:spPr>
          <a:xfrm>
            <a:off x="475886" y="596531"/>
            <a:ext cx="4256400" cy="3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900" tIns="85900" rIns="85900" bIns="85900" anchor="ctr" anchorCtr="0">
            <a:normAutofit lnSpcReduction="1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300" b="1">
              <a:solidFill>
                <a:srgbClr val="AF00D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1300" b="1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#include</a:t>
            </a:r>
            <a:r>
              <a:rPr lang="en" sz="1300" b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b="1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&lt;stdio.h&gt;</a:t>
            </a:r>
            <a:endParaRPr sz="1300" b="1">
              <a:solidFill>
                <a:srgbClr val="A3151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1300" b="1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#include</a:t>
            </a:r>
            <a:r>
              <a:rPr lang="en" sz="1300" b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b="1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&lt;string.h&gt;</a:t>
            </a:r>
            <a:endParaRPr sz="1300" b="1">
              <a:solidFill>
                <a:srgbClr val="3B3B3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1300" b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b="1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main</a:t>
            </a: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(){</a:t>
            </a:r>
            <a:endParaRPr sz="1300" b="1">
              <a:solidFill>
                <a:srgbClr val="3B3B3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" sz="1300" b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char</a:t>
            </a: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str</a:t>
            </a:r>
            <a:r>
              <a:rPr lang="en" sz="1300" b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[]</a:t>
            </a: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b="1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"I:love-programming"</a:t>
            </a: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300" b="1">
              <a:solidFill>
                <a:srgbClr val="A3151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" sz="1300" b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char</a:t>
            </a: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delim</a:t>
            </a:r>
            <a:r>
              <a:rPr lang="en" sz="1300" b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[]</a:t>
            </a: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b="1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"-:"</a:t>
            </a: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300" b="1">
              <a:solidFill>
                <a:srgbClr val="A3151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" sz="1300" b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char</a:t>
            </a: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token;</a:t>
            </a:r>
            <a:endParaRPr sz="1300" b="1">
              <a:solidFill>
                <a:srgbClr val="3B3B3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token </a:t>
            </a:r>
            <a:r>
              <a:rPr lang="en" sz="13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b="1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strtok</a:t>
            </a: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(str, delim);</a:t>
            </a:r>
            <a:endParaRPr sz="1300" b="1">
              <a:solidFill>
                <a:srgbClr val="3B3B3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" sz="1300" b="1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printf</a:t>
            </a: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300" b="1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b="1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%s</a:t>
            </a:r>
            <a:r>
              <a:rPr lang="en" sz="1300" b="1">
                <a:solidFill>
                  <a:srgbClr val="EE0000"/>
                </a:solidFill>
                <a:latin typeface="Consolas"/>
                <a:ea typeface="Consolas"/>
                <a:cs typeface="Consolas"/>
                <a:sym typeface="Consolas"/>
              </a:rPr>
              <a:t>\n</a:t>
            </a:r>
            <a:r>
              <a:rPr lang="en" sz="1300" b="1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, token);</a:t>
            </a:r>
            <a:endParaRPr sz="1300" b="1">
              <a:solidFill>
                <a:srgbClr val="3B3B3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token </a:t>
            </a:r>
            <a:r>
              <a:rPr lang="en" sz="13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b="1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strtok</a:t>
            </a: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(str, delim);</a:t>
            </a:r>
            <a:endParaRPr sz="1300" b="1">
              <a:solidFill>
                <a:srgbClr val="3B3B3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" sz="1300" b="1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printf</a:t>
            </a: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300" b="1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b="1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%s</a:t>
            </a:r>
            <a:r>
              <a:rPr lang="en" sz="1300" b="1">
                <a:solidFill>
                  <a:srgbClr val="EE0000"/>
                </a:solidFill>
                <a:latin typeface="Consolas"/>
                <a:ea typeface="Consolas"/>
                <a:cs typeface="Consolas"/>
                <a:sym typeface="Consolas"/>
              </a:rPr>
              <a:t>\n</a:t>
            </a:r>
            <a:r>
              <a:rPr lang="en" sz="1300" b="1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, token);</a:t>
            </a:r>
            <a:endParaRPr sz="1300" b="1">
              <a:solidFill>
                <a:srgbClr val="3B3B3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" sz="1300" b="1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b="1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300" b="1">
              <a:solidFill>
                <a:srgbClr val="3B3B3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300" b="1">
              <a:solidFill>
                <a:srgbClr val="3B3B3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SzPts val="2100"/>
              <a:buNone/>
            </a:pPr>
            <a:endParaRPr sz="1300" b="1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7" name="Google Shape;427;p50"/>
          <p:cNvSpPr/>
          <p:nvPr/>
        </p:nvSpPr>
        <p:spPr>
          <a:xfrm>
            <a:off x="4946159" y="1219879"/>
            <a:ext cx="3721800" cy="885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5575" tIns="75575" rIns="75575" bIns="755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50"/>
          <p:cNvSpPr txBox="1">
            <a:spLocks noGrp="1"/>
          </p:cNvSpPr>
          <p:nvPr>
            <p:ph type="sldNum" idx="12"/>
          </p:nvPr>
        </p:nvSpPr>
        <p:spPr>
          <a:xfrm>
            <a:off x="7530545" y="3191443"/>
            <a:ext cx="4989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900" tIns="85900" rIns="85900" bIns="85900" anchor="b" anchorCtr="0">
            <a:normAutofit fontScale="2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54</a:t>
            </a:fld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9" name="Google Shape;429;p50"/>
          <p:cNvSpPr txBox="1">
            <a:spLocks noGrp="1"/>
          </p:cNvSpPr>
          <p:nvPr>
            <p:ph type="sldNum" idx="4294967295"/>
          </p:nvPr>
        </p:nvSpPr>
        <p:spPr>
          <a:xfrm>
            <a:off x="3" y="4749825"/>
            <a:ext cx="26235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900" tIns="85900" rIns="85900" bIns="8590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en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University of Pittsburgh - CS 0449</a:t>
            </a:r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430" name="Google Shape;430;p50"/>
          <p:cNvGrpSpPr/>
          <p:nvPr/>
        </p:nvGrpSpPr>
        <p:grpSpPr>
          <a:xfrm>
            <a:off x="3150032" y="3309011"/>
            <a:ext cx="3537854" cy="337319"/>
            <a:chOff x="3465000" y="5032000"/>
            <a:chExt cx="3891600" cy="509700"/>
          </a:xfrm>
        </p:grpSpPr>
        <p:cxnSp>
          <p:nvCxnSpPr>
            <p:cNvPr id="431" name="Google Shape;431;p50"/>
            <p:cNvCxnSpPr>
              <a:stCxn id="432" idx="1"/>
            </p:cNvCxnSpPr>
            <p:nvPr/>
          </p:nvCxnSpPr>
          <p:spPr>
            <a:xfrm rot="10800000">
              <a:off x="3465000" y="5286850"/>
              <a:ext cx="1855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432" name="Google Shape;432;p50"/>
            <p:cNvSpPr txBox="1"/>
            <p:nvPr/>
          </p:nvSpPr>
          <p:spPr>
            <a:xfrm>
              <a:off x="5320200" y="5032000"/>
              <a:ext cx="2036400" cy="50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575" tIns="75575" rIns="75575" bIns="75575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Sans"/>
                  <a:ea typeface="Lucida Sans"/>
                  <a:cs typeface="Lucida Sans"/>
                  <a:sym typeface="Lucida Sans"/>
                </a:rPr>
                <a:t>What will be printed?</a:t>
              </a: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sp>
        <p:nvSpPr>
          <p:cNvPr id="433" name="Google Shape;433;p50"/>
          <p:cNvSpPr txBox="1"/>
          <p:nvPr/>
        </p:nvSpPr>
        <p:spPr>
          <a:xfrm>
            <a:off x="4946159" y="1219879"/>
            <a:ext cx="1957800" cy="3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75575" rIns="75575" bIns="7557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EEEEEE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$ ./strtok_example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EEEEEE"/>
              </a:solidFill>
              <a:effectLst/>
              <a:uLnTx/>
              <a:uFillTx/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34" name="Google Shape;434;p50"/>
          <p:cNvSpPr txBox="1"/>
          <p:nvPr/>
        </p:nvSpPr>
        <p:spPr>
          <a:xfrm>
            <a:off x="4946159" y="1484718"/>
            <a:ext cx="1957800" cy="3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75575" rIns="75575" bIns="7557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EEEEEE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I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EEEEEE"/>
              </a:solidFill>
              <a:effectLst/>
              <a:uLnTx/>
              <a:uFillTx/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35" name="Google Shape;435;p50"/>
          <p:cNvSpPr txBox="1"/>
          <p:nvPr/>
        </p:nvSpPr>
        <p:spPr>
          <a:xfrm>
            <a:off x="5189591" y="1672888"/>
            <a:ext cx="29037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75575" rIns="75575" bIns="7557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veat"/>
                <a:ea typeface="Caveat"/>
                <a:cs typeface="Caveat"/>
                <a:sym typeface="Caveat"/>
              </a:rPr>
              <a:t>🤔 But the second token should be “love”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36" name="Google Shape;436;p50"/>
          <p:cNvSpPr txBox="1"/>
          <p:nvPr/>
        </p:nvSpPr>
        <p:spPr>
          <a:xfrm>
            <a:off x="4946159" y="1663425"/>
            <a:ext cx="2727300" cy="3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75575" rIns="75575" bIns="7557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EEEEEE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I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1"/>
          <p:cNvSpPr txBox="1">
            <a:spLocks noGrp="1"/>
          </p:cNvSpPr>
          <p:nvPr>
            <p:ph type="title"/>
          </p:nvPr>
        </p:nvSpPr>
        <p:spPr>
          <a:xfrm>
            <a:off x="348545" y="108744"/>
            <a:ext cx="7680900" cy="3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900" tIns="85900" rIns="85900" bIns="859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6666"/>
              <a:buNone/>
            </a:pPr>
            <a:r>
              <a:rPr lang="en"/>
              <a:t>A </a:t>
            </a:r>
            <a:r>
              <a:rPr lang="en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strtok()</a:t>
            </a:r>
            <a:r>
              <a:rPr lang="en"/>
              <a:t> example</a:t>
            </a:r>
            <a:endParaRPr/>
          </a:p>
        </p:txBody>
      </p:sp>
      <p:sp>
        <p:nvSpPr>
          <p:cNvPr id="442" name="Google Shape;442;p51"/>
          <p:cNvSpPr txBox="1">
            <a:spLocks noGrp="1"/>
          </p:cNvSpPr>
          <p:nvPr>
            <p:ph type="body" idx="1"/>
          </p:nvPr>
        </p:nvSpPr>
        <p:spPr>
          <a:xfrm>
            <a:off x="475886" y="596531"/>
            <a:ext cx="4256400" cy="3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900" tIns="85900" rIns="85900" bIns="85900" anchor="ctr" anchorCtr="0">
            <a:normAutofit lnSpcReduction="1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300" b="1">
              <a:solidFill>
                <a:srgbClr val="AF00D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1300" b="1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#include</a:t>
            </a:r>
            <a:r>
              <a:rPr lang="en" sz="1300" b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b="1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&lt;stdio.h&gt;</a:t>
            </a:r>
            <a:endParaRPr sz="1300" b="1">
              <a:solidFill>
                <a:srgbClr val="A3151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1300" b="1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#include</a:t>
            </a:r>
            <a:r>
              <a:rPr lang="en" sz="1300" b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b="1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&lt;string.h&gt;</a:t>
            </a:r>
            <a:endParaRPr sz="1300" b="1">
              <a:solidFill>
                <a:srgbClr val="3B3B3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1300" b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b="1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main</a:t>
            </a: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(){</a:t>
            </a:r>
            <a:endParaRPr sz="1300" b="1">
              <a:solidFill>
                <a:srgbClr val="3B3B3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" sz="1300" b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char</a:t>
            </a: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str</a:t>
            </a:r>
            <a:r>
              <a:rPr lang="en" sz="1300" b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[]</a:t>
            </a: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b="1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"I:love-programming"</a:t>
            </a: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300" b="1">
              <a:solidFill>
                <a:srgbClr val="A3151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" sz="1300" b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char</a:t>
            </a: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delim</a:t>
            </a:r>
            <a:r>
              <a:rPr lang="en" sz="1300" b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[]</a:t>
            </a: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b="1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"-:"</a:t>
            </a: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300" b="1">
              <a:solidFill>
                <a:srgbClr val="A3151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" sz="1300" b="1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char</a:t>
            </a: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*</a:t>
            </a: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token;</a:t>
            </a:r>
            <a:endParaRPr sz="1300" b="1">
              <a:solidFill>
                <a:srgbClr val="3B3B3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token </a:t>
            </a:r>
            <a:r>
              <a:rPr lang="en" sz="13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b="1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strtok</a:t>
            </a: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(str, delim);</a:t>
            </a:r>
            <a:endParaRPr sz="1300" b="1">
              <a:solidFill>
                <a:srgbClr val="3B3B3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" sz="1300" b="1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printf</a:t>
            </a: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300" b="1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b="1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%s</a:t>
            </a:r>
            <a:r>
              <a:rPr lang="en" sz="1300" b="1">
                <a:solidFill>
                  <a:srgbClr val="EE0000"/>
                </a:solidFill>
                <a:latin typeface="Consolas"/>
                <a:ea typeface="Consolas"/>
                <a:cs typeface="Consolas"/>
                <a:sym typeface="Consolas"/>
              </a:rPr>
              <a:t>\n</a:t>
            </a:r>
            <a:r>
              <a:rPr lang="en" sz="1300" b="1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, token);</a:t>
            </a:r>
            <a:endParaRPr sz="1300" b="1">
              <a:solidFill>
                <a:srgbClr val="3B3B3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token </a:t>
            </a:r>
            <a:r>
              <a:rPr lang="en" sz="13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b="1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strtok</a:t>
            </a: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300" b="1">
                <a:solidFill>
                  <a:srgbClr val="EE0000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, delim);</a:t>
            </a:r>
            <a:endParaRPr sz="1300" b="1">
              <a:solidFill>
                <a:srgbClr val="3B3B3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" sz="1300" b="1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printf</a:t>
            </a: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300" b="1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b="1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%s</a:t>
            </a:r>
            <a:r>
              <a:rPr lang="en" sz="1300" b="1">
                <a:solidFill>
                  <a:srgbClr val="EE0000"/>
                </a:solidFill>
                <a:latin typeface="Consolas"/>
                <a:ea typeface="Consolas"/>
                <a:cs typeface="Consolas"/>
                <a:sym typeface="Consolas"/>
              </a:rPr>
              <a:t>\n</a:t>
            </a:r>
            <a:r>
              <a:rPr lang="en" sz="1300" b="1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, token);</a:t>
            </a:r>
            <a:endParaRPr sz="1300" b="1">
              <a:solidFill>
                <a:srgbClr val="3B3B3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lang="en" sz="1300" b="1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300" b="1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;</a:t>
            </a:r>
            <a:endParaRPr sz="1300" b="1">
              <a:solidFill>
                <a:srgbClr val="3B3B3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1300" b="1">
                <a:solidFill>
                  <a:srgbClr val="3B3B3B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300" b="1">
              <a:solidFill>
                <a:srgbClr val="3B3B3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100"/>
              </a:spcAft>
              <a:buSzPts val="2100"/>
              <a:buNone/>
            </a:pPr>
            <a:endParaRPr sz="1300" b="1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43" name="Google Shape;443;p51"/>
          <p:cNvSpPr/>
          <p:nvPr/>
        </p:nvSpPr>
        <p:spPr>
          <a:xfrm>
            <a:off x="4946159" y="1219879"/>
            <a:ext cx="3721800" cy="885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75575" tIns="75575" rIns="75575" bIns="755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51"/>
          <p:cNvSpPr txBox="1">
            <a:spLocks noGrp="1"/>
          </p:cNvSpPr>
          <p:nvPr>
            <p:ph type="sldNum" idx="12"/>
          </p:nvPr>
        </p:nvSpPr>
        <p:spPr>
          <a:xfrm>
            <a:off x="7530545" y="3191443"/>
            <a:ext cx="4989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900" tIns="85900" rIns="85900" bIns="85900" anchor="b" anchorCtr="0">
            <a:normAutofit fontScale="2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55</a:t>
            </a:fld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5" name="Google Shape;445;p51"/>
          <p:cNvSpPr txBox="1">
            <a:spLocks noGrp="1"/>
          </p:cNvSpPr>
          <p:nvPr>
            <p:ph type="sldNum" idx="4294967295"/>
          </p:nvPr>
        </p:nvSpPr>
        <p:spPr>
          <a:xfrm>
            <a:off x="3" y="4749825"/>
            <a:ext cx="26235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900" tIns="85900" rIns="85900" bIns="8590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en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University of Pittsburgh - CS 0449</a:t>
            </a:r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446" name="Google Shape;446;p51"/>
          <p:cNvGrpSpPr/>
          <p:nvPr/>
        </p:nvGrpSpPr>
        <p:grpSpPr>
          <a:xfrm>
            <a:off x="3150032" y="3309011"/>
            <a:ext cx="3537854" cy="337319"/>
            <a:chOff x="3465000" y="5032000"/>
            <a:chExt cx="3891600" cy="509700"/>
          </a:xfrm>
        </p:grpSpPr>
        <p:cxnSp>
          <p:nvCxnSpPr>
            <p:cNvPr id="447" name="Google Shape;447;p51"/>
            <p:cNvCxnSpPr>
              <a:stCxn id="448" idx="1"/>
            </p:cNvCxnSpPr>
            <p:nvPr/>
          </p:nvCxnSpPr>
          <p:spPr>
            <a:xfrm rot="10800000">
              <a:off x="3465000" y="5286850"/>
              <a:ext cx="1855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448" name="Google Shape;448;p51"/>
            <p:cNvSpPr txBox="1"/>
            <p:nvPr/>
          </p:nvSpPr>
          <p:spPr>
            <a:xfrm>
              <a:off x="5320200" y="5032000"/>
              <a:ext cx="2036400" cy="50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575" tIns="75575" rIns="75575" bIns="75575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Lucida Sans"/>
                  <a:ea typeface="Lucida Sans"/>
                  <a:cs typeface="Lucida Sans"/>
                  <a:sym typeface="Lucida Sans"/>
                </a:rPr>
                <a:t>What will be printed?</a:t>
              </a: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sp>
        <p:nvSpPr>
          <p:cNvPr id="449" name="Google Shape;449;p51"/>
          <p:cNvSpPr txBox="1"/>
          <p:nvPr/>
        </p:nvSpPr>
        <p:spPr>
          <a:xfrm>
            <a:off x="4946159" y="1219879"/>
            <a:ext cx="1957800" cy="3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75575" rIns="75575" bIns="7557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EEEEEE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$ ./strtok_example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EEEEEE"/>
              </a:solidFill>
              <a:effectLst/>
              <a:uLnTx/>
              <a:uFillTx/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50" name="Google Shape;450;p51"/>
          <p:cNvSpPr txBox="1"/>
          <p:nvPr/>
        </p:nvSpPr>
        <p:spPr>
          <a:xfrm>
            <a:off x="4946159" y="1484718"/>
            <a:ext cx="1957800" cy="3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75575" rIns="75575" bIns="7557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EEEEEE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I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EEEEEE"/>
              </a:solidFill>
              <a:effectLst/>
              <a:uLnTx/>
              <a:uFillTx/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51" name="Google Shape;451;p51"/>
          <p:cNvSpPr txBox="1"/>
          <p:nvPr/>
        </p:nvSpPr>
        <p:spPr>
          <a:xfrm>
            <a:off x="4946159" y="1663425"/>
            <a:ext cx="2727300" cy="3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75575" rIns="75575" bIns="7557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EEEEEE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love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51"/>
          <p:cNvSpPr txBox="1"/>
          <p:nvPr/>
        </p:nvSpPr>
        <p:spPr>
          <a:xfrm>
            <a:off x="5081977" y="1809909"/>
            <a:ext cx="35862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75575" rIns="75575" bIns="75575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veat"/>
                <a:ea typeface="Caveat"/>
                <a:cs typeface="Caveat"/>
                <a:sym typeface="Caveat"/>
              </a:rPr>
              <a:t>How can we print the remaining tokens?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2"/>
          <p:cNvSpPr txBox="1">
            <a:spLocks noGrp="1"/>
          </p:cNvSpPr>
          <p:nvPr>
            <p:ph type="title"/>
          </p:nvPr>
        </p:nvSpPr>
        <p:spPr>
          <a:xfrm>
            <a:off x="348545" y="108744"/>
            <a:ext cx="7680900" cy="3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900" tIns="85900" rIns="85900" bIns="859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6666"/>
              <a:buNone/>
            </a:pPr>
            <a:r>
              <a:rPr lang="en"/>
              <a:t>A</a:t>
            </a:r>
            <a:r>
              <a:rPr lang="en" baseline="30000"/>
              <a:t> </a:t>
            </a:r>
            <a:r>
              <a:rPr lang="en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strtok()</a:t>
            </a:r>
            <a:r>
              <a:rPr lang="en"/>
              <a:t> example</a:t>
            </a:r>
            <a:endParaRPr/>
          </a:p>
        </p:txBody>
      </p:sp>
      <p:sp>
        <p:nvSpPr>
          <p:cNvPr id="458" name="Google Shape;458;p52"/>
          <p:cNvSpPr txBox="1">
            <a:spLocks noGrp="1"/>
          </p:cNvSpPr>
          <p:nvPr>
            <p:ph type="sldNum" idx="12"/>
          </p:nvPr>
        </p:nvSpPr>
        <p:spPr>
          <a:xfrm>
            <a:off x="7530545" y="3191443"/>
            <a:ext cx="498900" cy="2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900" tIns="85900" rIns="85900" bIns="85900" anchor="b" anchorCtr="0">
            <a:normAutofit fontScale="25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56</a:t>
            </a:fld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9" name="Google Shape;459;p52"/>
          <p:cNvSpPr txBox="1">
            <a:spLocks noGrp="1"/>
          </p:cNvSpPr>
          <p:nvPr>
            <p:ph type="sldNum" idx="4294967295"/>
          </p:nvPr>
        </p:nvSpPr>
        <p:spPr>
          <a:xfrm>
            <a:off x="3" y="4749825"/>
            <a:ext cx="26235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900" tIns="85900" rIns="85900" bIns="8590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tabLst/>
              <a:defRPr/>
            </a:pPr>
            <a:r>
              <a:rPr kumimoji="0" lang="en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University of Pittsburgh - CS 0449</a:t>
            </a:r>
            <a:endParaRPr kumimoji="0" sz="1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460" name="Google Shape;460;p52"/>
          <p:cNvGrpSpPr/>
          <p:nvPr/>
        </p:nvGrpSpPr>
        <p:grpSpPr>
          <a:xfrm>
            <a:off x="-23478" y="1020457"/>
            <a:ext cx="8692996" cy="352806"/>
            <a:chOff x="-25825" y="1209175"/>
            <a:chExt cx="9562200" cy="533100"/>
          </a:xfrm>
        </p:grpSpPr>
        <p:sp>
          <p:nvSpPr>
            <p:cNvPr id="461" name="Google Shape;461;p52"/>
            <p:cNvSpPr/>
            <p:nvPr/>
          </p:nvSpPr>
          <p:spPr>
            <a:xfrm>
              <a:off x="1285475" y="1209175"/>
              <a:ext cx="457200" cy="457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S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62" name="Google Shape;462;p52"/>
            <p:cNvSpPr/>
            <p:nvPr/>
          </p:nvSpPr>
          <p:spPr>
            <a:xfrm>
              <a:off x="1742675" y="1209175"/>
              <a:ext cx="457200" cy="457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e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63" name="Google Shape;463;p52"/>
            <p:cNvSpPr/>
            <p:nvPr/>
          </p:nvSpPr>
          <p:spPr>
            <a:xfrm>
              <a:off x="2199875" y="1209175"/>
              <a:ext cx="457200" cy="457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e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64" name="Google Shape;464;p52"/>
            <p:cNvSpPr/>
            <p:nvPr/>
          </p:nvSpPr>
          <p:spPr>
            <a:xfrm>
              <a:off x="2657075" y="1209175"/>
              <a:ext cx="457200" cy="457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65" name="Google Shape;465;p52"/>
            <p:cNvSpPr/>
            <p:nvPr/>
          </p:nvSpPr>
          <p:spPr>
            <a:xfrm>
              <a:off x="3114275" y="1209175"/>
              <a:ext cx="457200" cy="457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t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66" name="Google Shape;466;p52"/>
            <p:cNvSpPr/>
            <p:nvPr/>
          </p:nvSpPr>
          <p:spPr>
            <a:xfrm>
              <a:off x="3571475" y="1209175"/>
              <a:ext cx="457200" cy="457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h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67" name="Google Shape;467;p52"/>
            <p:cNvSpPr/>
            <p:nvPr/>
          </p:nvSpPr>
          <p:spPr>
            <a:xfrm>
              <a:off x="4028675" y="1209175"/>
              <a:ext cx="457200" cy="457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e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68" name="Google Shape;468;p52"/>
            <p:cNvSpPr/>
            <p:nvPr/>
          </p:nvSpPr>
          <p:spPr>
            <a:xfrm>
              <a:off x="4485875" y="1209175"/>
              <a:ext cx="457200" cy="457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69" name="Google Shape;469;p52"/>
            <p:cNvSpPr/>
            <p:nvPr/>
          </p:nvSpPr>
          <p:spPr>
            <a:xfrm>
              <a:off x="4943075" y="1209175"/>
              <a:ext cx="457200" cy="457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r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70" name="Google Shape;470;p52"/>
            <p:cNvSpPr/>
            <p:nvPr/>
          </p:nvSpPr>
          <p:spPr>
            <a:xfrm>
              <a:off x="5400275" y="1209175"/>
              <a:ext cx="457200" cy="457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e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71" name="Google Shape;471;p52"/>
            <p:cNvSpPr/>
            <p:nvPr/>
          </p:nvSpPr>
          <p:spPr>
            <a:xfrm>
              <a:off x="5857475" y="1209175"/>
              <a:ext cx="457200" cy="457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d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72" name="Google Shape;472;p52"/>
            <p:cNvSpPr/>
            <p:nvPr/>
          </p:nvSpPr>
          <p:spPr>
            <a:xfrm>
              <a:off x="6314675" y="1209175"/>
              <a:ext cx="457200" cy="457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73" name="Google Shape;473;p52"/>
            <p:cNvSpPr/>
            <p:nvPr/>
          </p:nvSpPr>
          <p:spPr>
            <a:xfrm>
              <a:off x="6771875" y="1209175"/>
              <a:ext cx="457200" cy="457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f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74" name="Google Shape;474;p52"/>
            <p:cNvSpPr/>
            <p:nvPr/>
          </p:nvSpPr>
          <p:spPr>
            <a:xfrm>
              <a:off x="7229075" y="1209175"/>
              <a:ext cx="457200" cy="457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o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75" name="Google Shape;475;p52"/>
            <p:cNvSpPr/>
            <p:nvPr/>
          </p:nvSpPr>
          <p:spPr>
            <a:xfrm>
              <a:off x="7686275" y="1209175"/>
              <a:ext cx="457200" cy="457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x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76" name="Google Shape;476;p52"/>
            <p:cNvSpPr/>
            <p:nvPr/>
          </p:nvSpPr>
          <p:spPr>
            <a:xfrm>
              <a:off x="8143475" y="1209175"/>
              <a:ext cx="457200" cy="4572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\0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77" name="Google Shape;477;p52"/>
            <p:cNvSpPr/>
            <p:nvPr/>
          </p:nvSpPr>
          <p:spPr>
            <a:xfrm>
              <a:off x="8600675" y="1209175"/>
              <a:ext cx="935700" cy="457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…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78" name="Google Shape;478;p52"/>
            <p:cNvSpPr txBox="1"/>
            <p:nvPr/>
          </p:nvSpPr>
          <p:spPr>
            <a:xfrm>
              <a:off x="-25825" y="1209175"/>
              <a:ext cx="1311300" cy="53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575" tIns="75575" rIns="75575" bIns="75575" anchor="t" anchorCtr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188038"/>
                  </a:solidFill>
                  <a:effectLst/>
                  <a:uLnTx/>
                  <a:uFillTx/>
                  <a:latin typeface="Roboto Mono"/>
                  <a:ea typeface="Roboto Mono"/>
                  <a:cs typeface="Roboto Mono"/>
                  <a:sym typeface="Roboto Mono"/>
                </a:rPr>
                <a:t>char* s =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479" name="Google Shape;479;p52"/>
          <p:cNvGrpSpPr/>
          <p:nvPr/>
        </p:nvGrpSpPr>
        <p:grpSpPr>
          <a:xfrm>
            <a:off x="-20810" y="1556661"/>
            <a:ext cx="8692996" cy="352806"/>
            <a:chOff x="-22891" y="2352163"/>
            <a:chExt cx="9562200" cy="533100"/>
          </a:xfrm>
        </p:grpSpPr>
        <p:sp>
          <p:nvSpPr>
            <p:cNvPr id="480" name="Google Shape;480;p52"/>
            <p:cNvSpPr/>
            <p:nvPr/>
          </p:nvSpPr>
          <p:spPr>
            <a:xfrm>
              <a:off x="1288409" y="2352163"/>
              <a:ext cx="457200" cy="457200"/>
            </a:xfrm>
            <a:prstGeom prst="rect">
              <a:avLst/>
            </a:prstGeom>
            <a:solidFill>
              <a:srgbClr val="B6D7A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S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81" name="Google Shape;481;p52"/>
            <p:cNvSpPr/>
            <p:nvPr/>
          </p:nvSpPr>
          <p:spPr>
            <a:xfrm>
              <a:off x="1745609" y="2352163"/>
              <a:ext cx="457200" cy="457200"/>
            </a:xfrm>
            <a:prstGeom prst="rect">
              <a:avLst/>
            </a:prstGeom>
            <a:solidFill>
              <a:srgbClr val="B6D7A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e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82" name="Google Shape;482;p52"/>
            <p:cNvSpPr/>
            <p:nvPr/>
          </p:nvSpPr>
          <p:spPr>
            <a:xfrm>
              <a:off x="2202809" y="2352163"/>
              <a:ext cx="457200" cy="457200"/>
            </a:xfrm>
            <a:prstGeom prst="rect">
              <a:avLst/>
            </a:prstGeom>
            <a:solidFill>
              <a:srgbClr val="B6D7A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e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83" name="Google Shape;483;p52"/>
            <p:cNvSpPr/>
            <p:nvPr/>
          </p:nvSpPr>
          <p:spPr>
            <a:xfrm>
              <a:off x="2660009" y="2352163"/>
              <a:ext cx="457200" cy="4572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\0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84" name="Google Shape;484;p52"/>
            <p:cNvSpPr/>
            <p:nvPr/>
          </p:nvSpPr>
          <p:spPr>
            <a:xfrm>
              <a:off x="3117209" y="2352163"/>
              <a:ext cx="457200" cy="457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t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85" name="Google Shape;485;p52"/>
            <p:cNvSpPr/>
            <p:nvPr/>
          </p:nvSpPr>
          <p:spPr>
            <a:xfrm>
              <a:off x="3574409" y="2352163"/>
              <a:ext cx="457200" cy="457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h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86" name="Google Shape;486;p52"/>
            <p:cNvSpPr/>
            <p:nvPr/>
          </p:nvSpPr>
          <p:spPr>
            <a:xfrm>
              <a:off x="4031609" y="2352163"/>
              <a:ext cx="457200" cy="457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e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87" name="Google Shape;487;p52"/>
            <p:cNvSpPr/>
            <p:nvPr/>
          </p:nvSpPr>
          <p:spPr>
            <a:xfrm>
              <a:off x="4488809" y="2352163"/>
              <a:ext cx="457200" cy="457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88" name="Google Shape;488;p52"/>
            <p:cNvSpPr/>
            <p:nvPr/>
          </p:nvSpPr>
          <p:spPr>
            <a:xfrm>
              <a:off x="4946009" y="2352163"/>
              <a:ext cx="457200" cy="457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r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89" name="Google Shape;489;p52"/>
            <p:cNvSpPr/>
            <p:nvPr/>
          </p:nvSpPr>
          <p:spPr>
            <a:xfrm>
              <a:off x="5403209" y="2352163"/>
              <a:ext cx="457200" cy="457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e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90" name="Google Shape;490;p52"/>
            <p:cNvSpPr/>
            <p:nvPr/>
          </p:nvSpPr>
          <p:spPr>
            <a:xfrm>
              <a:off x="5860409" y="2352163"/>
              <a:ext cx="457200" cy="457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d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91" name="Google Shape;491;p52"/>
            <p:cNvSpPr/>
            <p:nvPr/>
          </p:nvSpPr>
          <p:spPr>
            <a:xfrm>
              <a:off x="6317609" y="2352163"/>
              <a:ext cx="457200" cy="457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92" name="Google Shape;492;p52"/>
            <p:cNvSpPr/>
            <p:nvPr/>
          </p:nvSpPr>
          <p:spPr>
            <a:xfrm>
              <a:off x="6774809" y="2352163"/>
              <a:ext cx="457200" cy="457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f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93" name="Google Shape;493;p52"/>
            <p:cNvSpPr/>
            <p:nvPr/>
          </p:nvSpPr>
          <p:spPr>
            <a:xfrm>
              <a:off x="7232009" y="2352163"/>
              <a:ext cx="457200" cy="457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o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94" name="Google Shape;494;p52"/>
            <p:cNvSpPr/>
            <p:nvPr/>
          </p:nvSpPr>
          <p:spPr>
            <a:xfrm>
              <a:off x="7689209" y="2352163"/>
              <a:ext cx="457200" cy="457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x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95" name="Google Shape;495;p52"/>
            <p:cNvSpPr/>
            <p:nvPr/>
          </p:nvSpPr>
          <p:spPr>
            <a:xfrm>
              <a:off x="8146409" y="2352163"/>
              <a:ext cx="457200" cy="4572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\0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96" name="Google Shape;496;p52"/>
            <p:cNvSpPr/>
            <p:nvPr/>
          </p:nvSpPr>
          <p:spPr>
            <a:xfrm>
              <a:off x="8603609" y="2352163"/>
              <a:ext cx="935700" cy="457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…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497" name="Google Shape;497;p52"/>
            <p:cNvSpPr txBox="1"/>
            <p:nvPr/>
          </p:nvSpPr>
          <p:spPr>
            <a:xfrm>
              <a:off x="-22891" y="2352163"/>
              <a:ext cx="1311300" cy="53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575" tIns="75575" rIns="75575" bIns="75575" anchor="t" anchorCtr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188038"/>
                  </a:solidFill>
                  <a:effectLst/>
                  <a:uLnTx/>
                  <a:uFillTx/>
                  <a:latin typeface="Roboto Mono"/>
                  <a:ea typeface="Roboto Mono"/>
                  <a:cs typeface="Roboto Mono"/>
                  <a:sym typeface="Roboto Mono"/>
                </a:rPr>
                <a:t>char* s =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498" name="Google Shape;498;p52"/>
          <p:cNvGrpSpPr/>
          <p:nvPr/>
        </p:nvGrpSpPr>
        <p:grpSpPr>
          <a:xfrm>
            <a:off x="-23478" y="2262678"/>
            <a:ext cx="8692996" cy="352806"/>
            <a:chOff x="-25825" y="3418975"/>
            <a:chExt cx="9562200" cy="533100"/>
          </a:xfrm>
        </p:grpSpPr>
        <p:sp>
          <p:nvSpPr>
            <p:cNvPr id="499" name="Google Shape;499;p52"/>
            <p:cNvSpPr/>
            <p:nvPr/>
          </p:nvSpPr>
          <p:spPr>
            <a:xfrm>
              <a:off x="1285475" y="3418975"/>
              <a:ext cx="457200" cy="457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S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00" name="Google Shape;500;p52"/>
            <p:cNvSpPr/>
            <p:nvPr/>
          </p:nvSpPr>
          <p:spPr>
            <a:xfrm>
              <a:off x="1742675" y="3418975"/>
              <a:ext cx="457200" cy="457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e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01" name="Google Shape;501;p52"/>
            <p:cNvSpPr/>
            <p:nvPr/>
          </p:nvSpPr>
          <p:spPr>
            <a:xfrm>
              <a:off x="2199875" y="3418975"/>
              <a:ext cx="457200" cy="457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e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02" name="Google Shape;502;p52"/>
            <p:cNvSpPr/>
            <p:nvPr/>
          </p:nvSpPr>
          <p:spPr>
            <a:xfrm>
              <a:off x="2657075" y="3418975"/>
              <a:ext cx="457200" cy="4572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\0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03" name="Google Shape;503;p52"/>
            <p:cNvSpPr/>
            <p:nvPr/>
          </p:nvSpPr>
          <p:spPr>
            <a:xfrm>
              <a:off x="3114275" y="3418975"/>
              <a:ext cx="457200" cy="457200"/>
            </a:xfrm>
            <a:prstGeom prst="rect">
              <a:avLst/>
            </a:prstGeom>
            <a:solidFill>
              <a:srgbClr val="B6D7A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t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04" name="Google Shape;504;p52"/>
            <p:cNvSpPr/>
            <p:nvPr/>
          </p:nvSpPr>
          <p:spPr>
            <a:xfrm>
              <a:off x="3571475" y="3418975"/>
              <a:ext cx="457200" cy="457200"/>
            </a:xfrm>
            <a:prstGeom prst="rect">
              <a:avLst/>
            </a:prstGeom>
            <a:solidFill>
              <a:srgbClr val="B6D7A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h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05" name="Google Shape;505;p52"/>
            <p:cNvSpPr/>
            <p:nvPr/>
          </p:nvSpPr>
          <p:spPr>
            <a:xfrm>
              <a:off x="4028675" y="3418975"/>
              <a:ext cx="457200" cy="457200"/>
            </a:xfrm>
            <a:prstGeom prst="rect">
              <a:avLst/>
            </a:prstGeom>
            <a:solidFill>
              <a:srgbClr val="B6D7A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e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06" name="Google Shape;506;p52"/>
            <p:cNvSpPr/>
            <p:nvPr/>
          </p:nvSpPr>
          <p:spPr>
            <a:xfrm>
              <a:off x="4485875" y="3418975"/>
              <a:ext cx="457200" cy="4572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\0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07" name="Google Shape;507;p52"/>
            <p:cNvSpPr/>
            <p:nvPr/>
          </p:nvSpPr>
          <p:spPr>
            <a:xfrm>
              <a:off x="4943075" y="3418975"/>
              <a:ext cx="457200" cy="457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r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08" name="Google Shape;508;p52"/>
            <p:cNvSpPr/>
            <p:nvPr/>
          </p:nvSpPr>
          <p:spPr>
            <a:xfrm>
              <a:off x="5400275" y="3418975"/>
              <a:ext cx="457200" cy="457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e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09" name="Google Shape;509;p52"/>
            <p:cNvSpPr/>
            <p:nvPr/>
          </p:nvSpPr>
          <p:spPr>
            <a:xfrm>
              <a:off x="5857475" y="3418975"/>
              <a:ext cx="457200" cy="457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d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10" name="Google Shape;510;p52"/>
            <p:cNvSpPr/>
            <p:nvPr/>
          </p:nvSpPr>
          <p:spPr>
            <a:xfrm>
              <a:off x="6314675" y="3418975"/>
              <a:ext cx="457200" cy="457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11" name="Google Shape;511;p52"/>
            <p:cNvSpPr/>
            <p:nvPr/>
          </p:nvSpPr>
          <p:spPr>
            <a:xfrm>
              <a:off x="6771875" y="3418975"/>
              <a:ext cx="457200" cy="457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f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12" name="Google Shape;512;p52"/>
            <p:cNvSpPr/>
            <p:nvPr/>
          </p:nvSpPr>
          <p:spPr>
            <a:xfrm>
              <a:off x="7229075" y="3418975"/>
              <a:ext cx="457200" cy="457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o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13" name="Google Shape;513;p52"/>
            <p:cNvSpPr/>
            <p:nvPr/>
          </p:nvSpPr>
          <p:spPr>
            <a:xfrm>
              <a:off x="7686275" y="3418975"/>
              <a:ext cx="457200" cy="457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x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14" name="Google Shape;514;p52"/>
            <p:cNvSpPr/>
            <p:nvPr/>
          </p:nvSpPr>
          <p:spPr>
            <a:xfrm>
              <a:off x="8143475" y="3418975"/>
              <a:ext cx="457200" cy="4572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\0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15" name="Google Shape;515;p52"/>
            <p:cNvSpPr/>
            <p:nvPr/>
          </p:nvSpPr>
          <p:spPr>
            <a:xfrm>
              <a:off x="8600675" y="3418975"/>
              <a:ext cx="935700" cy="457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…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16" name="Google Shape;516;p52"/>
            <p:cNvSpPr txBox="1"/>
            <p:nvPr/>
          </p:nvSpPr>
          <p:spPr>
            <a:xfrm>
              <a:off x="-25825" y="3418975"/>
              <a:ext cx="1311300" cy="53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575" tIns="75575" rIns="75575" bIns="75575" anchor="t" anchorCtr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188038"/>
                  </a:solidFill>
                  <a:effectLst/>
                  <a:uLnTx/>
                  <a:uFillTx/>
                  <a:latin typeface="Roboto Mono"/>
                  <a:ea typeface="Roboto Mono"/>
                  <a:cs typeface="Roboto Mono"/>
                  <a:sym typeface="Roboto Mono"/>
                </a:rPr>
                <a:t>char* s =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517" name="Google Shape;517;p52"/>
          <p:cNvGrpSpPr/>
          <p:nvPr/>
        </p:nvGrpSpPr>
        <p:grpSpPr>
          <a:xfrm>
            <a:off x="-20810" y="2918249"/>
            <a:ext cx="8692996" cy="352806"/>
            <a:chOff x="-22891" y="4409563"/>
            <a:chExt cx="9562200" cy="533100"/>
          </a:xfrm>
        </p:grpSpPr>
        <p:sp>
          <p:nvSpPr>
            <p:cNvPr id="518" name="Google Shape;518;p52"/>
            <p:cNvSpPr/>
            <p:nvPr/>
          </p:nvSpPr>
          <p:spPr>
            <a:xfrm>
              <a:off x="1288409" y="4409563"/>
              <a:ext cx="457200" cy="457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S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19" name="Google Shape;519;p52"/>
            <p:cNvSpPr/>
            <p:nvPr/>
          </p:nvSpPr>
          <p:spPr>
            <a:xfrm>
              <a:off x="1745609" y="4409563"/>
              <a:ext cx="457200" cy="457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e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20" name="Google Shape;520;p52"/>
            <p:cNvSpPr/>
            <p:nvPr/>
          </p:nvSpPr>
          <p:spPr>
            <a:xfrm>
              <a:off x="2202809" y="4409563"/>
              <a:ext cx="457200" cy="457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e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21" name="Google Shape;521;p52"/>
            <p:cNvSpPr/>
            <p:nvPr/>
          </p:nvSpPr>
          <p:spPr>
            <a:xfrm>
              <a:off x="2660009" y="4409563"/>
              <a:ext cx="457200" cy="4572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\0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22" name="Google Shape;522;p52"/>
            <p:cNvSpPr/>
            <p:nvPr/>
          </p:nvSpPr>
          <p:spPr>
            <a:xfrm>
              <a:off x="3117209" y="4409563"/>
              <a:ext cx="457200" cy="457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t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23" name="Google Shape;523;p52"/>
            <p:cNvSpPr/>
            <p:nvPr/>
          </p:nvSpPr>
          <p:spPr>
            <a:xfrm>
              <a:off x="3574409" y="4409563"/>
              <a:ext cx="457200" cy="457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h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24" name="Google Shape;524;p52"/>
            <p:cNvSpPr/>
            <p:nvPr/>
          </p:nvSpPr>
          <p:spPr>
            <a:xfrm>
              <a:off x="4031609" y="4409563"/>
              <a:ext cx="457200" cy="457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e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25" name="Google Shape;525;p52"/>
            <p:cNvSpPr/>
            <p:nvPr/>
          </p:nvSpPr>
          <p:spPr>
            <a:xfrm>
              <a:off x="4488809" y="4409563"/>
              <a:ext cx="457200" cy="4572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\0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26" name="Google Shape;526;p52"/>
            <p:cNvSpPr/>
            <p:nvPr/>
          </p:nvSpPr>
          <p:spPr>
            <a:xfrm>
              <a:off x="4946009" y="4409563"/>
              <a:ext cx="457200" cy="457200"/>
            </a:xfrm>
            <a:prstGeom prst="rect">
              <a:avLst/>
            </a:prstGeom>
            <a:solidFill>
              <a:srgbClr val="B6D7A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r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27" name="Google Shape;527;p52"/>
            <p:cNvSpPr/>
            <p:nvPr/>
          </p:nvSpPr>
          <p:spPr>
            <a:xfrm>
              <a:off x="5403209" y="4409563"/>
              <a:ext cx="457200" cy="457200"/>
            </a:xfrm>
            <a:prstGeom prst="rect">
              <a:avLst/>
            </a:prstGeom>
            <a:solidFill>
              <a:srgbClr val="B6D7A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e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28" name="Google Shape;528;p52"/>
            <p:cNvSpPr/>
            <p:nvPr/>
          </p:nvSpPr>
          <p:spPr>
            <a:xfrm>
              <a:off x="5860409" y="4409563"/>
              <a:ext cx="457200" cy="457200"/>
            </a:xfrm>
            <a:prstGeom prst="rect">
              <a:avLst/>
            </a:prstGeom>
            <a:solidFill>
              <a:srgbClr val="B6D7A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d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29" name="Google Shape;529;p52"/>
            <p:cNvSpPr/>
            <p:nvPr/>
          </p:nvSpPr>
          <p:spPr>
            <a:xfrm>
              <a:off x="6317609" y="4409563"/>
              <a:ext cx="457200" cy="4572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\0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30" name="Google Shape;530;p52"/>
            <p:cNvSpPr/>
            <p:nvPr/>
          </p:nvSpPr>
          <p:spPr>
            <a:xfrm>
              <a:off x="6774809" y="4409563"/>
              <a:ext cx="457200" cy="457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f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31" name="Google Shape;531;p52"/>
            <p:cNvSpPr/>
            <p:nvPr/>
          </p:nvSpPr>
          <p:spPr>
            <a:xfrm>
              <a:off x="7232009" y="4409563"/>
              <a:ext cx="457200" cy="457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o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32" name="Google Shape;532;p52"/>
            <p:cNvSpPr/>
            <p:nvPr/>
          </p:nvSpPr>
          <p:spPr>
            <a:xfrm>
              <a:off x="7689209" y="4409563"/>
              <a:ext cx="457200" cy="457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x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33" name="Google Shape;533;p52"/>
            <p:cNvSpPr/>
            <p:nvPr/>
          </p:nvSpPr>
          <p:spPr>
            <a:xfrm>
              <a:off x="8146409" y="4409563"/>
              <a:ext cx="457200" cy="4572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\0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34" name="Google Shape;534;p52"/>
            <p:cNvSpPr/>
            <p:nvPr/>
          </p:nvSpPr>
          <p:spPr>
            <a:xfrm>
              <a:off x="8603609" y="4409563"/>
              <a:ext cx="935700" cy="457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…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35" name="Google Shape;535;p52"/>
            <p:cNvSpPr txBox="1"/>
            <p:nvPr/>
          </p:nvSpPr>
          <p:spPr>
            <a:xfrm>
              <a:off x="-22891" y="4409563"/>
              <a:ext cx="1311300" cy="53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575" tIns="75575" rIns="75575" bIns="75575" anchor="t" anchorCtr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188038"/>
                  </a:solidFill>
                  <a:effectLst/>
                  <a:uLnTx/>
                  <a:uFillTx/>
                  <a:latin typeface="Roboto Mono"/>
                  <a:ea typeface="Roboto Mono"/>
                  <a:cs typeface="Roboto Mono"/>
                  <a:sym typeface="Roboto Mono"/>
                </a:rPr>
                <a:t>char* s =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grpSp>
        <p:nvGrpSpPr>
          <p:cNvPr id="536" name="Google Shape;536;p52"/>
          <p:cNvGrpSpPr/>
          <p:nvPr/>
        </p:nvGrpSpPr>
        <p:grpSpPr>
          <a:xfrm>
            <a:off x="-20810" y="3624257"/>
            <a:ext cx="8692996" cy="352806"/>
            <a:chOff x="-22891" y="5476363"/>
            <a:chExt cx="9562200" cy="533100"/>
          </a:xfrm>
        </p:grpSpPr>
        <p:sp>
          <p:nvSpPr>
            <p:cNvPr id="537" name="Google Shape;537;p52"/>
            <p:cNvSpPr/>
            <p:nvPr/>
          </p:nvSpPr>
          <p:spPr>
            <a:xfrm>
              <a:off x="1288409" y="5476363"/>
              <a:ext cx="457200" cy="457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S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38" name="Google Shape;538;p52"/>
            <p:cNvSpPr/>
            <p:nvPr/>
          </p:nvSpPr>
          <p:spPr>
            <a:xfrm>
              <a:off x="1745609" y="5476363"/>
              <a:ext cx="457200" cy="457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e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39" name="Google Shape;539;p52"/>
            <p:cNvSpPr/>
            <p:nvPr/>
          </p:nvSpPr>
          <p:spPr>
            <a:xfrm>
              <a:off x="2202809" y="5476363"/>
              <a:ext cx="457200" cy="457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e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40" name="Google Shape;540;p52"/>
            <p:cNvSpPr/>
            <p:nvPr/>
          </p:nvSpPr>
          <p:spPr>
            <a:xfrm>
              <a:off x="2660009" y="5476363"/>
              <a:ext cx="457200" cy="4572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\0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41" name="Google Shape;541;p52"/>
            <p:cNvSpPr/>
            <p:nvPr/>
          </p:nvSpPr>
          <p:spPr>
            <a:xfrm>
              <a:off x="3117209" y="5476363"/>
              <a:ext cx="457200" cy="457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t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42" name="Google Shape;542;p52"/>
            <p:cNvSpPr/>
            <p:nvPr/>
          </p:nvSpPr>
          <p:spPr>
            <a:xfrm>
              <a:off x="3574409" y="5476363"/>
              <a:ext cx="457200" cy="457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h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43" name="Google Shape;543;p52"/>
            <p:cNvSpPr/>
            <p:nvPr/>
          </p:nvSpPr>
          <p:spPr>
            <a:xfrm>
              <a:off x="4031609" y="5476363"/>
              <a:ext cx="457200" cy="457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e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44" name="Google Shape;544;p52"/>
            <p:cNvSpPr/>
            <p:nvPr/>
          </p:nvSpPr>
          <p:spPr>
            <a:xfrm>
              <a:off x="4488809" y="5476363"/>
              <a:ext cx="457200" cy="4572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\0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45" name="Google Shape;545;p52"/>
            <p:cNvSpPr/>
            <p:nvPr/>
          </p:nvSpPr>
          <p:spPr>
            <a:xfrm>
              <a:off x="4946009" y="5476363"/>
              <a:ext cx="457200" cy="457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r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46" name="Google Shape;546;p52"/>
            <p:cNvSpPr/>
            <p:nvPr/>
          </p:nvSpPr>
          <p:spPr>
            <a:xfrm>
              <a:off x="5403209" y="5476363"/>
              <a:ext cx="457200" cy="457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e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47" name="Google Shape;547;p52"/>
            <p:cNvSpPr/>
            <p:nvPr/>
          </p:nvSpPr>
          <p:spPr>
            <a:xfrm>
              <a:off x="5860409" y="5476363"/>
              <a:ext cx="457200" cy="457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d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48" name="Google Shape;548;p52"/>
            <p:cNvSpPr/>
            <p:nvPr/>
          </p:nvSpPr>
          <p:spPr>
            <a:xfrm>
              <a:off x="6317609" y="5476363"/>
              <a:ext cx="457200" cy="4572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\0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49" name="Google Shape;549;p52"/>
            <p:cNvSpPr/>
            <p:nvPr/>
          </p:nvSpPr>
          <p:spPr>
            <a:xfrm>
              <a:off x="6774809" y="5476363"/>
              <a:ext cx="457200" cy="457200"/>
            </a:xfrm>
            <a:prstGeom prst="rect">
              <a:avLst/>
            </a:prstGeom>
            <a:solidFill>
              <a:srgbClr val="B6D7A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f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50" name="Google Shape;550;p52"/>
            <p:cNvSpPr/>
            <p:nvPr/>
          </p:nvSpPr>
          <p:spPr>
            <a:xfrm>
              <a:off x="7232009" y="5476363"/>
              <a:ext cx="457200" cy="457200"/>
            </a:xfrm>
            <a:prstGeom prst="rect">
              <a:avLst/>
            </a:prstGeom>
            <a:solidFill>
              <a:srgbClr val="B6D7A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o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51" name="Google Shape;551;p52"/>
            <p:cNvSpPr/>
            <p:nvPr/>
          </p:nvSpPr>
          <p:spPr>
            <a:xfrm>
              <a:off x="7689209" y="5476363"/>
              <a:ext cx="457200" cy="457200"/>
            </a:xfrm>
            <a:prstGeom prst="rect">
              <a:avLst/>
            </a:prstGeom>
            <a:solidFill>
              <a:srgbClr val="B6D7A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x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52" name="Google Shape;552;p52"/>
            <p:cNvSpPr/>
            <p:nvPr/>
          </p:nvSpPr>
          <p:spPr>
            <a:xfrm>
              <a:off x="8146409" y="5476363"/>
              <a:ext cx="457200" cy="4572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\0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53" name="Google Shape;553;p52"/>
            <p:cNvSpPr/>
            <p:nvPr/>
          </p:nvSpPr>
          <p:spPr>
            <a:xfrm>
              <a:off x="8603609" y="5476363"/>
              <a:ext cx="935700" cy="4572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5575" tIns="75575" rIns="75575" bIns="7557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nsolas"/>
                  <a:ea typeface="Consolas"/>
                  <a:cs typeface="Consolas"/>
                  <a:sym typeface="Consolas"/>
                </a:rPr>
                <a:t>…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554" name="Google Shape;554;p52"/>
            <p:cNvSpPr txBox="1"/>
            <p:nvPr/>
          </p:nvSpPr>
          <p:spPr>
            <a:xfrm>
              <a:off x="-22891" y="5476363"/>
              <a:ext cx="1311300" cy="53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575" tIns="75575" rIns="75575" bIns="75575" anchor="t" anchorCtr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188038"/>
                  </a:solidFill>
                  <a:effectLst/>
                  <a:uLnTx/>
                  <a:uFillTx/>
                  <a:latin typeface="Roboto Mono"/>
                  <a:ea typeface="Roboto Mono"/>
                  <a:cs typeface="Roboto Mono"/>
                  <a:sym typeface="Roboto Mono"/>
                </a:rPr>
                <a:t>char* s =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sp>
        <p:nvSpPr>
          <p:cNvPr id="555" name="Google Shape;555;p52"/>
          <p:cNvSpPr txBox="1"/>
          <p:nvPr/>
        </p:nvSpPr>
        <p:spPr>
          <a:xfrm>
            <a:off x="2837045" y="1273261"/>
            <a:ext cx="34698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75575" rIns="75575" bIns="7557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r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188038"/>
                </a:solidFill>
                <a:effectLst/>
                <a:uLnTx/>
                <a:uFillTx/>
                <a:latin typeface="Roboto Mono"/>
                <a:ea typeface="Roboto Mono"/>
                <a:cs typeface="Roboto Mono"/>
                <a:sym typeface="Roboto Mono"/>
              </a:rPr>
              <a:t>char* t = strtok(s, " ");</a:t>
            </a: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556" name="Google Shape;556;p52"/>
          <p:cNvGrpSpPr/>
          <p:nvPr/>
        </p:nvGrpSpPr>
        <p:grpSpPr>
          <a:xfrm>
            <a:off x="709773" y="1764797"/>
            <a:ext cx="506869" cy="533080"/>
            <a:chOff x="5029200" y="6642100"/>
            <a:chExt cx="557550" cy="805500"/>
          </a:xfrm>
        </p:grpSpPr>
        <p:sp>
          <p:nvSpPr>
            <p:cNvPr id="557" name="Google Shape;557;p52"/>
            <p:cNvSpPr txBox="1"/>
            <p:nvPr/>
          </p:nvSpPr>
          <p:spPr>
            <a:xfrm>
              <a:off x="5029200" y="6914500"/>
              <a:ext cx="538500" cy="53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575" tIns="75575" rIns="75575" bIns="75575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188038"/>
                  </a:solidFill>
                  <a:effectLst/>
                  <a:uLnTx/>
                  <a:uFillTx/>
                  <a:latin typeface="Roboto Mono"/>
                  <a:ea typeface="Roboto Mono"/>
                  <a:cs typeface="Roboto Mono"/>
                  <a:sym typeface="Roboto Mono"/>
                </a:rPr>
                <a:t>t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cxnSp>
          <p:nvCxnSpPr>
            <p:cNvPr id="558" name="Google Shape;558;p52"/>
            <p:cNvCxnSpPr>
              <a:stCxn id="557" idx="0"/>
            </p:cNvCxnSpPr>
            <p:nvPr/>
          </p:nvCxnSpPr>
          <p:spPr>
            <a:xfrm rot="10800000" flipH="1">
              <a:off x="5298450" y="6642100"/>
              <a:ext cx="288300" cy="272400"/>
            </a:xfrm>
            <a:prstGeom prst="straightConnector1">
              <a:avLst/>
            </a:prstGeom>
            <a:noFill/>
            <a:ln w="9525" cap="flat" cmpd="sng">
              <a:solidFill>
                <a:srgbClr val="188038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559" name="Google Shape;559;p52"/>
          <p:cNvGrpSpPr/>
          <p:nvPr/>
        </p:nvGrpSpPr>
        <p:grpSpPr>
          <a:xfrm>
            <a:off x="2393614" y="2488776"/>
            <a:ext cx="506869" cy="533080"/>
            <a:chOff x="5029200" y="6642100"/>
            <a:chExt cx="557550" cy="805500"/>
          </a:xfrm>
        </p:grpSpPr>
        <p:sp>
          <p:nvSpPr>
            <p:cNvPr id="560" name="Google Shape;560;p52"/>
            <p:cNvSpPr txBox="1"/>
            <p:nvPr/>
          </p:nvSpPr>
          <p:spPr>
            <a:xfrm>
              <a:off x="5029200" y="6914500"/>
              <a:ext cx="538500" cy="53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575" tIns="75575" rIns="75575" bIns="75575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188038"/>
                  </a:solidFill>
                  <a:effectLst/>
                  <a:uLnTx/>
                  <a:uFillTx/>
                  <a:latin typeface="Roboto Mono"/>
                  <a:ea typeface="Roboto Mono"/>
                  <a:cs typeface="Roboto Mono"/>
                  <a:sym typeface="Roboto Mono"/>
                </a:rPr>
                <a:t>t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cxnSp>
          <p:nvCxnSpPr>
            <p:cNvPr id="561" name="Google Shape;561;p52"/>
            <p:cNvCxnSpPr>
              <a:stCxn id="560" idx="0"/>
            </p:cNvCxnSpPr>
            <p:nvPr/>
          </p:nvCxnSpPr>
          <p:spPr>
            <a:xfrm rot="10800000" flipH="1">
              <a:off x="5298450" y="6642100"/>
              <a:ext cx="288300" cy="272400"/>
            </a:xfrm>
            <a:prstGeom prst="straightConnector1">
              <a:avLst/>
            </a:prstGeom>
            <a:noFill/>
            <a:ln w="9525" cap="flat" cmpd="sng">
              <a:solidFill>
                <a:srgbClr val="188038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562" name="Google Shape;562;p52"/>
          <p:cNvGrpSpPr/>
          <p:nvPr/>
        </p:nvGrpSpPr>
        <p:grpSpPr>
          <a:xfrm>
            <a:off x="4056159" y="3194747"/>
            <a:ext cx="506869" cy="533080"/>
            <a:chOff x="5029200" y="6642100"/>
            <a:chExt cx="557550" cy="805500"/>
          </a:xfrm>
        </p:grpSpPr>
        <p:sp>
          <p:nvSpPr>
            <p:cNvPr id="563" name="Google Shape;563;p52"/>
            <p:cNvSpPr txBox="1"/>
            <p:nvPr/>
          </p:nvSpPr>
          <p:spPr>
            <a:xfrm>
              <a:off x="5029200" y="6914500"/>
              <a:ext cx="538500" cy="53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575" tIns="75575" rIns="75575" bIns="75575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188038"/>
                  </a:solidFill>
                  <a:effectLst/>
                  <a:uLnTx/>
                  <a:uFillTx/>
                  <a:latin typeface="Roboto Mono"/>
                  <a:ea typeface="Roboto Mono"/>
                  <a:cs typeface="Roboto Mono"/>
                  <a:sym typeface="Roboto Mono"/>
                </a:rPr>
                <a:t>t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cxnSp>
          <p:nvCxnSpPr>
            <p:cNvPr id="564" name="Google Shape;564;p52"/>
            <p:cNvCxnSpPr>
              <a:stCxn id="563" idx="0"/>
            </p:cNvCxnSpPr>
            <p:nvPr/>
          </p:nvCxnSpPr>
          <p:spPr>
            <a:xfrm rot="10800000" flipH="1">
              <a:off x="5298450" y="6642100"/>
              <a:ext cx="288300" cy="272400"/>
            </a:xfrm>
            <a:prstGeom prst="straightConnector1">
              <a:avLst/>
            </a:prstGeom>
            <a:noFill/>
            <a:ln w="9525" cap="flat" cmpd="sng">
              <a:solidFill>
                <a:srgbClr val="188038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565" name="Google Shape;565;p52"/>
          <p:cNvGrpSpPr/>
          <p:nvPr/>
        </p:nvGrpSpPr>
        <p:grpSpPr>
          <a:xfrm>
            <a:off x="5718705" y="3850291"/>
            <a:ext cx="506869" cy="533080"/>
            <a:chOff x="5029200" y="6642100"/>
            <a:chExt cx="557550" cy="805500"/>
          </a:xfrm>
        </p:grpSpPr>
        <p:sp>
          <p:nvSpPr>
            <p:cNvPr id="566" name="Google Shape;566;p52"/>
            <p:cNvSpPr txBox="1"/>
            <p:nvPr/>
          </p:nvSpPr>
          <p:spPr>
            <a:xfrm>
              <a:off x="5029200" y="6914500"/>
              <a:ext cx="538500" cy="53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575" tIns="75575" rIns="75575" bIns="75575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>
                  <a:ln>
                    <a:noFill/>
                  </a:ln>
                  <a:solidFill>
                    <a:srgbClr val="188038"/>
                  </a:solidFill>
                  <a:effectLst/>
                  <a:uLnTx/>
                  <a:uFillTx/>
                  <a:latin typeface="Roboto Mono"/>
                  <a:ea typeface="Roboto Mono"/>
                  <a:cs typeface="Roboto Mono"/>
                  <a:sym typeface="Roboto Mono"/>
                </a:rPr>
                <a:t>t</a:t>
              </a:r>
              <a:endParaRPr kumimoji="0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cxnSp>
          <p:nvCxnSpPr>
            <p:cNvPr id="567" name="Google Shape;567;p52"/>
            <p:cNvCxnSpPr>
              <a:stCxn id="566" idx="0"/>
            </p:cNvCxnSpPr>
            <p:nvPr/>
          </p:nvCxnSpPr>
          <p:spPr>
            <a:xfrm rot="10800000" flipH="1">
              <a:off x="5298450" y="6642100"/>
              <a:ext cx="288300" cy="272400"/>
            </a:xfrm>
            <a:prstGeom prst="straightConnector1">
              <a:avLst/>
            </a:prstGeom>
            <a:noFill/>
            <a:ln w="9525" cap="flat" cmpd="sng">
              <a:solidFill>
                <a:srgbClr val="188038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sp>
        <p:nvSpPr>
          <p:cNvPr id="568" name="Google Shape;568;p52"/>
          <p:cNvSpPr txBox="1"/>
          <p:nvPr/>
        </p:nvSpPr>
        <p:spPr>
          <a:xfrm>
            <a:off x="2969227" y="2609653"/>
            <a:ext cx="34698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75575" rIns="75575" bIns="7557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r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188038"/>
                </a:solidFill>
                <a:effectLst/>
                <a:uLnTx/>
                <a:uFillTx/>
                <a:latin typeface="Roboto Mono"/>
                <a:ea typeface="Roboto Mono"/>
                <a:cs typeface="Roboto Mono"/>
                <a:sym typeface="Roboto Mono"/>
              </a:rPr>
              <a:t>char* t = strtok(NULL, " ");</a:t>
            </a: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69" name="Google Shape;569;p52"/>
          <p:cNvSpPr txBox="1"/>
          <p:nvPr/>
        </p:nvSpPr>
        <p:spPr>
          <a:xfrm>
            <a:off x="2966568" y="1918208"/>
            <a:ext cx="34698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75575" rIns="75575" bIns="7557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r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188038"/>
                </a:solidFill>
                <a:effectLst/>
                <a:uLnTx/>
                <a:uFillTx/>
                <a:latin typeface="Roboto Mono"/>
                <a:ea typeface="Roboto Mono"/>
                <a:cs typeface="Roboto Mono"/>
                <a:sym typeface="Roboto Mono"/>
              </a:rPr>
              <a:t>char* t = strtok(NULL, " ");</a:t>
            </a: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70" name="Google Shape;570;p52"/>
          <p:cNvSpPr txBox="1"/>
          <p:nvPr/>
        </p:nvSpPr>
        <p:spPr>
          <a:xfrm>
            <a:off x="608159" y="3271086"/>
            <a:ext cx="34698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75575" rIns="75575" bIns="7557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r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188038"/>
                </a:solidFill>
                <a:effectLst/>
                <a:uLnTx/>
                <a:uFillTx/>
                <a:latin typeface="Roboto Mono"/>
                <a:ea typeface="Roboto Mono"/>
                <a:cs typeface="Roboto Mono"/>
                <a:sym typeface="Roboto Mono"/>
              </a:rPr>
              <a:t>char* t = strtok(NULL, " ");</a:t>
            </a: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71" name="Google Shape;571;p52"/>
          <p:cNvSpPr txBox="1"/>
          <p:nvPr/>
        </p:nvSpPr>
        <p:spPr>
          <a:xfrm>
            <a:off x="1022955" y="3965410"/>
            <a:ext cx="34698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75575" rIns="75575" bIns="7557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r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188038"/>
                </a:solidFill>
                <a:effectLst/>
                <a:uLnTx/>
                <a:uFillTx/>
                <a:latin typeface="Roboto Mono"/>
                <a:ea typeface="Roboto Mono"/>
                <a:cs typeface="Roboto Mono"/>
                <a:sym typeface="Roboto Mono"/>
              </a:rPr>
              <a:t>char* t = strtok(NULL, " ");</a:t>
            </a: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72" name="Google Shape;572;p52"/>
          <p:cNvSpPr txBox="1"/>
          <p:nvPr/>
        </p:nvSpPr>
        <p:spPr>
          <a:xfrm>
            <a:off x="5718659" y="4250697"/>
            <a:ext cx="19377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75575" rIns="75575" bIns="7557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r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188038"/>
                </a:solidFill>
                <a:effectLst/>
                <a:uLnTx/>
                <a:uFillTx/>
                <a:latin typeface="Roboto Mono"/>
                <a:ea typeface="Roboto Mono"/>
                <a:cs typeface="Roboto Mono"/>
                <a:sym typeface="Roboto Mono"/>
              </a:rPr>
              <a:t>t → NULL</a:t>
            </a: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73" name="Google Shape;573;p52"/>
          <p:cNvSpPr txBox="1"/>
          <p:nvPr/>
        </p:nvSpPr>
        <p:spPr>
          <a:xfrm>
            <a:off x="2" y="4330276"/>
            <a:ext cx="91440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75575" rIns="75575" bIns="75575" anchor="t" anchorCtr="0">
            <a:spAutoFit/>
          </a:bodyPr>
          <a:lstStyle/>
          <a:p>
            <a:pPr marL="381000" marR="0" lvl="0" indent="-32385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594"/>
              </a:buClr>
              <a:buSzPts val="2100"/>
              <a:buFont typeface="Lucida Sans"/>
              <a:buChar char="▶"/>
              <a:tabLst/>
              <a:defRPr/>
            </a:pPr>
            <a:r>
              <a:rPr kumimoji="0" lang="en" sz="2100" b="0" i="0" u="none" strike="noStrike" kern="0" cap="none" spc="0" normalizeH="0" baseline="0" noProof="0">
                <a:ln>
                  <a:noFill/>
                </a:ln>
                <a:solidFill>
                  <a:srgbClr val="188038"/>
                </a:solidFill>
                <a:effectLst/>
                <a:uLnTx/>
                <a:uFillTx/>
                <a:latin typeface="Roboto Mono"/>
                <a:ea typeface="Roboto Mono"/>
                <a:cs typeface="Roboto Mono"/>
                <a:sym typeface="Roboto Mono"/>
              </a:rPr>
              <a:t>strtok()</a:t>
            </a:r>
            <a:r>
              <a:rPr kumimoji="0" lang="en" sz="2100" b="0" i="0" u="none" strike="noStrike" kern="0" cap="none" spc="0" normalizeH="0" baseline="0" noProof="0">
                <a:ln>
                  <a:noFill/>
                </a:ln>
                <a:solidFill>
                  <a:srgbClr val="003594"/>
                </a:solidFill>
                <a:effectLst/>
                <a:uLnTx/>
                <a:uFillTx/>
                <a:latin typeface="Lucida Sans"/>
                <a:ea typeface="Lucida Sans"/>
                <a:cs typeface="Lucida Sans"/>
                <a:sym typeface="Lucida Sans"/>
              </a:rPr>
              <a:t> changes the string that has been parsed!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52"/>
          <p:cNvSpPr txBox="1"/>
          <p:nvPr/>
        </p:nvSpPr>
        <p:spPr>
          <a:xfrm>
            <a:off x="2837023" y="710155"/>
            <a:ext cx="34698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5575" tIns="75575" rIns="75575" bIns="7557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tabLst/>
              <a:defRPr/>
            </a:pPr>
            <a:r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188038"/>
                </a:solidFill>
                <a:effectLst/>
                <a:uLnTx/>
                <a:uFillTx/>
                <a:latin typeface="Roboto Mono"/>
                <a:ea typeface="Roboto Mono"/>
                <a:cs typeface="Roboto Mono"/>
                <a:sym typeface="Roboto Mono"/>
              </a:rPr>
              <a:t>char* s = “See the red fox”;</a:t>
            </a: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Function Pointer Declarations - Option 1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accent5"/>
                </a:solidFill>
              </a:rPr>
              <a:t>type (*ptr1)(int, int) = &amp;fun1;</a:t>
            </a:r>
            <a:endParaRPr sz="3100">
              <a:solidFill>
                <a:schemeClr val="accent5"/>
              </a:solidFill>
            </a:endParaRPr>
          </a:p>
          <a:p>
            <a:pPr marL="457200" lvl="0" indent="-381158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3100">
                <a:solidFill>
                  <a:schemeClr val="lt1"/>
                </a:solidFill>
              </a:rPr>
              <a:t>Here, we’re declaring our function pointer which will point to an address of a function</a:t>
            </a:r>
            <a:endParaRPr sz="3100">
              <a:solidFill>
                <a:schemeClr val="lt1"/>
              </a:solidFill>
            </a:endParaRPr>
          </a:p>
          <a:p>
            <a:pPr marL="914400" lvl="1" indent="-38115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 sz="3100">
                <a:solidFill>
                  <a:schemeClr val="lt1"/>
                </a:solidFill>
              </a:rPr>
              <a:t>Address means we need to dereference</a:t>
            </a:r>
            <a:endParaRPr sz="3100">
              <a:solidFill>
                <a:schemeClr val="lt1"/>
              </a:solidFill>
            </a:endParaRPr>
          </a:p>
          <a:p>
            <a:pPr marL="914400" lvl="1" indent="-38115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○"/>
            </a:pPr>
            <a:r>
              <a:rPr lang="en" sz="3100">
                <a:solidFill>
                  <a:schemeClr val="lt1"/>
                </a:solidFill>
              </a:rPr>
              <a:t>Very similar to an int pointer</a:t>
            </a:r>
            <a:endParaRPr sz="3100">
              <a:solidFill>
                <a:schemeClr val="lt1"/>
              </a:solidFill>
            </a:endParaRPr>
          </a:p>
          <a:p>
            <a:pPr marL="1371600" lvl="2" indent="-38115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■"/>
            </a:pPr>
            <a:r>
              <a:rPr lang="en" sz="3100">
                <a:solidFill>
                  <a:schemeClr val="lt1"/>
                </a:solidFill>
              </a:rPr>
              <a:t>To access it, we need to use the dereference operator (*)</a:t>
            </a:r>
            <a:endParaRPr sz="3100">
              <a:solidFill>
                <a:schemeClr val="lt1"/>
              </a:solidFill>
            </a:endParaRPr>
          </a:p>
          <a:p>
            <a:pPr marL="457200" lvl="0" indent="-38115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3100">
                <a:solidFill>
                  <a:schemeClr val="lt1"/>
                </a:solidFill>
              </a:rPr>
              <a:t>So, when actually calling the function, we can say:</a:t>
            </a:r>
            <a:endParaRPr sz="31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100">
                <a:solidFill>
                  <a:schemeClr val="accent5"/>
                </a:solidFill>
              </a:rPr>
              <a:t>(*ptr1)(num1, num2);</a:t>
            </a:r>
            <a:endParaRPr sz="310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Function Pointer Declarations - Option 2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accent5"/>
                </a:solidFill>
              </a:rPr>
              <a:t>type (*ptr1)(int, int) = fun1;</a:t>
            </a:r>
            <a:endParaRPr sz="3100">
              <a:solidFill>
                <a:schemeClr val="accent5"/>
              </a:solidFill>
            </a:endParaRPr>
          </a:p>
          <a:p>
            <a:pPr marL="457200" lvl="0" indent="-395922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3100">
                <a:solidFill>
                  <a:schemeClr val="lt1"/>
                </a:solidFill>
              </a:rPr>
              <a:t>Here, we’re declaring our function pointer which will point to an address of a function</a:t>
            </a:r>
            <a:endParaRPr sz="3100">
              <a:solidFill>
                <a:schemeClr val="lt1"/>
              </a:solidFill>
            </a:endParaRPr>
          </a:p>
          <a:p>
            <a:pPr marL="457200" lvl="0" indent="-39592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3100">
                <a:solidFill>
                  <a:schemeClr val="lt1"/>
                </a:solidFill>
              </a:rPr>
              <a:t>However, since we’re not using the (&amp;) operator, we don’t need to dereference first</a:t>
            </a:r>
            <a:endParaRPr sz="3100">
              <a:solidFill>
                <a:schemeClr val="lt1"/>
              </a:solidFill>
            </a:endParaRPr>
          </a:p>
          <a:p>
            <a:pPr marL="457200" lvl="0" indent="-39592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3100">
                <a:solidFill>
                  <a:schemeClr val="lt1"/>
                </a:solidFill>
              </a:rPr>
              <a:t>Thus, our function pointer call is:</a:t>
            </a:r>
            <a:endParaRPr sz="31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accent5"/>
                </a:solidFill>
              </a:rPr>
              <a:t>ptr1(num1, num2);</a:t>
            </a:r>
            <a:endParaRPr sz="3100">
              <a:solidFill>
                <a:schemeClr val="lt1"/>
              </a:solidFill>
            </a:endParaRPr>
          </a:p>
          <a:p>
            <a:pPr marL="457200" lvl="0" indent="-395922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en" sz="3100">
                <a:solidFill>
                  <a:schemeClr val="lt1"/>
                </a:solidFill>
              </a:rPr>
              <a:t>It looks identical to just calling fun1(num1, num2)</a:t>
            </a:r>
            <a:endParaRPr sz="310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What’s the Difference?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●"/>
            </a:pPr>
            <a:r>
              <a:rPr lang="en" sz="2700">
                <a:solidFill>
                  <a:schemeClr val="lt1"/>
                </a:solidFill>
              </a:rPr>
              <a:t>Well… we might say the difference is in the address… but that turns out to not be quite the truth</a:t>
            </a:r>
            <a:endParaRPr sz="2700">
              <a:solidFill>
                <a:schemeClr val="lt1"/>
              </a:solidFill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Char char="●"/>
            </a:pPr>
            <a:r>
              <a:rPr lang="en" sz="2700">
                <a:solidFill>
                  <a:schemeClr val="lt1"/>
                </a:solidFill>
              </a:rPr>
              <a:t>Consider these two snippets</a:t>
            </a:r>
            <a:endParaRPr sz="27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</a:endParaRPr>
          </a:p>
          <a:p>
            <a:pPr marL="457200" lvl="0" indent="-40005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700"/>
              <a:buChar char="●"/>
            </a:pPr>
            <a:r>
              <a:rPr lang="en" sz="2700">
                <a:solidFill>
                  <a:schemeClr val="lt1"/>
                </a:solidFill>
              </a:rPr>
              <a:t>The pointer and it’s value are the same…</a:t>
            </a:r>
            <a:endParaRPr sz="2700">
              <a:solidFill>
                <a:schemeClr val="lt1"/>
              </a:solidFill>
            </a:endParaRPr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900" y="3041893"/>
            <a:ext cx="4159500" cy="65095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3" name="Google Shape;10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8952" y="3041889"/>
            <a:ext cx="4078021" cy="65095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4" name="Google Shape;10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600" y="3793624"/>
            <a:ext cx="4320100" cy="193964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5" name="Google Shape;105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04525" y="3810026"/>
            <a:ext cx="4386874" cy="161151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Option 1 - Example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2563" y="1017725"/>
            <a:ext cx="4998870" cy="3820976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EEEEEE"/>
      </a:lt1>
      <a:dk2>
        <a:srgbClr val="000000"/>
      </a:dk2>
      <a:lt2>
        <a:srgbClr val="EEEEEE"/>
      </a:lt2>
      <a:accent1>
        <a:srgbClr val="003594"/>
      </a:accent1>
      <a:accent2>
        <a:srgbClr val="212121"/>
      </a:accent2>
      <a:accent3>
        <a:srgbClr val="FFF2CC"/>
      </a:accent3>
      <a:accent4>
        <a:srgbClr val="FBE5D6"/>
      </a:accent4>
      <a:accent5>
        <a:srgbClr val="D6DCE5"/>
      </a:accent5>
      <a:accent6>
        <a:srgbClr val="E2F0D9"/>
      </a:accent6>
      <a:hlink>
        <a:srgbClr val="6666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3026</Words>
  <Application>Microsoft Macintosh PowerPoint</Application>
  <PresentationFormat>On-screen Show (16:9)</PresentationFormat>
  <Paragraphs>465</Paragraphs>
  <Slides>56</Slides>
  <Notes>56</Notes>
  <HiddenSlides>10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74" baseType="lpstr">
      <vt:lpstr>Arial</vt:lpstr>
      <vt:lpstr>Trebuchet MS</vt:lpstr>
      <vt:lpstr>Open Sans Bold</vt:lpstr>
      <vt:lpstr>EB Garamond</vt:lpstr>
      <vt:lpstr>Puritan</vt:lpstr>
      <vt:lpstr>Open Sans Medium</vt:lpstr>
      <vt:lpstr>Open Sans</vt:lpstr>
      <vt:lpstr>Lucida Sans</vt:lpstr>
      <vt:lpstr>Caveat</vt:lpstr>
      <vt:lpstr>Libre Franklin</vt:lpstr>
      <vt:lpstr>Proxima Nova</vt:lpstr>
      <vt:lpstr>Wingdings</vt:lpstr>
      <vt:lpstr>Quattrocento Sans</vt:lpstr>
      <vt:lpstr>Helvetica Neue</vt:lpstr>
      <vt:lpstr>Consolas</vt:lpstr>
      <vt:lpstr>Roboto Mono</vt:lpstr>
      <vt:lpstr>Spearmint</vt:lpstr>
      <vt:lpstr>Simple Light</vt:lpstr>
      <vt:lpstr>Recitation 8: Fork/Dynamic Loading/Signals</vt:lpstr>
      <vt:lpstr>Course News</vt:lpstr>
      <vt:lpstr>Function Pointers</vt:lpstr>
      <vt:lpstr>How Can We Declare Function Pointers?</vt:lpstr>
      <vt:lpstr>How Can We Declare Function Pointers?</vt:lpstr>
      <vt:lpstr>Function Pointer Declarations - Option 1</vt:lpstr>
      <vt:lpstr>Function Pointer Declarations - Option 2</vt:lpstr>
      <vt:lpstr>What’s the Difference?</vt:lpstr>
      <vt:lpstr>Option 1 - Example</vt:lpstr>
      <vt:lpstr>Option 2 - Example</vt:lpstr>
      <vt:lpstr>Something Familiar</vt:lpstr>
      <vt:lpstr>Example - Declared Array of Function Pointers</vt:lpstr>
      <vt:lpstr>Example - Declared Array of Function Pointers</vt:lpstr>
      <vt:lpstr>Array of Function Pointers</vt:lpstr>
      <vt:lpstr>Example - Declared Array of Function Pointers</vt:lpstr>
      <vt:lpstr>One Last Thing…</vt:lpstr>
      <vt:lpstr>Example - Function Pointers and Malloc</vt:lpstr>
      <vt:lpstr>One Last Last Thing…</vt:lpstr>
      <vt:lpstr>qsort()</vt:lpstr>
      <vt:lpstr>Quiz time! Quiz is named Week ? Password is: ______</vt:lpstr>
      <vt:lpstr>Part B - Fork, Exec, and Signal Handling</vt:lpstr>
      <vt:lpstr>Part B - Signals</vt:lpstr>
      <vt:lpstr>Part B - Signals</vt:lpstr>
      <vt:lpstr>Part B - Signals</vt:lpstr>
      <vt:lpstr>Part B</vt:lpstr>
      <vt:lpstr>Part A - Dynamic Libraries and Function Pointers</vt:lpstr>
      <vt:lpstr>Part A</vt:lpstr>
      <vt:lpstr>Part A</vt:lpstr>
      <vt:lpstr>Part A</vt:lpstr>
      <vt:lpstr>Part A</vt:lpstr>
      <vt:lpstr>Part A - Assignment</vt:lpstr>
      <vt:lpstr>Fork()ing and Exec()uting</vt:lpstr>
      <vt:lpstr>The fork() Call</vt:lpstr>
      <vt:lpstr>The wait() Call</vt:lpstr>
      <vt:lpstr>The exec() Calls</vt:lpstr>
      <vt:lpstr>The execvp() Call</vt:lpstr>
      <vt:lpstr>The execvp() Call</vt:lpstr>
      <vt:lpstr>An Important Topic - Fork Tracing</vt:lpstr>
      <vt:lpstr>An Important Topic - Fork Tracing</vt:lpstr>
      <vt:lpstr>Fork Tracing Example</vt:lpstr>
      <vt:lpstr>Can Certain Print Orders Happen?</vt:lpstr>
      <vt:lpstr>Can Certain Print Orders Happen?</vt:lpstr>
      <vt:lpstr>Can Certain Print Orders Happen?</vt:lpstr>
      <vt:lpstr>Can Certain Print Orders Happen?</vt:lpstr>
      <vt:lpstr>Building a Fork Tree</vt:lpstr>
      <vt:lpstr>Building a Fork Tree</vt:lpstr>
      <vt:lpstr>Building a Fork Tree</vt:lpstr>
      <vt:lpstr>Building a Fork Tree</vt:lpstr>
      <vt:lpstr>Building a Fork Tree</vt:lpstr>
      <vt:lpstr>Building a Fork Tree</vt:lpstr>
      <vt:lpstr>Building a Fork Tree</vt:lpstr>
      <vt:lpstr>man strtok abridged</vt:lpstr>
      <vt:lpstr>A strtok() example</vt:lpstr>
      <vt:lpstr>A strtok() example</vt:lpstr>
      <vt:lpstr>A strtok() example</vt:lpstr>
      <vt:lpstr>A strtok()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5 - Loading and Forking</dc:title>
  <cp:lastModifiedBy>Griffin Hurt</cp:lastModifiedBy>
  <cp:revision>7</cp:revision>
  <dcterms:modified xsi:type="dcterms:W3CDTF">2024-04-13T18:57:33Z</dcterms:modified>
</cp:coreProperties>
</file>